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Arrowhead first pag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205"/>
            <a:ext cx="9129393" cy="571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799889" y="1280403"/>
            <a:ext cx="7517809" cy="3398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782223" y="214813"/>
            <a:ext cx="2133601" cy="2565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426599" y="4678426"/>
            <a:ext cx="4596289" cy="10365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defRPr sz="1200">
                <a:solidFill>
                  <a:srgbClr val="FFFFFF"/>
                </a:solidFill>
              </a:defRPr>
            </a:lvl1pPr>
            <a:lvl2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2pPr>
            <a:lvl3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3pPr>
            <a:lvl4pPr marL="0" indent="13716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4pPr>
            <a:lvl5pPr marL="0" indent="18288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www.arrowhead.eu"/>
          <p:cNvSpPr txBox="1"/>
          <p:nvPr/>
        </p:nvSpPr>
        <p:spPr>
          <a:xfrm>
            <a:off x="431803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FFFFFF"/>
                </a:solidFill>
              </a:rPr>
              <a:t>www.arrowhead.eu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Slide Title and Body of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ttangolo 12"/>
          <p:cNvSpPr/>
          <p:nvPr/>
        </p:nvSpPr>
        <p:spPr>
          <a:xfrm>
            <a:off x="0" y="5305771"/>
            <a:ext cx="9144000" cy="465171"/>
          </a:xfrm>
          <a:prstGeom prst="rect">
            <a:avLst/>
          </a:prstGeom>
          <a:gradFill>
            <a:gsLst>
              <a:gs pos="0">
                <a:srgbClr val="95D4EC"/>
              </a:gs>
              <a:gs pos="50000">
                <a:srgbClr val="BEE3F1"/>
              </a:gs>
              <a:gs pos="100000">
                <a:srgbClr val="DFF0F8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3" name="Immagine 15" descr="Immagin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5878" y="5377781"/>
            <a:ext cx="1176602" cy="36004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7166180" y="5449787"/>
            <a:ext cx="284372" cy="307341"/>
          </a:xfrm>
          <a:prstGeom prst="rect">
            <a:avLst/>
          </a:prstGeom>
        </p:spPr>
        <p:txBody>
          <a:bodyPr wrap="none" anchor="t"/>
          <a:lstStyle>
            <a:lvl1pPr marL="342900" indent="-342900" algn="ctr">
              <a:spcBef>
                <a:spcPts val="300"/>
              </a:spcBef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05" name="Grafik 6" descr="Grafik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519" y="5418099"/>
            <a:ext cx="377058" cy="25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extfeld 7"/>
          <p:cNvSpPr txBox="1"/>
          <p:nvPr/>
        </p:nvSpPr>
        <p:spPr>
          <a:xfrm>
            <a:off x="592511" y="5399266"/>
            <a:ext cx="326961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/>
            </a:pPr>
            <a:r>
              <a:t>This project has received funding from the European Union’s Horizon 2020 </a:t>
            </a:r>
          </a:p>
          <a:p>
            <a:pPr>
              <a:defRPr sz="800"/>
            </a:pPr>
            <a:r>
              <a:t>research and innovation programme under grant agreement No 723094</a:t>
            </a:r>
          </a:p>
        </p:txBody>
      </p:sp>
      <p:sp>
        <p:nvSpPr>
          <p:cNvPr id="107" name="Body Level One…"/>
          <p:cNvSpPr txBox="1"/>
          <p:nvPr>
            <p:ph type="body" idx="1"/>
          </p:nvPr>
        </p:nvSpPr>
        <p:spPr>
          <a:xfrm>
            <a:off x="251519" y="577246"/>
            <a:ext cx="8640962" cy="468052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700"/>
              </a:spcBef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783771" indent="-326571">
              <a:spcBef>
                <a:spcPts val="700"/>
              </a:spcBef>
              <a:buChar char="–"/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1219200" indent="-304800">
              <a:spcBef>
                <a:spcPts val="700"/>
              </a:spcBef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1737360" indent="-365760">
              <a:spcBef>
                <a:spcPts val="700"/>
              </a:spcBef>
              <a:buChar char="–"/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2194560" indent="-365760">
              <a:spcBef>
                <a:spcPts val="700"/>
              </a:spcBef>
              <a:buChar char="»"/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8" name="L-loggo.jpg" descr="L-logg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045" y="76231"/>
            <a:ext cx="496007" cy="46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ver of presentation">
    <p:bg>
      <p:bgPr>
        <a:gradFill flip="none" rotWithShape="1">
          <a:gsLst>
            <a:gs pos="0">
              <a:srgbClr val="FFFFFF"/>
            </a:gs>
            <a:gs pos="100000">
              <a:srgbClr val="94949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3373" y="1633364"/>
            <a:ext cx="5337252" cy="1633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611560" y="3348678"/>
            <a:ext cx="7920881" cy="5592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spcBef>
                <a:spcPts val="800"/>
              </a:spcBef>
              <a:defRPr b="1" sz="3600">
                <a:latin typeface="+mn-lt"/>
                <a:ea typeface="+mn-ea"/>
                <a:cs typeface="+mn-cs"/>
                <a:sym typeface="Helvetica"/>
              </a:defRPr>
            </a:lvl1pPr>
            <a:lvl2pPr marL="0" indent="4572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2pPr>
            <a:lvl3pPr marL="0" indent="9144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3pPr>
            <a:lvl4pPr marL="0" indent="13716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4pPr>
            <a:lvl5pPr marL="0" indent="18288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egnaposto testo 5"/>
          <p:cNvSpPr/>
          <p:nvPr>
            <p:ph type="body" sz="quarter" idx="13"/>
          </p:nvPr>
        </p:nvSpPr>
        <p:spPr>
          <a:xfrm>
            <a:off x="611189" y="4057386"/>
            <a:ext cx="7921626" cy="48021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defRPr b="1" sz="2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8" name="Segnaposto testo 7"/>
          <p:cNvSpPr/>
          <p:nvPr>
            <p:ph type="body" sz="quarter" idx="14"/>
          </p:nvPr>
        </p:nvSpPr>
        <p:spPr>
          <a:xfrm>
            <a:off x="3275855" y="5160962"/>
            <a:ext cx="5256958" cy="3603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 algn="r">
              <a:defRPr sz="1800"/>
            </a:pPr>
          </a:p>
        </p:txBody>
      </p:sp>
      <p:pic>
        <p:nvPicPr>
          <p:cNvPr id="119" name="L-loggo.jpg" descr="L-logg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900" y="69850"/>
            <a:ext cx="965200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</p:spPr>
        <p:txBody>
          <a:bodyPr wrap="none"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ver of presentation">
    <p:bg>
      <p:bgPr>
        <a:gradFill flip="none" rotWithShape="1">
          <a:gsLst>
            <a:gs pos="0">
              <a:srgbClr val="FFFFFF"/>
            </a:gs>
            <a:gs pos="100000">
              <a:srgbClr val="94949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3373" y="1633364"/>
            <a:ext cx="5337252" cy="163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magine 10" descr="Immagin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05" y="121196"/>
            <a:ext cx="2016224" cy="448994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Body Level One…"/>
          <p:cNvSpPr txBox="1"/>
          <p:nvPr>
            <p:ph type="body" sz="quarter" idx="1"/>
          </p:nvPr>
        </p:nvSpPr>
        <p:spPr>
          <a:xfrm>
            <a:off x="611560" y="3348678"/>
            <a:ext cx="7920881" cy="5592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spcBef>
                <a:spcPts val="800"/>
              </a:spcBef>
              <a:defRPr b="1" sz="3600">
                <a:latin typeface="+mn-lt"/>
                <a:ea typeface="+mn-ea"/>
                <a:cs typeface="+mn-cs"/>
                <a:sym typeface="Helvetica"/>
              </a:defRPr>
            </a:lvl1pPr>
            <a:lvl2pPr marL="0" indent="4572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2pPr>
            <a:lvl3pPr marL="0" indent="9144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3pPr>
            <a:lvl4pPr marL="0" indent="13716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4pPr>
            <a:lvl5pPr marL="0" indent="182880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egnaposto testo 5"/>
          <p:cNvSpPr/>
          <p:nvPr>
            <p:ph type="body" sz="quarter" idx="13"/>
          </p:nvPr>
        </p:nvSpPr>
        <p:spPr>
          <a:xfrm>
            <a:off x="611189" y="4057386"/>
            <a:ext cx="7921626" cy="48021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defRPr b="1" sz="2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1" name="Segnaposto testo 7"/>
          <p:cNvSpPr/>
          <p:nvPr>
            <p:ph type="body" sz="quarter" idx="14"/>
          </p:nvPr>
        </p:nvSpPr>
        <p:spPr>
          <a:xfrm>
            <a:off x="3275855" y="5160962"/>
            <a:ext cx="5256958" cy="3603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 algn="r">
              <a:defRPr sz="1800"/>
            </a:pP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</p:spPr>
        <p:txBody>
          <a:bodyPr wrap="none"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/>
          <p:nvPr>
            <p:ph type="title"/>
          </p:nvPr>
        </p:nvSpPr>
        <p:spPr>
          <a:xfrm>
            <a:off x="1333500" y="1775354"/>
            <a:ext cx="6477000" cy="1225022"/>
          </a:xfrm>
          <a:prstGeom prst="rect">
            <a:avLst/>
          </a:prstGeom>
        </p:spPr>
        <p:txBody>
          <a:bodyPr lIns="38100" tIns="38100" rIns="38100" bIns="38100" anchor="ctr">
            <a:normAutofit fontScale="100000" lnSpcReduction="0"/>
          </a:bodyPr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140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>
            <a:normAutofit fontScale="100000" lnSpcReduction="0"/>
          </a:bodyPr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64008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128016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1920239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256032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xfrm>
            <a:off x="7783363" y="5328444"/>
            <a:ext cx="217638" cy="241301"/>
          </a:xfrm>
          <a:prstGeom prst="rect">
            <a:avLst/>
          </a:prstGeom>
        </p:spPr>
        <p:txBody>
          <a:bodyPr wrap="none"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799889" y="1185151"/>
            <a:ext cx="3645239" cy="452984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" name="www.arrowhead.eu"/>
          <p:cNvSpPr txBox="1"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FFFFFF"/>
                </a:solidFill>
              </a:rPr>
              <a:t>www.arrowhead.eu</a:t>
            </a:r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idx="1"/>
          </p:nvPr>
        </p:nvSpPr>
        <p:spPr>
          <a:xfrm>
            <a:off x="799889" y="1502657"/>
            <a:ext cx="7444936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" name="www.arrowhead.eu"/>
          <p:cNvSpPr txBox="1"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FFFFFF"/>
                </a:solidFill>
              </a:rPr>
              <a:t>www.arrowhead.eu</a:t>
            </a:r>
          </a:p>
        </p:txBody>
      </p:sp>
      <p:sp>
        <p:nvSpPr>
          <p:cNvPr id="55" name="Title Text"/>
          <p:cNvSpPr txBox="1"/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799889" y="1502657"/>
            <a:ext cx="3645239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3 - 1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4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www.arrowhead.eu"/>
          <p:cNvSpPr txBox="1"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>
              <a:defRPr sz="1800"/>
            </a:pPr>
            <a:r>
              <a:rPr sz="800"/>
              <a:t>www.arrowhead.eu</a:t>
            </a:r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xfrm>
            <a:off x="799889" y="1502657"/>
            <a:ext cx="7444936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owhead_3 2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www.arrowhead.eu"/>
          <p:cNvSpPr txBox="1"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>
              <a:defRPr sz="1800"/>
            </a:pPr>
            <a:r>
              <a:rPr sz="800"/>
              <a:t>www.arrowhead.eu</a:t>
            </a:r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39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3 - 1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>
            <a:lvl1pPr marL="1587" indent="-1587"/>
            <a:lvl4pPr marL="1698170" indent="-32657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8708974" y="183571"/>
            <a:ext cx="232875" cy="256539"/>
          </a:xfrm>
          <a:prstGeom prst="rect">
            <a:avLst/>
          </a:prstGeom>
        </p:spPr>
        <p:txBody>
          <a:bodyPr wrap="none"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4461551" y="5421064"/>
            <a:ext cx="213456" cy="211932"/>
          </a:xfrm>
          <a:prstGeom prst="rect">
            <a:avLst/>
          </a:prstGeom>
        </p:spPr>
        <p:txBody>
          <a:bodyPr wrap="none" lIns="29765" tIns="29765" rIns="29765" bIns="29765" anchor="t"/>
          <a:lstStyle>
            <a:lvl1pPr algn="ctr" defTabSz="342304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99889" y="598565"/>
            <a:ext cx="7444936" cy="586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99889" y="1185151"/>
            <a:ext cx="7444936" cy="4529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808248" y="183570"/>
            <a:ext cx="2133601" cy="2565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www.arrowhead.eu"/>
          <p:cNvSpPr txBox="1"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>
              <a:defRPr sz="1800"/>
            </a:pPr>
            <a:r>
              <a:rPr sz="800"/>
              <a:t>www.arrowhead.eu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1" marR="0" indent="-326571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rrowhead Framework development coordination: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Arrowhead Framework development coordination: </a:t>
            </a:r>
          </a:p>
          <a:p>
            <a:pPr/>
            <a:r>
              <a:t>170926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Agenda"/>
          <p:cNvSpPr txBox="1"/>
          <p:nvPr>
            <p:ph type="title"/>
          </p:nvPr>
        </p:nvSpPr>
        <p:spPr>
          <a:xfrm>
            <a:off x="799889" y="155013"/>
            <a:ext cx="7444936" cy="687244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56" name="1) Arrowhead Framework summer school assignment presentations, Sept 29 9-12 and Oct 6 13-15…"/>
          <p:cNvSpPr txBox="1"/>
          <p:nvPr>
            <p:ph type="body" idx="1"/>
          </p:nvPr>
        </p:nvSpPr>
        <p:spPr>
          <a:xfrm>
            <a:off x="799889" y="780741"/>
            <a:ext cx="7444936" cy="442070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374904">
              <a:spcBef>
                <a:spcPts val="0"/>
              </a:spcBef>
              <a:defRPr sz="1476">
                <a:latin typeface="+mn-lt"/>
                <a:ea typeface="+mn-ea"/>
                <a:cs typeface="+mn-cs"/>
                <a:sym typeface="Helvetica"/>
              </a:defRPr>
            </a:pPr>
            <a:r>
              <a:t>1) Arrowhead Framework summer school assignment presentations, Sept 29 9-12 and Oct 6 13-15</a:t>
            </a:r>
          </a:p>
          <a:p>
            <a:pPr marL="0" indent="0" defTabSz="374904">
              <a:spcBef>
                <a:spcPts val="0"/>
              </a:spcBef>
              <a:defRPr sz="1476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374904">
              <a:spcBef>
                <a:spcPts val="0"/>
              </a:spcBef>
              <a:defRPr sz="1476">
                <a:latin typeface="+mn-lt"/>
                <a:ea typeface="+mn-ea"/>
                <a:cs typeface="+mn-cs"/>
                <a:sym typeface="Helvetica"/>
              </a:defRPr>
            </a:pPr>
            <a:r>
              <a:t>2) Mandatory core systems, v4.0</a:t>
            </a:r>
          </a:p>
          <a:p>
            <a:pPr marL="0" indent="0" defTabSz="374904">
              <a:spcBef>
                <a:spcPts val="0"/>
              </a:spcBef>
              <a:defRPr sz="1476">
                <a:latin typeface="+mn-lt"/>
                <a:ea typeface="+mn-ea"/>
                <a:cs typeface="+mn-cs"/>
                <a:sym typeface="Helvetica"/>
              </a:defRPr>
            </a:pPr>
            <a:r>
              <a:t>- ServiceRegistry, Jerker</a:t>
            </a:r>
          </a:p>
          <a:p>
            <a:pPr marL="0" indent="0" defTabSz="374904">
              <a:spcBef>
                <a:spcPts val="0"/>
              </a:spcBef>
              <a:defRPr sz="1476">
                <a:latin typeface="+mn-lt"/>
                <a:ea typeface="+mn-ea"/>
                <a:cs typeface="+mn-cs"/>
                <a:sym typeface="Helvetica"/>
              </a:defRPr>
            </a:pPr>
            <a:r>
              <a:t>- Authorisation, Jens</a:t>
            </a:r>
          </a:p>
          <a:p>
            <a:pPr marL="0" indent="0" defTabSz="374904">
              <a:spcBef>
                <a:spcPts val="0"/>
              </a:spcBef>
              <a:defRPr sz="1476">
                <a:latin typeface="+mn-lt"/>
                <a:ea typeface="+mn-ea"/>
                <a:cs typeface="+mn-cs"/>
                <a:sym typeface="Helvetica"/>
              </a:defRPr>
            </a:pPr>
            <a:r>
              <a:t>- Orchestration, Csaba</a:t>
            </a:r>
          </a:p>
          <a:p>
            <a:pPr marL="0" indent="0" defTabSz="374904">
              <a:spcBef>
                <a:spcPts val="0"/>
              </a:spcBef>
              <a:defRPr sz="1476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374904">
              <a:spcBef>
                <a:spcPts val="0"/>
              </a:spcBef>
              <a:defRPr sz="1476">
                <a:latin typeface="+mn-lt"/>
                <a:ea typeface="+mn-ea"/>
                <a:cs typeface="+mn-cs"/>
                <a:sym typeface="Helvetica"/>
              </a:defRPr>
            </a:pPr>
            <a:r>
              <a:t>3) Support core systems</a:t>
            </a:r>
          </a:p>
          <a:p>
            <a:pPr marL="0" indent="0" defTabSz="374904">
              <a:spcBef>
                <a:spcPts val="0"/>
              </a:spcBef>
              <a:defRPr sz="1476">
                <a:latin typeface="+mn-lt"/>
                <a:ea typeface="+mn-ea"/>
                <a:cs typeface="+mn-cs"/>
                <a:sym typeface="Helvetica"/>
              </a:defRPr>
            </a:pPr>
            <a:r>
              <a:t>- PlantDescription, Simon</a:t>
            </a:r>
          </a:p>
          <a:p>
            <a:pPr marL="0" indent="0" defTabSz="374904">
              <a:spcBef>
                <a:spcPts val="0"/>
              </a:spcBef>
              <a:defRPr sz="1476">
                <a:latin typeface="+mn-lt"/>
                <a:ea typeface="+mn-ea"/>
                <a:cs typeface="+mn-cs"/>
                <a:sym typeface="Helvetica"/>
              </a:defRPr>
            </a:pPr>
            <a:r>
              <a:t>- Configuration, Emanuel</a:t>
            </a:r>
          </a:p>
          <a:p>
            <a:pPr marL="0" indent="0" defTabSz="374904">
              <a:spcBef>
                <a:spcPts val="0"/>
              </a:spcBef>
              <a:defRPr sz="1476">
                <a:latin typeface="+mn-lt"/>
                <a:ea typeface="+mn-ea"/>
                <a:cs typeface="+mn-cs"/>
                <a:sym typeface="Helvetica"/>
              </a:defRPr>
            </a:pPr>
            <a:r>
              <a:t>- SystemRegistry, Ani</a:t>
            </a:r>
          </a:p>
          <a:p>
            <a:pPr marL="0" indent="0" defTabSz="374904">
              <a:spcBef>
                <a:spcPts val="0"/>
              </a:spcBef>
              <a:defRPr sz="1476">
                <a:latin typeface="+mn-lt"/>
                <a:ea typeface="+mn-ea"/>
                <a:cs typeface="+mn-cs"/>
                <a:sym typeface="Helvetica"/>
              </a:defRPr>
            </a:pPr>
            <a:r>
              <a:t>- DeviceRegistry, Silia</a:t>
            </a:r>
          </a:p>
          <a:p>
            <a:pPr marL="0" indent="0" defTabSz="374904">
              <a:spcBef>
                <a:spcPts val="0"/>
              </a:spcBef>
              <a:defRPr sz="1476">
                <a:latin typeface="+mn-lt"/>
                <a:ea typeface="+mn-ea"/>
                <a:cs typeface="+mn-cs"/>
                <a:sym typeface="Helvetica"/>
              </a:defRPr>
            </a:pPr>
            <a:r>
              <a:t>- Historian, Jens</a:t>
            </a:r>
          </a:p>
          <a:p>
            <a:pPr marL="0" indent="0" defTabSz="374904">
              <a:spcBef>
                <a:spcPts val="0"/>
              </a:spcBef>
              <a:defRPr sz="1476">
                <a:latin typeface="+mn-lt"/>
                <a:ea typeface="+mn-ea"/>
                <a:cs typeface="+mn-cs"/>
                <a:sym typeface="Helvetica"/>
              </a:defRPr>
            </a:pPr>
            <a:r>
              <a:t>- EventHandler (meerde with Historian)</a:t>
            </a:r>
          </a:p>
          <a:p>
            <a:pPr marL="0" indent="0" defTabSz="374904">
              <a:spcBef>
                <a:spcPts val="0"/>
              </a:spcBef>
              <a:defRPr sz="1476">
                <a:latin typeface="+mn-lt"/>
                <a:ea typeface="+mn-ea"/>
                <a:cs typeface="+mn-cs"/>
                <a:sym typeface="Helvetica"/>
              </a:defRPr>
            </a:pPr>
            <a:r>
              <a:t>- QoS, Michele</a:t>
            </a:r>
          </a:p>
          <a:p>
            <a:pPr marL="0" indent="0" defTabSz="374904">
              <a:spcBef>
                <a:spcPts val="0"/>
              </a:spcBef>
              <a:defRPr sz="1476">
                <a:latin typeface="+mn-lt"/>
                <a:ea typeface="+mn-ea"/>
                <a:cs typeface="+mn-cs"/>
                <a:sym typeface="Helvetica"/>
              </a:defRPr>
            </a:pPr>
            <a:r>
              <a:t>- Gatekeeper, Csaba</a:t>
            </a:r>
          </a:p>
          <a:p>
            <a:pPr marL="0" indent="0" defTabSz="374904">
              <a:spcBef>
                <a:spcPts val="0"/>
              </a:spcBef>
              <a:defRPr sz="1476">
                <a:latin typeface="+mn-lt"/>
                <a:ea typeface="+mn-ea"/>
                <a:cs typeface="+mn-cs"/>
                <a:sym typeface="Helvetica"/>
              </a:defRPr>
            </a:pPr>
            <a:r>
              <a:t>- Translator, Hasan</a:t>
            </a:r>
          </a:p>
          <a:p>
            <a:pPr marL="0" indent="0" defTabSz="374904">
              <a:spcBef>
                <a:spcPts val="0"/>
              </a:spcBef>
              <a:defRPr sz="1476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374904">
              <a:spcBef>
                <a:spcPts val="0"/>
              </a:spcBef>
              <a:defRPr sz="1476">
                <a:latin typeface="+mn-lt"/>
                <a:ea typeface="+mn-ea"/>
                <a:cs typeface="+mn-cs"/>
                <a:sym typeface="Helvetica"/>
              </a:defRPr>
            </a:pPr>
            <a:r>
              <a:t>4) Core system integration coordination, Hasan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Agenda"/>
          <p:cNvSpPr txBox="1"/>
          <p:nvPr>
            <p:ph type="title"/>
          </p:nvPr>
        </p:nvSpPr>
        <p:spPr>
          <a:xfrm>
            <a:off x="799889" y="155013"/>
            <a:ext cx="7444936" cy="687244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60" name="5) Proposals for additional support core systems…"/>
          <p:cNvSpPr txBox="1"/>
          <p:nvPr>
            <p:ph type="body" idx="1"/>
          </p:nvPr>
        </p:nvSpPr>
        <p:spPr>
          <a:xfrm>
            <a:off x="799889" y="780741"/>
            <a:ext cx="7444936" cy="493426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5) Proposals for additional support core systems</a:t>
            </a:r>
          </a:p>
          <a:p>
            <a:pPr marL="0" indent="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- SafetyManager, Simon</a:t>
            </a:r>
          </a:p>
          <a:p>
            <a:pPr marL="0" indent="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- Gateway service, Csaba</a:t>
            </a:r>
          </a:p>
          <a:p>
            <a:pPr marL="0" indent="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- Self adapatabiliyt, Markus</a:t>
            </a:r>
          </a:p>
          <a:p>
            <a:pPr marL="0" indent="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- Smart Service Contract, Ulf</a:t>
            </a:r>
          </a:p>
          <a:p>
            <a:pPr marL="0" indent="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- Engineering tool for legacy adapters</a:t>
            </a:r>
          </a:p>
          <a:p>
            <a:pPr marL="0" indent="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6) Docker containers, Fernando</a:t>
            </a:r>
          </a:p>
          <a:p>
            <a:pPr marL="0" indent="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7) AoB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Mo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MoM</a:t>
            </a:r>
          </a:p>
        </p:txBody>
      </p:sp>
      <p:sp>
        <p:nvSpPr>
          <p:cNvPr id="164" name="In Arrowhead Framework wiki, git repository…"/>
          <p:cNvSpPr txBox="1"/>
          <p:nvPr>
            <p:ph type="body" idx="1"/>
          </p:nvPr>
        </p:nvSpPr>
        <p:spPr>
          <a:xfrm>
            <a:off x="799889" y="1502657"/>
            <a:ext cx="8261358" cy="4212344"/>
          </a:xfrm>
          <a:prstGeom prst="rect">
            <a:avLst/>
          </a:prstGeom>
        </p:spPr>
        <p:txBody>
          <a:bodyPr/>
          <a:lstStyle/>
          <a:p>
            <a:pPr/>
            <a:r>
              <a:t>In Arrowhead Framework wiki, git repository</a:t>
            </a:r>
          </a:p>
          <a:p>
            <a:pPr/>
            <a:r>
              <a:t>9_Meetings/Core_system_development/170926/AF_development_coordination_170926.xlsx</a:t>
            </a:r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