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DF1"/>
          </a:solidFill>
        </a:fill>
      </a:tcStyle>
    </a:wholeTbl>
    <a:band2H>
      <a:tcTxStyle b="def" i="def"/>
      <a:tcStyle>
        <a:tcBdr/>
        <a:fill>
          <a:solidFill>
            <a:srgbClr val="E6EF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4">
          <a:lumOff val="44000"/>
        </a:schemeClr>
      </a:tcTxStyle>
      <a:tcStyle>
        <a:tcBdr>
          <a:lef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Aufzählun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8775" indent="-358775">
              <a:buAutoNum type="arabicPeriod" startAt="1"/>
            </a:lvl1pPr>
            <a:lvl2pPr marL="655637" indent="-29686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 marL="935566">
              <a:buClrTx/>
            </a:lvl3pPr>
            <a:lvl4pPr marL="1144190">
              <a:buClrTx/>
            </a:lvl4pPr>
            <a:lvl5pPr marL="1360714" indent="-284389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468312" y="1052512"/>
            <a:ext cx="4064001" cy="5040314"/>
          </a:xfrm>
          <a:prstGeom prst="rect">
            <a:avLst/>
          </a:prstGeom>
        </p:spPr>
        <p:txBody>
          <a:bodyPr/>
          <a:lstStyle>
            <a:lvl1pPr defTabSz="900000"/>
            <a:lvl2pPr marL="735806" indent="-375444" defTabSz="900000"/>
            <a:lvl3pPr marL="935566" defTabSz="900000"/>
            <a:lvl4pPr marL="1144190" defTabSz="900000"/>
            <a:lvl5pPr marL="1360714" indent="-284389" defTabSz="9000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 sz="2400"/>
            </a:lvl1pPr>
            <a:lvl2pPr marL="0" indent="457200">
              <a:buClrTx/>
              <a:buSzTx/>
              <a:buNone/>
              <a:defRPr b="1" sz="2400"/>
            </a:lvl2pPr>
            <a:lvl3pPr marL="0" indent="914400">
              <a:buClrTx/>
              <a:buSzTx/>
              <a:buNone/>
              <a:defRPr b="1" sz="2400"/>
            </a:lvl3pPr>
            <a:lvl4pPr marL="0" indent="1371600">
              <a:buClrTx/>
              <a:buSzTx/>
              <a:buNone/>
              <a:defRPr b="1" sz="2400"/>
            </a:lvl4pPr>
            <a:lvl5pPr marL="0" indent="1828800"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b="1" sz="2400"/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792288" y="5088632"/>
            <a:ext cx="5486401" cy="500609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Bildplatzhalter 2"/>
          <p:cNvSpPr/>
          <p:nvPr>
            <p:ph type="pic" sz="half" idx="13"/>
          </p:nvPr>
        </p:nvSpPr>
        <p:spPr>
          <a:xfrm>
            <a:off x="1792288" y="1052736"/>
            <a:ext cx="5486401" cy="396044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792288" y="5655369"/>
            <a:ext cx="5486401" cy="5819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/>
          <p:nvPr/>
        </p:nvSpPr>
        <p:spPr>
          <a:xfrm>
            <a:off x="-1" y="0"/>
            <a:ext cx="395290" cy="9080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Rectangle 48"/>
          <p:cNvSpPr/>
          <p:nvPr/>
        </p:nvSpPr>
        <p:spPr>
          <a:xfrm>
            <a:off x="468312" y="0"/>
            <a:ext cx="7775576" cy="9080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Rectangle 49"/>
          <p:cNvSpPr/>
          <p:nvPr/>
        </p:nvSpPr>
        <p:spPr>
          <a:xfrm>
            <a:off x="8316913" y="0"/>
            <a:ext cx="827088" cy="9080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" name="Rectangle 51"/>
          <p:cNvSpPr/>
          <p:nvPr/>
        </p:nvSpPr>
        <p:spPr>
          <a:xfrm>
            <a:off x="-1" y="6381750"/>
            <a:ext cx="395290" cy="4762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" name="Rectangle 53"/>
          <p:cNvSpPr/>
          <p:nvPr/>
        </p:nvSpPr>
        <p:spPr>
          <a:xfrm>
            <a:off x="468312" y="6381750"/>
            <a:ext cx="7775576" cy="47625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Rectangle 54"/>
          <p:cNvSpPr/>
          <p:nvPr/>
        </p:nvSpPr>
        <p:spPr>
          <a:xfrm>
            <a:off x="8316913" y="6381750"/>
            <a:ext cx="827088" cy="47625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" name="Group 55"/>
          <p:cNvGrpSpPr/>
          <p:nvPr/>
        </p:nvGrpSpPr>
        <p:grpSpPr>
          <a:xfrm>
            <a:off x="8450263" y="6429375"/>
            <a:ext cx="585788" cy="391604"/>
            <a:chOff x="0" y="0"/>
            <a:chExt cx="585787" cy="391603"/>
          </a:xfrm>
        </p:grpSpPr>
        <p:sp>
          <p:nvSpPr>
            <p:cNvPr id="8" name="Freeform 56"/>
            <p:cNvSpPr/>
            <p:nvPr/>
          </p:nvSpPr>
          <p:spPr>
            <a:xfrm>
              <a:off x="408712" y="0"/>
              <a:ext cx="177076" cy="29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3916" y="21600"/>
                  </a:lnTo>
                  <a:lnTo>
                    <a:pt x="6374" y="16273"/>
                  </a:lnTo>
                  <a:lnTo>
                    <a:pt x="6374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6445" y="0"/>
                  </a:lnTo>
                  <a:lnTo>
                    <a:pt x="6445" y="13954"/>
                  </a:lnTo>
                  <a:lnTo>
                    <a:pt x="13385" y="8983"/>
                  </a:lnTo>
                  <a:lnTo>
                    <a:pt x="21246" y="8983"/>
                  </a:lnTo>
                  <a:lnTo>
                    <a:pt x="11827" y="1493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" name="Freeform 57"/>
            <p:cNvSpPr/>
            <p:nvPr/>
          </p:nvSpPr>
          <p:spPr>
            <a:xfrm>
              <a:off x="65888" y="30633"/>
              <a:ext cx="151338" cy="36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5473" y="7633"/>
                  </a:moveTo>
                  <a:cubicBezTo>
                    <a:pt x="5669" y="7227"/>
                    <a:pt x="5669" y="7227"/>
                    <a:pt x="5669" y="7227"/>
                  </a:cubicBezTo>
                  <a:cubicBezTo>
                    <a:pt x="7233" y="6902"/>
                    <a:pt x="8503" y="6618"/>
                    <a:pt x="9383" y="6334"/>
                  </a:cubicBezTo>
                  <a:cubicBezTo>
                    <a:pt x="10165" y="3126"/>
                    <a:pt x="10165" y="3126"/>
                    <a:pt x="10165" y="3126"/>
                  </a:cubicBezTo>
                  <a:cubicBezTo>
                    <a:pt x="10360" y="2883"/>
                    <a:pt x="10751" y="2517"/>
                    <a:pt x="11435" y="2233"/>
                  </a:cubicBezTo>
                  <a:cubicBezTo>
                    <a:pt x="13097" y="1421"/>
                    <a:pt x="14661" y="812"/>
                    <a:pt x="16029" y="447"/>
                  </a:cubicBezTo>
                  <a:cubicBezTo>
                    <a:pt x="16909" y="203"/>
                    <a:pt x="17788" y="41"/>
                    <a:pt x="18570" y="0"/>
                  </a:cubicBezTo>
                  <a:cubicBezTo>
                    <a:pt x="19352" y="0"/>
                    <a:pt x="20329" y="41"/>
                    <a:pt x="21600" y="162"/>
                  </a:cubicBezTo>
                  <a:cubicBezTo>
                    <a:pt x="21209" y="650"/>
                    <a:pt x="20916" y="1177"/>
                    <a:pt x="20623" y="1746"/>
                  </a:cubicBezTo>
                  <a:cubicBezTo>
                    <a:pt x="20134" y="1827"/>
                    <a:pt x="20134" y="1827"/>
                    <a:pt x="20134" y="1827"/>
                  </a:cubicBezTo>
                  <a:cubicBezTo>
                    <a:pt x="19645" y="1583"/>
                    <a:pt x="19059" y="1421"/>
                    <a:pt x="18570" y="1340"/>
                  </a:cubicBezTo>
                  <a:cubicBezTo>
                    <a:pt x="18081" y="1259"/>
                    <a:pt x="17495" y="1218"/>
                    <a:pt x="16811" y="1259"/>
                  </a:cubicBezTo>
                  <a:cubicBezTo>
                    <a:pt x="15540" y="1299"/>
                    <a:pt x="14661" y="1502"/>
                    <a:pt x="14172" y="1908"/>
                  </a:cubicBezTo>
                  <a:cubicBezTo>
                    <a:pt x="13683" y="2274"/>
                    <a:pt x="13195" y="4182"/>
                    <a:pt x="12608" y="6374"/>
                  </a:cubicBezTo>
                  <a:cubicBezTo>
                    <a:pt x="13781" y="6334"/>
                    <a:pt x="13781" y="6334"/>
                    <a:pt x="13781" y="6334"/>
                  </a:cubicBezTo>
                  <a:cubicBezTo>
                    <a:pt x="14954" y="6293"/>
                    <a:pt x="16224" y="6212"/>
                    <a:pt x="17397" y="6050"/>
                  </a:cubicBezTo>
                  <a:cubicBezTo>
                    <a:pt x="17690" y="6131"/>
                    <a:pt x="17690" y="6131"/>
                    <a:pt x="17690" y="6131"/>
                  </a:cubicBezTo>
                  <a:cubicBezTo>
                    <a:pt x="17397" y="6537"/>
                    <a:pt x="17202" y="6902"/>
                    <a:pt x="17104" y="7146"/>
                  </a:cubicBezTo>
                  <a:cubicBezTo>
                    <a:pt x="12413" y="7268"/>
                    <a:pt x="12413" y="7268"/>
                    <a:pt x="12413" y="7268"/>
                  </a:cubicBezTo>
                  <a:cubicBezTo>
                    <a:pt x="11826" y="8811"/>
                    <a:pt x="11826" y="8811"/>
                    <a:pt x="11826" y="8811"/>
                  </a:cubicBezTo>
                  <a:cubicBezTo>
                    <a:pt x="9090" y="15875"/>
                    <a:pt x="9090" y="15875"/>
                    <a:pt x="9090" y="15875"/>
                  </a:cubicBezTo>
                  <a:cubicBezTo>
                    <a:pt x="8699" y="17012"/>
                    <a:pt x="7037" y="19935"/>
                    <a:pt x="5180" y="20707"/>
                  </a:cubicBezTo>
                  <a:cubicBezTo>
                    <a:pt x="3812" y="21235"/>
                    <a:pt x="2541" y="21519"/>
                    <a:pt x="1271" y="21559"/>
                  </a:cubicBezTo>
                  <a:cubicBezTo>
                    <a:pt x="782" y="21559"/>
                    <a:pt x="684" y="21600"/>
                    <a:pt x="0" y="21519"/>
                  </a:cubicBezTo>
                  <a:cubicBezTo>
                    <a:pt x="0" y="20260"/>
                    <a:pt x="0" y="20260"/>
                    <a:pt x="0" y="20260"/>
                  </a:cubicBezTo>
                  <a:cubicBezTo>
                    <a:pt x="489" y="20179"/>
                    <a:pt x="489" y="20179"/>
                    <a:pt x="489" y="20179"/>
                  </a:cubicBezTo>
                  <a:cubicBezTo>
                    <a:pt x="1271" y="20544"/>
                    <a:pt x="2443" y="20585"/>
                    <a:pt x="3323" y="20544"/>
                  </a:cubicBezTo>
                  <a:cubicBezTo>
                    <a:pt x="4105" y="20504"/>
                    <a:pt x="4985" y="20098"/>
                    <a:pt x="5376" y="19773"/>
                  </a:cubicBezTo>
                  <a:cubicBezTo>
                    <a:pt x="5473" y="19692"/>
                    <a:pt x="5669" y="19529"/>
                    <a:pt x="5767" y="19326"/>
                  </a:cubicBezTo>
                  <a:cubicBezTo>
                    <a:pt x="6451" y="18352"/>
                    <a:pt x="6939" y="16200"/>
                    <a:pt x="7233" y="14982"/>
                  </a:cubicBezTo>
                  <a:cubicBezTo>
                    <a:pt x="9187" y="7430"/>
                    <a:pt x="9187" y="7430"/>
                    <a:pt x="9187" y="7430"/>
                  </a:cubicBezTo>
                  <a:lnTo>
                    <a:pt x="5473" y="76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" name="Freeform 58"/>
            <p:cNvSpPr/>
            <p:nvPr/>
          </p:nvSpPr>
          <p:spPr>
            <a:xfrm>
              <a:off x="15099" y="130363"/>
              <a:ext cx="50103" cy="16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4795" y="793"/>
                    <a:pt x="7989" y="1058"/>
                    <a:pt x="0" y="88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" name="Freeform 59"/>
            <p:cNvSpPr/>
            <p:nvPr/>
          </p:nvSpPr>
          <p:spPr>
            <a:xfrm>
              <a:off x="180849" y="129683"/>
              <a:ext cx="188400" cy="16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5" y="5268"/>
                  </a:moveTo>
                  <a:cubicBezTo>
                    <a:pt x="13824" y="5268"/>
                    <a:pt x="16180" y="7902"/>
                    <a:pt x="16180" y="10976"/>
                  </a:cubicBezTo>
                  <a:cubicBezTo>
                    <a:pt x="16180" y="14137"/>
                    <a:pt x="13824" y="16683"/>
                    <a:pt x="11075" y="16683"/>
                  </a:cubicBezTo>
                  <a:cubicBezTo>
                    <a:pt x="8247" y="16683"/>
                    <a:pt x="5969" y="14137"/>
                    <a:pt x="5969" y="10976"/>
                  </a:cubicBezTo>
                  <a:cubicBezTo>
                    <a:pt x="5969" y="7902"/>
                    <a:pt x="8247" y="5268"/>
                    <a:pt x="11075" y="5268"/>
                  </a:cubicBezTo>
                  <a:close/>
                  <a:moveTo>
                    <a:pt x="16180" y="2810"/>
                  </a:moveTo>
                  <a:cubicBezTo>
                    <a:pt x="16102" y="2810"/>
                    <a:pt x="16102" y="2810"/>
                    <a:pt x="16102" y="2810"/>
                  </a:cubicBezTo>
                  <a:cubicBezTo>
                    <a:pt x="16102" y="88"/>
                    <a:pt x="16102" y="88"/>
                    <a:pt x="16102" y="88"/>
                  </a:cubicBezTo>
                  <a:cubicBezTo>
                    <a:pt x="21600" y="88"/>
                    <a:pt x="21600" y="88"/>
                    <a:pt x="21600" y="8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023" y="21600"/>
                    <a:pt x="16023" y="21600"/>
                    <a:pt x="16023" y="21600"/>
                  </a:cubicBezTo>
                  <a:cubicBezTo>
                    <a:pt x="16023" y="18878"/>
                    <a:pt x="16023" y="18878"/>
                    <a:pt x="16023" y="18878"/>
                  </a:cubicBezTo>
                  <a:cubicBezTo>
                    <a:pt x="16023" y="18878"/>
                    <a:pt x="16023" y="18878"/>
                    <a:pt x="16023" y="18878"/>
                  </a:cubicBezTo>
                  <a:cubicBezTo>
                    <a:pt x="14374" y="20546"/>
                    <a:pt x="12096" y="21600"/>
                    <a:pt x="9661" y="21600"/>
                  </a:cubicBezTo>
                  <a:cubicBezTo>
                    <a:pt x="4320" y="21600"/>
                    <a:pt x="0" y="16771"/>
                    <a:pt x="0" y="10800"/>
                  </a:cubicBezTo>
                  <a:cubicBezTo>
                    <a:pt x="0" y="4829"/>
                    <a:pt x="4320" y="0"/>
                    <a:pt x="9661" y="0"/>
                  </a:cubicBezTo>
                  <a:cubicBezTo>
                    <a:pt x="12175" y="0"/>
                    <a:pt x="14452" y="1054"/>
                    <a:pt x="16180" y="28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Oval 60"/>
            <p:cNvSpPr/>
            <p:nvPr/>
          </p:nvSpPr>
          <p:spPr>
            <a:xfrm>
              <a:off x="0" y="36760"/>
              <a:ext cx="80989" cy="7998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Rectangle 64"/>
          <p:cNvSpPr/>
          <p:nvPr/>
        </p:nvSpPr>
        <p:spPr>
          <a:xfrm>
            <a:off x="-1" y="981075"/>
            <a:ext cx="395290" cy="532765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68312" y="0"/>
            <a:ext cx="7775576" cy="9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idx="1"/>
          </p:nvPr>
        </p:nvSpPr>
        <p:spPr>
          <a:xfrm>
            <a:off x="468312" y="1052512"/>
            <a:ext cx="8280401" cy="50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78052" y="6494974"/>
            <a:ext cx="239185" cy="249802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b="1" sz="12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chemeClr val="accent4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55649" marR="0" indent="-29699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Tx/>
        <a:buChar char="◻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849841" marR="0" indent="-22119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058465" marR="0" indent="-248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▫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272857" marR="0" indent="-2828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5228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2428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9628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6828" marR="0" indent="-35922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Engineering tool for legacy adapters</a:t>
            </a:r>
          </a:p>
        </p:txBody>
      </p:sp>
      <p:sp>
        <p:nvSpPr>
          <p:cNvPr id="116" name="Foliennummernplatzhalter 3"/>
          <p:cNvSpPr txBox="1"/>
          <p:nvPr>
            <p:ph type="sldNum" sz="quarter" idx="2"/>
          </p:nvPr>
        </p:nvSpPr>
        <p:spPr>
          <a:xfrm>
            <a:off x="116673" y="6494974"/>
            <a:ext cx="161943" cy="249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9" name="Richtungspfeil 4"/>
          <p:cNvGrpSpPr/>
          <p:nvPr/>
        </p:nvGrpSpPr>
        <p:grpSpPr>
          <a:xfrm>
            <a:off x="539551" y="1449791"/>
            <a:ext cx="1656186" cy="574041"/>
            <a:chOff x="0" y="0"/>
            <a:chExt cx="1656184" cy="574040"/>
          </a:xfrm>
        </p:grpSpPr>
        <p:sp>
          <p:nvSpPr>
            <p:cNvPr id="117" name="Shape"/>
            <p:cNvSpPr/>
            <p:nvPr/>
          </p:nvSpPr>
          <p:spPr>
            <a:xfrm>
              <a:off x="0" y="34992"/>
              <a:ext cx="1656185" cy="50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13" y="0"/>
                  </a:lnTo>
                  <a:lnTo>
                    <a:pt x="21600" y="10800"/>
                  </a:lnTo>
                  <a:lnTo>
                    <a:pt x="183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006F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18" name="Definition of Semantics"/>
            <p:cNvSpPr txBox="1"/>
            <p:nvPr/>
          </p:nvSpPr>
          <p:spPr>
            <a:xfrm>
              <a:off x="0" y="0"/>
              <a:ext cx="1530171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Definition of Semantics</a:t>
              </a:r>
            </a:p>
          </p:txBody>
        </p:sp>
      </p:grpSp>
      <p:grpSp>
        <p:nvGrpSpPr>
          <p:cNvPr id="122" name="Richtungspfeil 5"/>
          <p:cNvGrpSpPr/>
          <p:nvPr/>
        </p:nvGrpSpPr>
        <p:grpSpPr>
          <a:xfrm>
            <a:off x="1547663" y="2025856"/>
            <a:ext cx="1656185" cy="574041"/>
            <a:chOff x="0" y="0"/>
            <a:chExt cx="1656184" cy="574040"/>
          </a:xfrm>
        </p:grpSpPr>
        <p:sp>
          <p:nvSpPr>
            <p:cNvPr id="120" name="Shape"/>
            <p:cNvSpPr/>
            <p:nvPr/>
          </p:nvSpPr>
          <p:spPr>
            <a:xfrm>
              <a:off x="0" y="34992"/>
              <a:ext cx="1656185" cy="50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13" y="0"/>
                  </a:lnTo>
                  <a:lnTo>
                    <a:pt x="21600" y="10800"/>
                  </a:lnTo>
                  <a:lnTo>
                    <a:pt x="183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006F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21" name="Specification of Semantics"/>
            <p:cNvSpPr txBox="1"/>
            <p:nvPr/>
          </p:nvSpPr>
          <p:spPr>
            <a:xfrm>
              <a:off x="0" y="0"/>
              <a:ext cx="1530171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Specification of Semantics</a:t>
              </a:r>
            </a:p>
          </p:txBody>
        </p:sp>
      </p:grpSp>
      <p:grpSp>
        <p:nvGrpSpPr>
          <p:cNvPr id="125" name="Richtungspfeil 6"/>
          <p:cNvGrpSpPr/>
          <p:nvPr/>
        </p:nvGrpSpPr>
        <p:grpSpPr>
          <a:xfrm>
            <a:off x="2365492" y="2601919"/>
            <a:ext cx="1656185" cy="574041"/>
            <a:chOff x="0" y="0"/>
            <a:chExt cx="1656184" cy="574040"/>
          </a:xfrm>
        </p:grpSpPr>
        <p:sp>
          <p:nvSpPr>
            <p:cNvPr id="123" name="Shape"/>
            <p:cNvSpPr/>
            <p:nvPr/>
          </p:nvSpPr>
          <p:spPr>
            <a:xfrm>
              <a:off x="0" y="34992"/>
              <a:ext cx="1656185" cy="50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13" y="0"/>
                  </a:lnTo>
                  <a:lnTo>
                    <a:pt x="21600" y="10800"/>
                  </a:lnTo>
                  <a:lnTo>
                    <a:pt x="183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006F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24" name="Generation of Service Code"/>
            <p:cNvSpPr txBox="1"/>
            <p:nvPr/>
          </p:nvSpPr>
          <p:spPr>
            <a:xfrm>
              <a:off x="0" y="0"/>
              <a:ext cx="1530171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Generation of Service Code</a:t>
              </a:r>
            </a:p>
          </p:txBody>
        </p:sp>
      </p:grpSp>
      <p:grpSp>
        <p:nvGrpSpPr>
          <p:cNvPr id="128" name="Richtungspfeil 7"/>
          <p:cNvGrpSpPr/>
          <p:nvPr/>
        </p:nvGrpSpPr>
        <p:grpSpPr>
          <a:xfrm>
            <a:off x="5364088" y="3754048"/>
            <a:ext cx="2899297" cy="574041"/>
            <a:chOff x="0" y="0"/>
            <a:chExt cx="2899296" cy="574040"/>
          </a:xfrm>
        </p:grpSpPr>
        <p:sp>
          <p:nvSpPr>
            <p:cNvPr id="126" name="Shape"/>
            <p:cNvSpPr/>
            <p:nvPr/>
          </p:nvSpPr>
          <p:spPr>
            <a:xfrm>
              <a:off x="0" y="34992"/>
              <a:ext cx="2899297" cy="50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722" y="0"/>
                  </a:lnTo>
                  <a:lnTo>
                    <a:pt x="21600" y="10800"/>
                  </a:lnTo>
                  <a:lnTo>
                    <a:pt x="1972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006F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27" name="… Deployment, Registration, Orchestration, Runtime …"/>
            <p:cNvSpPr txBox="1"/>
            <p:nvPr/>
          </p:nvSpPr>
          <p:spPr>
            <a:xfrm>
              <a:off x="0" y="0"/>
              <a:ext cx="2773283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… Deployment, Registration, Orchestration, Runtime …</a:t>
              </a:r>
            </a:p>
          </p:txBody>
        </p:sp>
      </p:grpSp>
      <p:sp>
        <p:nvSpPr>
          <p:cNvPr id="129" name="Inhaltsplatzhalter 2"/>
          <p:cNvSpPr txBox="1"/>
          <p:nvPr>
            <p:ph type="body" sz="half" idx="1"/>
          </p:nvPr>
        </p:nvSpPr>
        <p:spPr>
          <a:xfrm>
            <a:off x="468312" y="4149080"/>
            <a:ext cx="8280401" cy="223224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1600"/>
            </a:pPr>
            <a:r>
              <a:t>Notes:</a:t>
            </a:r>
          </a:p>
          <a:p>
            <a:pPr>
              <a:defRPr b="1" sz="1600"/>
            </a:pPr>
            <a:r>
              <a:t>Definition of Semantics</a:t>
            </a:r>
            <a:br/>
            <a:r>
              <a:rPr b="0"/>
              <a:t>Semantics = service signatures, data record and value definitions, event declarations, …</a:t>
            </a:r>
            <a:endParaRPr b="0"/>
          </a:p>
          <a:p>
            <a:pPr>
              <a:defRPr b="1" sz="1600"/>
            </a:pPr>
            <a:r>
              <a:t>Specification of Semantics</a:t>
            </a:r>
            <a:br/>
            <a:r>
              <a:rPr b="0"/>
              <a:t>Assignment of defined semantics to specific services representing equipment of a plant</a:t>
            </a:r>
            <a:endParaRPr b="0"/>
          </a:p>
          <a:p>
            <a:pPr>
              <a:defRPr b="1" sz="1600"/>
            </a:pPr>
            <a:r>
              <a:t>Generation of Service Code</a:t>
            </a:r>
            <a:br/>
            <a:r>
              <a:rPr b="0"/>
              <a:t>Generation of code for application services of the Arrowhead Framework</a:t>
            </a:r>
          </a:p>
        </p:txBody>
      </p:sp>
      <p:grpSp>
        <p:nvGrpSpPr>
          <p:cNvPr id="132" name="Richtungspfeil 10"/>
          <p:cNvGrpSpPr/>
          <p:nvPr/>
        </p:nvGrpSpPr>
        <p:grpSpPr>
          <a:xfrm>
            <a:off x="3347863" y="3177983"/>
            <a:ext cx="2664297" cy="574041"/>
            <a:chOff x="0" y="0"/>
            <a:chExt cx="2664296" cy="574040"/>
          </a:xfrm>
        </p:grpSpPr>
        <p:sp>
          <p:nvSpPr>
            <p:cNvPr id="130" name="Shape"/>
            <p:cNvSpPr/>
            <p:nvPr/>
          </p:nvSpPr>
          <p:spPr>
            <a:xfrm>
              <a:off x="0" y="34992"/>
              <a:ext cx="2664297" cy="50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557" y="0"/>
                  </a:lnTo>
                  <a:lnTo>
                    <a:pt x="21600" y="10800"/>
                  </a:lnTo>
                  <a:lnTo>
                    <a:pt x="1955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006F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31" name="Implementation of Service Functionality"/>
            <p:cNvSpPr txBox="1"/>
            <p:nvPr/>
          </p:nvSpPr>
          <p:spPr>
            <a:xfrm>
              <a:off x="0" y="0"/>
              <a:ext cx="2538283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Implementation of Service Functionality</a:t>
              </a:r>
            </a:p>
          </p:txBody>
        </p:sp>
      </p:grpSp>
      <p:sp>
        <p:nvSpPr>
          <p:cNvPr id="133" name="Gerade Verbindung 12"/>
          <p:cNvSpPr/>
          <p:nvPr/>
        </p:nvSpPr>
        <p:spPr>
          <a:xfrm flipV="1">
            <a:off x="2182090" y="1484783"/>
            <a:ext cx="183403" cy="144017"/>
          </a:xfrm>
          <a:prstGeom prst="line">
            <a:avLst/>
          </a:prstGeom>
          <a:ln>
            <a:solidFill>
              <a:srgbClr val="0094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Gerade Verbindung 14"/>
          <p:cNvSpPr/>
          <p:nvPr/>
        </p:nvSpPr>
        <p:spPr>
          <a:xfrm flipV="1">
            <a:off x="3101882" y="1996871"/>
            <a:ext cx="183403" cy="144017"/>
          </a:xfrm>
          <a:prstGeom prst="line">
            <a:avLst/>
          </a:prstGeom>
          <a:ln>
            <a:solidFill>
              <a:srgbClr val="0094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Gerade Verbindung 15"/>
          <p:cNvSpPr/>
          <p:nvPr/>
        </p:nvSpPr>
        <p:spPr>
          <a:xfrm flipV="1">
            <a:off x="4021675" y="2652721"/>
            <a:ext cx="183403" cy="144018"/>
          </a:xfrm>
          <a:prstGeom prst="line">
            <a:avLst/>
          </a:prstGeom>
          <a:ln>
            <a:solidFill>
              <a:srgbClr val="0094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Gerade Verbindung 16"/>
          <p:cNvSpPr/>
          <p:nvPr/>
        </p:nvSpPr>
        <p:spPr>
          <a:xfrm flipV="1">
            <a:off x="6012160" y="3270029"/>
            <a:ext cx="183403" cy="144017"/>
          </a:xfrm>
          <a:prstGeom prst="line">
            <a:avLst/>
          </a:prstGeom>
          <a:ln>
            <a:solidFill>
              <a:srgbClr val="0094D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feld 17"/>
          <p:cNvSpPr txBox="1"/>
          <p:nvPr/>
        </p:nvSpPr>
        <p:spPr>
          <a:xfrm>
            <a:off x="2358727" y="1290245"/>
            <a:ext cx="4994634" cy="456566"/>
          </a:xfrm>
          <a:prstGeom prst="rect">
            <a:avLst/>
          </a:prstGeom>
          <a:ln>
            <a:solidFill>
              <a:srgbClr val="D9D9D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ifak intends to develop a </a:t>
            </a:r>
            <a:r>
              <a:rPr b="1"/>
              <a:t>Semantic Definition Editor </a:t>
            </a:r>
            <a:r>
              <a:t>in scope of Productive 4.0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solidFill>
                  <a:srgbClr val="808080"/>
                </a:solidFill>
              </a:defRPr>
            </a:pPr>
            <a:r>
              <a:t>Next Steps: (1) System Description,    (2) Mock-up (Powerpoint)</a:t>
            </a:r>
          </a:p>
        </p:txBody>
      </p:sp>
      <p:sp>
        <p:nvSpPr>
          <p:cNvPr id="138" name="Textfeld 18"/>
          <p:cNvSpPr txBox="1"/>
          <p:nvPr/>
        </p:nvSpPr>
        <p:spPr>
          <a:xfrm>
            <a:off x="3291264" y="1846565"/>
            <a:ext cx="5692201" cy="634366"/>
          </a:xfrm>
          <a:prstGeom prst="rect">
            <a:avLst/>
          </a:prstGeom>
          <a:ln>
            <a:solidFill>
              <a:srgbClr val="D9D9D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ifak develops a </a:t>
            </a:r>
            <a:r>
              <a:rPr b="1"/>
              <a:t>Semantics Specification Editor </a:t>
            </a:r>
            <a:r>
              <a:t>in scope of </a:t>
            </a:r>
            <a:r>
              <a:rPr u="sng"/>
              <a:t>SemI 4.0</a:t>
            </a:r>
            <a:r>
              <a:t> and intends to adapt it for Productive 4.0 purposes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solidFill>
                  <a:srgbClr val="808080"/>
                </a:solidFill>
              </a:defRPr>
            </a:pPr>
            <a:r>
              <a:t>Next Steps: (1) Implementation in SemI4.0, (2) collection of Productive 4.0 requirements</a:t>
            </a:r>
          </a:p>
        </p:txBody>
      </p:sp>
      <p:sp>
        <p:nvSpPr>
          <p:cNvPr id="139" name="Textfeld 19"/>
          <p:cNvSpPr txBox="1"/>
          <p:nvPr/>
        </p:nvSpPr>
        <p:spPr>
          <a:xfrm>
            <a:off x="4230935" y="2607294"/>
            <a:ext cx="4334060" cy="456566"/>
          </a:xfrm>
          <a:prstGeom prst="rect">
            <a:avLst/>
          </a:prstGeom>
          <a:ln>
            <a:solidFill>
              <a:srgbClr val="D9D9D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ifak intends to develop a </a:t>
            </a:r>
            <a:r>
              <a:rPr b="1"/>
              <a:t>Code Generator </a:t>
            </a:r>
            <a:r>
              <a:t>in scope of Productive 4.0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solidFill>
                  <a:srgbClr val="808080"/>
                </a:solidFill>
              </a:defRPr>
            </a:pPr>
            <a:r>
              <a:t>Next Steps: (1) System Description</a:t>
            </a:r>
          </a:p>
        </p:txBody>
      </p:sp>
      <p:sp>
        <p:nvSpPr>
          <p:cNvPr id="140" name="Textfeld 20"/>
          <p:cNvSpPr txBox="1"/>
          <p:nvPr/>
        </p:nvSpPr>
        <p:spPr>
          <a:xfrm>
            <a:off x="6195562" y="3183212"/>
            <a:ext cx="2741375" cy="456566"/>
          </a:xfrm>
          <a:prstGeom prst="rect">
            <a:avLst/>
          </a:prstGeom>
          <a:ln>
            <a:solidFill>
              <a:srgbClr val="D9D9D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808080"/>
                </a:solidFill>
              </a:defRPr>
            </a:pPr>
            <a:r>
              <a:t>ifak develops test functionality for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1200">
                <a:solidFill>
                  <a:srgbClr val="808080"/>
                </a:solidFill>
              </a:defRPr>
            </a:pPr>
            <a:r>
              <a:t>evaluation of the engineering tool concept</a:t>
            </a:r>
          </a:p>
        </p:txBody>
      </p:sp>
      <p:sp>
        <p:nvSpPr>
          <p:cNvPr id="141" name="Textfeld 21"/>
          <p:cNvSpPr txBox="1"/>
          <p:nvPr/>
        </p:nvSpPr>
        <p:spPr>
          <a:xfrm>
            <a:off x="6036752" y="6525344"/>
            <a:ext cx="21780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/>
            <a:r>
              <a:t>Mario Thron, 2017-09-26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_vortrag">
  <a:themeElements>
    <a:clrScheme name="i_vortra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8D9"/>
      </a:accent1>
      <a:accent2>
        <a:srgbClr val="E1BB4C"/>
      </a:accent2>
      <a:accent3>
        <a:srgbClr val="7C7C7C"/>
      </a:accent3>
      <a:accent4>
        <a:srgbClr val="8F8F8F"/>
      </a:accent4>
      <a:accent5>
        <a:srgbClr val="00B050"/>
      </a:accent5>
      <a:accent6>
        <a:srgbClr val="F79646"/>
      </a:accent6>
      <a:hlink>
        <a:srgbClr val="0000FF"/>
      </a:hlink>
      <a:folHlink>
        <a:srgbClr val="FF00FF"/>
      </a:folHlink>
    </a:clrScheme>
    <a:fontScheme name="i_vortrag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i_vortra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_vortrag">
  <a:themeElements>
    <a:clrScheme name="i_vortra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8D9"/>
      </a:accent1>
      <a:accent2>
        <a:srgbClr val="E1BB4C"/>
      </a:accent2>
      <a:accent3>
        <a:srgbClr val="7C7C7C"/>
      </a:accent3>
      <a:accent4>
        <a:srgbClr val="8F8F8F"/>
      </a:accent4>
      <a:accent5>
        <a:srgbClr val="00B050"/>
      </a:accent5>
      <a:accent6>
        <a:srgbClr val="F79646"/>
      </a:accent6>
      <a:hlink>
        <a:srgbClr val="0000FF"/>
      </a:hlink>
      <a:folHlink>
        <a:srgbClr val="FF00FF"/>
      </a:folHlink>
    </a:clrScheme>
    <a:fontScheme name="i_vortrag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i_vortra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