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Arrowhead first pag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05"/>
            <a:ext cx="9129394" cy="571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799889" y="1280403"/>
            <a:ext cx="7517810" cy="3398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26599" y="4678426"/>
            <a:ext cx="4596289" cy="10365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www.arrowhead.eu"/>
          <p:cNvSpPr txBox="1"/>
          <p:nvPr/>
        </p:nvSpPr>
        <p:spPr>
          <a:xfrm>
            <a:off x="431803" y="5168258"/>
            <a:ext cx="396662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682949" y="214814"/>
            <a:ext cx="232876" cy="2565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Slide Title and Body of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tangolo 12"/>
          <p:cNvSpPr/>
          <p:nvPr/>
        </p:nvSpPr>
        <p:spPr>
          <a:xfrm>
            <a:off x="0" y="5305771"/>
            <a:ext cx="9144000" cy="465171"/>
          </a:xfrm>
          <a:prstGeom prst="rect">
            <a:avLst/>
          </a:prstGeom>
          <a:gradFill>
            <a:gsLst>
              <a:gs pos="0">
                <a:srgbClr val="95D4EC"/>
              </a:gs>
              <a:gs pos="50000">
                <a:srgbClr val="BEE3F1"/>
              </a:gs>
              <a:gs pos="100000">
                <a:srgbClr val="DFF0F8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03" name="Immagine 15" descr="Immagin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5877" y="5377781"/>
            <a:ext cx="1176603" cy="36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8" y="5418099"/>
            <a:ext cx="377059" cy="25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feld 7"/>
          <p:cNvSpPr txBox="1"/>
          <p:nvPr/>
        </p:nvSpPr>
        <p:spPr>
          <a:xfrm>
            <a:off x="592510" y="5399266"/>
            <a:ext cx="326961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t>This project has received funding from the European Union’s Horizon 2020 </a:t>
            </a:r>
          </a:p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t>research and innovation programme under grant agreement No 723094</a:t>
            </a:r>
          </a:p>
        </p:txBody>
      </p:sp>
      <p:sp>
        <p:nvSpPr>
          <p:cNvPr id="106" name="Body Level One…"/>
          <p:cNvSpPr txBox="1"/>
          <p:nvPr>
            <p:ph type="body" idx="1"/>
          </p:nvPr>
        </p:nvSpPr>
        <p:spPr>
          <a:xfrm>
            <a:off x="251518" y="577246"/>
            <a:ext cx="8640963" cy="46805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783771" indent="-326571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737360" indent="-365760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2194560" indent="-365760">
              <a:spcBef>
                <a:spcPts val="700"/>
              </a:spcBef>
              <a:buChar char="»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7" name="L-loggo.jpg" descr="L-log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045" y="76230"/>
            <a:ext cx="496007" cy="46990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7166181" y="5449787"/>
            <a:ext cx="284369" cy="307339"/>
          </a:xfrm>
          <a:prstGeom prst="rect">
            <a:avLst/>
          </a:prstGeom>
        </p:spPr>
        <p:txBody>
          <a:bodyPr anchor="t"/>
          <a:lstStyle>
            <a:lvl1pPr marL="342900" indent="-342900" algn="ctr">
              <a:spcBef>
                <a:spcPts val="3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2" y="1633364"/>
            <a:ext cx="5337254" cy="163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egnaposto testo 5"/>
          <p:cNvSpPr/>
          <p:nvPr>
            <p:ph type="body" sz="quarter" idx="13"/>
          </p:nvPr>
        </p:nvSpPr>
        <p:spPr>
          <a:xfrm>
            <a:off x="611189" y="4057386"/>
            <a:ext cx="7921626" cy="4802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egnaposto testo 7"/>
          <p:cNvSpPr/>
          <p:nvPr>
            <p:ph type="body" sz="quarter" idx="14"/>
          </p:nvPr>
        </p:nvSpPr>
        <p:spPr>
          <a:xfrm>
            <a:off x="3275855" y="5160962"/>
            <a:ext cx="5256959" cy="3603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9" name="L-loggo.jpg" descr="L-log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" y="69850"/>
            <a:ext cx="9652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6294578" y="5162339"/>
            <a:ext cx="258623" cy="2692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2" y="1633364"/>
            <a:ext cx="5337254" cy="163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magine 10" descr="Immagin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05" y="121196"/>
            <a:ext cx="2016225" cy="44899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egnaposto testo 5"/>
          <p:cNvSpPr/>
          <p:nvPr>
            <p:ph type="body" sz="quarter" idx="13"/>
          </p:nvPr>
        </p:nvSpPr>
        <p:spPr>
          <a:xfrm>
            <a:off x="611189" y="4057386"/>
            <a:ext cx="7921626" cy="4802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egnaposto testo 7"/>
          <p:cNvSpPr/>
          <p:nvPr>
            <p:ph type="body" sz="quarter" idx="14"/>
          </p:nvPr>
        </p:nvSpPr>
        <p:spPr>
          <a:xfrm>
            <a:off x="3275855" y="5160962"/>
            <a:ext cx="5256959" cy="3603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6294578" y="5162339"/>
            <a:ext cx="258623" cy="2692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owhead_3 2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4461551" y="5421064"/>
            <a:ext cx="213455" cy="211931"/>
          </a:xfrm>
          <a:prstGeom prst="rect">
            <a:avLst/>
          </a:prstGeom>
        </p:spPr>
        <p:txBody>
          <a:bodyPr lIns="29765" tIns="29765" rIns="29765" bIns="29765" anchor="t"/>
          <a:lstStyle>
            <a:lvl1pPr algn="ctr" defTabSz="342304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rrowhead Framework development coordination:…"/>
          <p:cNvSpPr txBox="1"/>
          <p:nvPr>
            <p:ph type="ctrTitle"/>
          </p:nvPr>
        </p:nvSpPr>
        <p:spPr>
          <a:xfrm>
            <a:off x="799888" y="1280403"/>
            <a:ext cx="7517811" cy="3398025"/>
          </a:xfrm>
          <a:prstGeom prst="rect">
            <a:avLst/>
          </a:prstGeom>
        </p:spPr>
        <p:txBody>
          <a:bodyPr/>
          <a:lstStyle/>
          <a:p>
            <a:pPr/>
            <a:r>
              <a:t>Arrowhead Framework development coordination: </a:t>
            </a:r>
          </a:p>
          <a:p>
            <a:pPr/>
            <a:r>
              <a:t>171010</a:t>
            </a:r>
          </a:p>
        </p:txBody>
      </p:sp>
      <p:sp>
        <p:nvSpPr>
          <p:cNvPr id="151" name="Slide Number"/>
          <p:cNvSpPr txBox="1"/>
          <p:nvPr>
            <p:ph type="sldNum" sz="quarter" idx="4294967295"/>
          </p:nvPr>
        </p:nvSpPr>
        <p:spPr>
          <a:xfrm>
            <a:off x="8747317" y="214814"/>
            <a:ext cx="168508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Body"/>
          <p:cNvSpPr txBox="1"/>
          <p:nvPr>
            <p:ph type="subTitle" sz="quarter" idx="1"/>
          </p:nvPr>
        </p:nvSpPr>
        <p:spPr>
          <a:xfrm>
            <a:off x="426599" y="4678426"/>
            <a:ext cx="4596289" cy="10365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4294967295"/>
          </p:nvPr>
        </p:nvSpPr>
        <p:spPr>
          <a:xfrm>
            <a:off x="8773342" y="183571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Agenda"/>
          <p:cNvSpPr txBox="1"/>
          <p:nvPr>
            <p:ph type="title"/>
          </p:nvPr>
        </p:nvSpPr>
        <p:spPr>
          <a:xfrm>
            <a:off x="799888" y="155012"/>
            <a:ext cx="7444938" cy="687245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6" name="1) Arrowhead Framework summer school assignment presentations, Sept 29 9-12 and Oct 6 13-15…"/>
          <p:cNvSpPr txBox="1"/>
          <p:nvPr>
            <p:ph type="body" idx="1"/>
          </p:nvPr>
        </p:nvSpPr>
        <p:spPr>
          <a:xfrm>
            <a:off x="799888" y="780741"/>
            <a:ext cx="7444938" cy="4420704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1) Arrowhead Framework summer school assignment presentations, Sept 29 9-12 and Oct 6 13-15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2) Mandatory core systems, v4.0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ServiceRegistry, Jerker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Authorisation, Jens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Orchestration, Csaba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3) Support core systems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PlantDescription, Simon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Configuration, Emanuel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SystemRegistry, Ani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DeviceRegistry, Silia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Historian, Jens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EventHandler, Michelle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QoS, Michele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Gatekeeper, Csaba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Translator, Hasan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4) Core system integration coordination, Hasan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4294967295"/>
          </p:nvPr>
        </p:nvSpPr>
        <p:spPr>
          <a:xfrm>
            <a:off x="8773342" y="183571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Agenda"/>
          <p:cNvSpPr txBox="1"/>
          <p:nvPr>
            <p:ph type="title"/>
          </p:nvPr>
        </p:nvSpPr>
        <p:spPr>
          <a:xfrm>
            <a:off x="799888" y="155012"/>
            <a:ext cx="7444938" cy="687245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0" name="5) Proposals for additional support core systems…"/>
          <p:cNvSpPr txBox="1"/>
          <p:nvPr>
            <p:ph type="body" idx="1"/>
          </p:nvPr>
        </p:nvSpPr>
        <p:spPr>
          <a:xfrm>
            <a:off x="799888" y="780740"/>
            <a:ext cx="7444938" cy="493426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5) Proposals for additional support core systems</a:t>
            </a: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800"/>
              <a:t>- ModbusTCP integration, Christian</a:t>
            </a:r>
            <a:endParaRPr sz="1800"/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800"/>
              <a:t>- Engineering tool for legacy adapters</a:t>
            </a:r>
            <a:endParaRPr sz="1800"/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800"/>
              <a:t>- PLC integration, Alios</a:t>
            </a:r>
            <a:endParaRPr sz="1800"/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800"/>
              <a:t>- Gateway service, Csaba</a:t>
            </a:r>
            <a:endParaRPr sz="1800"/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800"/>
              <a:t>- Smart Service Contract, Ulf</a:t>
            </a:r>
            <a:endParaRPr sz="1800"/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800"/>
              <a:t>- Self adapatabiliyt, Markus</a:t>
            </a:r>
            <a:endParaRPr sz="1800"/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sz="1800"/>
              <a:t>- SafetyManager, Simon</a:t>
            </a:r>
            <a:endParaRPr sz="1800"/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6) Docker containers, Fernando</a:t>
            </a: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7) AoB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4294967295"/>
          </p:nvPr>
        </p:nvSpPr>
        <p:spPr>
          <a:xfrm>
            <a:off x="8773342" y="183571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MoM"/>
          <p:cNvSpPr txBox="1"/>
          <p:nvPr>
            <p:ph type="title"/>
          </p:nvPr>
        </p:nvSpPr>
        <p:spPr>
          <a:xfrm>
            <a:off x="799888" y="916071"/>
            <a:ext cx="7444938" cy="586587"/>
          </a:xfrm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MoM</a:t>
            </a:r>
          </a:p>
        </p:txBody>
      </p:sp>
      <p:sp>
        <p:nvSpPr>
          <p:cNvPr id="164" name="In Arrowhead Framework wiki, git repository…"/>
          <p:cNvSpPr txBox="1"/>
          <p:nvPr>
            <p:ph type="body" idx="1"/>
          </p:nvPr>
        </p:nvSpPr>
        <p:spPr>
          <a:xfrm>
            <a:off x="799889" y="1502657"/>
            <a:ext cx="8261358" cy="4212345"/>
          </a:xfrm>
          <a:prstGeom prst="rect">
            <a:avLst/>
          </a:prstGeom>
        </p:spPr>
        <p:txBody>
          <a:bodyPr/>
          <a:lstStyle/>
          <a:p>
            <a:pPr/>
            <a:r>
              <a:t>In Arrowhead Framework wiki, git repository</a:t>
            </a:r>
          </a:p>
          <a:p>
            <a:pPr/>
            <a:r>
              <a:t>9_Meetings/Core_system_development/171010/AF_development_coordination_171010.xlsx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