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Arrowhead first pag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205"/>
            <a:ext cx="9129394" cy="571500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/>
          <p:nvPr>
            <p:ph type="title"/>
          </p:nvPr>
        </p:nvSpPr>
        <p:spPr>
          <a:xfrm>
            <a:off x="799889" y="1280403"/>
            <a:ext cx="7517810" cy="3398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26599" y="4678426"/>
            <a:ext cx="4596289" cy="10365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defRPr sz="1200">
                <a:solidFill>
                  <a:srgbClr val="FFFFFF"/>
                </a:solidFill>
              </a:defRPr>
            </a:lvl1pPr>
            <a:lvl2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2pPr>
            <a:lvl3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3pPr>
            <a:lvl4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4pPr>
            <a:lvl5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www.arrowhead.eu"/>
          <p:cNvSpPr txBox="1"/>
          <p:nvPr/>
        </p:nvSpPr>
        <p:spPr>
          <a:xfrm>
            <a:off x="431803" y="5168258"/>
            <a:ext cx="396662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8682949" y="214814"/>
            <a:ext cx="232876" cy="2565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Slide Title and Body of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ttangolo 12"/>
          <p:cNvSpPr/>
          <p:nvPr/>
        </p:nvSpPr>
        <p:spPr>
          <a:xfrm>
            <a:off x="0" y="5305771"/>
            <a:ext cx="9144000" cy="465171"/>
          </a:xfrm>
          <a:prstGeom prst="rect">
            <a:avLst/>
          </a:prstGeom>
          <a:gradFill>
            <a:gsLst>
              <a:gs pos="0">
                <a:srgbClr val="95D4EC"/>
              </a:gs>
              <a:gs pos="50000">
                <a:srgbClr val="BEE3F1"/>
              </a:gs>
              <a:gs pos="100000">
                <a:srgbClr val="DFF0F8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02" name="Immagine 15" descr="Immagin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5877" y="5377781"/>
            <a:ext cx="1176603" cy="36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Grafik 6" descr="Grafik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518" y="5418099"/>
            <a:ext cx="377059" cy="252002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extfeld 7"/>
          <p:cNvSpPr txBox="1"/>
          <p:nvPr/>
        </p:nvSpPr>
        <p:spPr>
          <a:xfrm>
            <a:off x="592510" y="5399266"/>
            <a:ext cx="3269619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800">
                <a:latin typeface="Calibri"/>
                <a:ea typeface="Calibri"/>
                <a:cs typeface="Calibri"/>
                <a:sym typeface="Calibri"/>
              </a:defRPr>
            </a:pPr>
            <a:r>
              <a:t>This project has received funding from the European Union’s Horizon 2020 </a:t>
            </a:r>
          </a:p>
          <a:p>
            <a:pPr>
              <a:defRPr sz="800">
                <a:latin typeface="Calibri"/>
                <a:ea typeface="Calibri"/>
                <a:cs typeface="Calibri"/>
                <a:sym typeface="Calibri"/>
              </a:defRPr>
            </a:pPr>
            <a:r>
              <a:t>research and innovation programme under grant agreement No 723094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251518" y="577246"/>
            <a:ext cx="8640963" cy="46805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700"/>
              </a:spcBef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783771" indent="-326571">
              <a:spcBef>
                <a:spcPts val="700"/>
              </a:spcBef>
              <a:buChar char="–"/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1219200" indent="-304800">
              <a:spcBef>
                <a:spcPts val="700"/>
              </a:spcBef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1737360" indent="-365760">
              <a:spcBef>
                <a:spcPts val="700"/>
              </a:spcBef>
              <a:buChar char="–"/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2194560" indent="-365760">
              <a:spcBef>
                <a:spcPts val="700"/>
              </a:spcBef>
              <a:buChar char="»"/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6" name="L-loggo.jpg" descr="L-loggo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2045" y="76230"/>
            <a:ext cx="496007" cy="469903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7166181" y="5449787"/>
            <a:ext cx="284369" cy="307339"/>
          </a:xfrm>
          <a:prstGeom prst="rect">
            <a:avLst/>
          </a:prstGeom>
        </p:spPr>
        <p:txBody>
          <a:bodyPr anchor="t"/>
          <a:lstStyle>
            <a:lvl1pPr marL="342900" indent="-342900" algn="ctr">
              <a:spcBef>
                <a:spcPts val="300"/>
              </a:spcBef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ver of presentation">
    <p:bg>
      <p:bgPr>
        <a:gradFill flip="none" rotWithShape="1">
          <a:gsLst>
            <a:gs pos="0">
              <a:srgbClr val="FFFFFF"/>
            </a:gs>
            <a:gs pos="100000">
              <a:srgbClr val="94949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3372" y="1633364"/>
            <a:ext cx="5337254" cy="1633200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611560" y="3348678"/>
            <a:ext cx="7920881" cy="55921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defRPr b="1" sz="3600">
                <a:latin typeface="+mn-lt"/>
                <a:ea typeface="+mn-ea"/>
                <a:cs typeface="+mn-cs"/>
                <a:sym typeface="Helvetica"/>
              </a:defRPr>
            </a:lvl1pPr>
            <a:lvl2pPr marL="0" indent="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2pPr>
            <a:lvl3pPr marL="0" indent="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3pPr>
            <a:lvl4pPr marL="0" indent="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4pPr>
            <a:lvl5pPr marL="0" indent="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egnaposto testo 5"/>
          <p:cNvSpPr/>
          <p:nvPr>
            <p:ph type="body" sz="quarter" idx="13"/>
          </p:nvPr>
        </p:nvSpPr>
        <p:spPr>
          <a:xfrm>
            <a:off x="611189" y="4057386"/>
            <a:ext cx="7921626" cy="48022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egnaposto testo 7"/>
          <p:cNvSpPr/>
          <p:nvPr>
            <p:ph type="body" sz="quarter" idx="14"/>
          </p:nvPr>
        </p:nvSpPr>
        <p:spPr>
          <a:xfrm>
            <a:off x="3275855" y="5160962"/>
            <a:ext cx="5256959" cy="3603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18" name="L-loggo.jpg" descr="L-loggo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900" y="69850"/>
            <a:ext cx="965200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6294578" y="5162339"/>
            <a:ext cx="258623" cy="26923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ver of presentation">
    <p:bg>
      <p:bgPr>
        <a:gradFill flip="none" rotWithShape="1">
          <a:gsLst>
            <a:gs pos="0">
              <a:srgbClr val="FFFFFF"/>
            </a:gs>
            <a:gs pos="100000">
              <a:srgbClr val="94949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3372" y="1633364"/>
            <a:ext cx="5337254" cy="1633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magine 10" descr="Immagin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505" y="121196"/>
            <a:ext cx="2016225" cy="448995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Body Level One…"/>
          <p:cNvSpPr txBox="1"/>
          <p:nvPr>
            <p:ph type="body" sz="quarter" idx="1"/>
          </p:nvPr>
        </p:nvSpPr>
        <p:spPr>
          <a:xfrm>
            <a:off x="611560" y="3348678"/>
            <a:ext cx="7920881" cy="55921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defRPr b="1" sz="3600">
                <a:latin typeface="+mn-lt"/>
                <a:ea typeface="+mn-ea"/>
                <a:cs typeface="+mn-cs"/>
                <a:sym typeface="Helvetica"/>
              </a:defRPr>
            </a:lvl1pPr>
            <a:lvl2pPr marL="0" indent="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2pPr>
            <a:lvl3pPr marL="0" indent="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3pPr>
            <a:lvl4pPr marL="0" indent="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4pPr>
            <a:lvl5pPr marL="0" indent="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egnaposto testo 5"/>
          <p:cNvSpPr/>
          <p:nvPr>
            <p:ph type="body" sz="quarter" idx="13"/>
          </p:nvPr>
        </p:nvSpPr>
        <p:spPr>
          <a:xfrm>
            <a:off x="611189" y="4057386"/>
            <a:ext cx="7921626" cy="48022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egnaposto testo 7"/>
          <p:cNvSpPr/>
          <p:nvPr>
            <p:ph type="body" sz="quarter" idx="14"/>
          </p:nvPr>
        </p:nvSpPr>
        <p:spPr>
          <a:xfrm>
            <a:off x="3275855" y="5160962"/>
            <a:ext cx="5256959" cy="3603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6294578" y="5162339"/>
            <a:ext cx="258623" cy="26923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139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7783364" y="5328444"/>
            <a:ext cx="217637" cy="24130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arrowhead powerpointmall_NYA.png" descr="arrowhead powerpointmall_NY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www.arrowhead.eu"/>
          <p:cNvSpPr txBox="1"/>
          <p:nvPr/>
        </p:nvSpPr>
        <p:spPr>
          <a:xfrm>
            <a:off x="374547" y="5168258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arrowhead powerpointmall_NYA.png" descr="arrowhead powerpointmall_NY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www.arrowhead.eu"/>
          <p:cNvSpPr txBox="1"/>
          <p:nvPr/>
        </p:nvSpPr>
        <p:spPr>
          <a:xfrm>
            <a:off x="374547" y="5168258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rowhead_3 - 1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16293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owhead_3 2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16293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www.arrowhead.eu"/>
          <p:cNvSpPr txBox="1"/>
          <p:nvPr/>
        </p:nvSpPr>
        <p:spPr>
          <a:xfrm>
            <a:off x="374547" y="5168258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rowhead_3 - 1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16293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xfrm>
            <a:off x="8708976" y="183572"/>
            <a:ext cx="232873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4461551" y="5421064"/>
            <a:ext cx="213455" cy="211931"/>
          </a:xfrm>
          <a:prstGeom prst="rect">
            <a:avLst/>
          </a:prstGeom>
        </p:spPr>
        <p:txBody>
          <a:bodyPr lIns="29765" tIns="29765" rIns="29765" bIns="29765" anchor="t"/>
          <a:lstStyle>
            <a:lvl1pPr algn="ctr" defTabSz="342304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374547" y="5168258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99889" y="1185151"/>
            <a:ext cx="7444937" cy="452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708974" y="183571"/>
            <a:ext cx="232875" cy="256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rrowhead Framework development coordination:…"/>
          <p:cNvSpPr txBox="1"/>
          <p:nvPr>
            <p:ph type="ctrTitle"/>
          </p:nvPr>
        </p:nvSpPr>
        <p:spPr>
          <a:xfrm>
            <a:off x="799888" y="1280403"/>
            <a:ext cx="7517811" cy="3398025"/>
          </a:xfrm>
          <a:prstGeom prst="rect">
            <a:avLst/>
          </a:prstGeom>
        </p:spPr>
        <p:txBody>
          <a:bodyPr/>
          <a:lstStyle/>
          <a:p>
            <a:pPr/>
            <a:r>
              <a:t>Arrowhead Framework development coordination: </a:t>
            </a:r>
          </a:p>
          <a:p>
            <a:pPr/>
            <a:r>
              <a:t>171024</a:t>
            </a:r>
          </a:p>
        </p:txBody>
      </p:sp>
      <p:sp>
        <p:nvSpPr>
          <p:cNvPr id="150" name="Slide Number"/>
          <p:cNvSpPr txBox="1"/>
          <p:nvPr>
            <p:ph type="sldNum" sz="quarter" idx="4294967295"/>
          </p:nvPr>
        </p:nvSpPr>
        <p:spPr>
          <a:xfrm>
            <a:off x="8747317" y="214814"/>
            <a:ext cx="168508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1" name="Body"/>
          <p:cNvSpPr txBox="1"/>
          <p:nvPr>
            <p:ph type="subTitle" sz="quarter" idx="1"/>
          </p:nvPr>
        </p:nvSpPr>
        <p:spPr>
          <a:xfrm>
            <a:off x="426599" y="4678426"/>
            <a:ext cx="4596289" cy="103657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/>
          <p:nvPr>
            <p:ph type="sldNum" sz="quarter" idx="4294967295"/>
          </p:nvPr>
        </p:nvSpPr>
        <p:spPr>
          <a:xfrm>
            <a:off x="8773342" y="183571"/>
            <a:ext cx="168507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Agenda"/>
          <p:cNvSpPr txBox="1"/>
          <p:nvPr>
            <p:ph type="title"/>
          </p:nvPr>
        </p:nvSpPr>
        <p:spPr>
          <a:xfrm>
            <a:off x="799888" y="155012"/>
            <a:ext cx="7444938" cy="687245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55" name="1) Arrowhead Framework summer school assignment presentations, Sept 29 9-12 and Oct 6 13-15…"/>
          <p:cNvSpPr txBox="1"/>
          <p:nvPr>
            <p:ph type="body" idx="1"/>
          </p:nvPr>
        </p:nvSpPr>
        <p:spPr>
          <a:xfrm>
            <a:off x="799888" y="780741"/>
            <a:ext cx="7444938" cy="4847147"/>
          </a:xfrm>
          <a:prstGeom prst="rect">
            <a:avLst/>
          </a:prstGeom>
        </p:spPr>
        <p:txBody>
          <a:bodyPr/>
          <a:lstStyle/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1) Dissemination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2) Mandatory core systems, v4.0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ServiceRegistry, Jerker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Authorisation, Jens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Orchestration, Csaba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3) Support core systems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PlantDescription, Simon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Configuration, Emanuel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SystemRegistry, Ani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DeviceRegistry, Silia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Historian, Jens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EventHandler, Michelle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QoS, Michele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Gatekeeper, Csaba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Translator, Hasan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4) Core system integration coordination, 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Translator, Historian, …Hasan, 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SystemRegistry, DeviceRegistry, Ani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4294967295"/>
          </p:nvPr>
        </p:nvSpPr>
        <p:spPr>
          <a:xfrm>
            <a:off x="8773342" y="183571"/>
            <a:ext cx="168507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Agenda"/>
          <p:cNvSpPr txBox="1"/>
          <p:nvPr>
            <p:ph type="title"/>
          </p:nvPr>
        </p:nvSpPr>
        <p:spPr>
          <a:xfrm>
            <a:off x="799888" y="155012"/>
            <a:ext cx="7444938" cy="687245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59" name="5) Proposals for additional support core systems…"/>
          <p:cNvSpPr txBox="1"/>
          <p:nvPr>
            <p:ph type="body" idx="1"/>
          </p:nvPr>
        </p:nvSpPr>
        <p:spPr>
          <a:xfrm>
            <a:off x="799888" y="780740"/>
            <a:ext cx="7444938" cy="493426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5) Proposals for additional support core systems</a:t>
            </a:r>
          </a:p>
          <a:p>
            <a:pPr marL="0" indent="0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ModbusTCP integration, Christian</a:t>
            </a:r>
          </a:p>
          <a:p>
            <a:pPr marL="0" indent="0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Engineering tool for legacy adapters</a:t>
            </a:r>
          </a:p>
          <a:p>
            <a:pPr marL="0" indent="0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PLC integration, Alios</a:t>
            </a:r>
          </a:p>
          <a:p>
            <a:pPr marL="0" indent="0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Gateway service, Csaba</a:t>
            </a:r>
          </a:p>
          <a:p>
            <a:pPr marL="0" indent="0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Smart Service Contract, Ulf</a:t>
            </a:r>
          </a:p>
          <a:p>
            <a:pPr marL="0" indent="0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Self adapatability, Markus</a:t>
            </a:r>
          </a:p>
          <a:p>
            <a:pPr marL="0" indent="0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SafetyManager, Simon</a:t>
            </a:r>
          </a:p>
          <a:p>
            <a:pPr marL="0" indent="0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6) Docker containers, Fernando</a:t>
            </a:r>
          </a:p>
          <a:p>
            <a:pPr marL="0" indent="0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7) AoB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/>
          <p:nvPr>
            <p:ph type="sldNum" sz="quarter" idx="4294967295"/>
          </p:nvPr>
        </p:nvSpPr>
        <p:spPr>
          <a:xfrm>
            <a:off x="8773342" y="183571"/>
            <a:ext cx="168507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MoM"/>
          <p:cNvSpPr txBox="1"/>
          <p:nvPr>
            <p:ph type="title"/>
          </p:nvPr>
        </p:nvSpPr>
        <p:spPr>
          <a:xfrm>
            <a:off x="799888" y="916071"/>
            <a:ext cx="7444938" cy="586587"/>
          </a:xfrm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MoM</a:t>
            </a:r>
          </a:p>
        </p:txBody>
      </p:sp>
      <p:sp>
        <p:nvSpPr>
          <p:cNvPr id="163" name="In Arrowhead Framework wiki, git repository…"/>
          <p:cNvSpPr txBox="1"/>
          <p:nvPr>
            <p:ph type="body" idx="1"/>
          </p:nvPr>
        </p:nvSpPr>
        <p:spPr>
          <a:xfrm>
            <a:off x="799889" y="1502657"/>
            <a:ext cx="8261358" cy="4212345"/>
          </a:xfrm>
          <a:prstGeom prst="rect">
            <a:avLst/>
          </a:prstGeom>
        </p:spPr>
        <p:txBody>
          <a:bodyPr/>
          <a:lstStyle/>
          <a:p>
            <a:pPr/>
            <a:r>
              <a:t>In Arrowhead Framework wiki, git repository</a:t>
            </a:r>
          </a:p>
          <a:p>
            <a:pPr/>
            <a:r>
              <a:t>9_Meetings/Core_system_development/171024/AF_development_coordination_171024.xlsx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