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708977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bild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76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86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www.arrowhead.eu"/>
          <p:cNvSpPr txBox="1"/>
          <p:nvPr/>
        </p:nvSpPr>
        <p:spPr>
          <a:xfrm>
            <a:off x="374547" y="5168258"/>
            <a:ext cx="3966631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95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>
            <a:off x="799889" y="1185151"/>
            <a:ext cx="7444938" cy="4529850"/>
          </a:xfrm>
          <a:prstGeom prst="rect">
            <a:avLst/>
          </a:prstGeom>
        </p:spPr>
        <p:txBody>
          <a:bodyPr lIns="45718" tIns="45718" rIns="45718" bIns="45718"/>
          <a:lstStyle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oductive4.0 and Arrowhead Tools mee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Nov 3-5</a:t>
            </a:r>
            <a:br/>
            <a:r>
              <a:t>Arrowhead Tools</a:t>
            </a:r>
          </a:p>
        </p:txBody>
      </p:sp>
      <p:sp>
        <p:nvSpPr>
          <p:cNvPr id="118" name="V0.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OnLine Workshop</a:t>
            </a:r>
          </a:p>
          <a:p>
            <a:pPr/>
            <a:r>
              <a:t>V02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Agenda"/>
          <p:cNvSpPr txBox="1"/>
          <p:nvPr>
            <p:ph type="title"/>
          </p:nvPr>
        </p:nvSpPr>
        <p:spPr>
          <a:xfrm>
            <a:off x="1397047" y="183569"/>
            <a:ext cx="7444938" cy="586587"/>
          </a:xfrm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Agenda</a:t>
            </a:r>
          </a:p>
        </p:txBody>
      </p:sp>
      <p:sp>
        <p:nvSpPr>
          <p:cNvPr id="122" name="Day 1 Productive4.0 WP1 internal + Arrowhead Tools MC hours…"/>
          <p:cNvSpPr txBox="1"/>
          <p:nvPr>
            <p:ph type="body" idx="1"/>
          </p:nvPr>
        </p:nvSpPr>
        <p:spPr>
          <a:xfrm>
            <a:off x="1397048" y="961052"/>
            <a:ext cx="6234749" cy="4021447"/>
          </a:xfrm>
          <a:prstGeom prst="rect">
            <a:avLst/>
          </a:prstGeom>
        </p:spPr>
        <p:txBody>
          <a:bodyPr/>
          <a:lstStyle/>
          <a:p>
            <a:pPr marL="164360" indent="-164360" defTabSz="563520">
              <a:spcBef>
                <a:spcPts val="300"/>
              </a:spcBef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Day 1, Nov 3</a:t>
            </a:r>
            <a:r>
              <a:rPr b="0"/>
              <a:t> </a:t>
            </a:r>
          </a:p>
          <a:p>
            <a:pPr lvl="1" marL="287421" indent="-160421" defTabSz="563520">
              <a:spcBef>
                <a:spcPts val="30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Training for use case WP’s</a:t>
            </a:r>
            <a:endParaRPr b="1"/>
          </a:p>
          <a:p>
            <a:pPr marL="164360" indent="-164360" defTabSz="563520">
              <a:spcBef>
                <a:spcPts val="300"/>
              </a:spcBef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64360" indent="-164360" defTabSz="563520">
              <a:spcBef>
                <a:spcPts val="300"/>
              </a:spcBef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Day 2, Nov 4</a:t>
            </a:r>
          </a:p>
          <a:p>
            <a:pPr marL="287421" indent="-160421" defTabSz="563520">
              <a:spcBef>
                <a:spcPts val="300"/>
              </a:spcBef>
              <a:buSzPct val="100000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Technology next steps. In-depth technology discussion on a number of the core systems under development. </a:t>
            </a:r>
          </a:p>
          <a:p>
            <a:pPr marL="287421" indent="-160421" defTabSz="563520">
              <a:spcBef>
                <a:spcPts val="300"/>
              </a:spcBef>
              <a:buSzPct val="100000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learning possibility for use case developers</a:t>
            </a:r>
            <a:endParaRPr b="1"/>
          </a:p>
          <a:p>
            <a:pPr marL="164360" indent="-164360" defTabSz="563520">
              <a:spcBef>
                <a:spcPts val="300"/>
              </a:spcBef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64360" indent="-164360" defTabSz="563520">
              <a:spcBef>
                <a:spcPts val="300"/>
              </a:spcBef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Day 3, Nov 5</a:t>
            </a:r>
          </a:p>
          <a:p>
            <a:pPr lvl="1" marL="287421" indent="-160421" defTabSz="563520">
              <a:spcBef>
                <a:spcPts val="30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Tech and use can plans until M24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ay 0"/>
          <p:cNvSpPr txBox="1"/>
          <p:nvPr>
            <p:ph type="title"/>
          </p:nvPr>
        </p:nvSpPr>
        <p:spPr>
          <a:xfrm>
            <a:off x="1177100" y="230689"/>
            <a:ext cx="6700445" cy="527935"/>
          </a:xfrm>
          <a:prstGeom prst="rect">
            <a:avLst/>
          </a:prstGeom>
        </p:spPr>
        <p:txBody>
          <a:bodyPr/>
          <a:lstStyle>
            <a:lvl1pPr defTabSz="379439">
              <a:defRPr sz="2888"/>
            </a:lvl1pPr>
          </a:lstStyle>
          <a:p>
            <a:pPr/>
            <a:r>
              <a:t>OnLine ”Rooms”</a:t>
            </a:r>
          </a:p>
        </p:txBody>
      </p:sp>
      <p:sp>
        <p:nvSpPr>
          <p:cNvPr id="125" name="16.00 MC meeting…"/>
          <p:cNvSpPr txBox="1"/>
          <p:nvPr>
            <p:ph type="body" idx="1"/>
          </p:nvPr>
        </p:nvSpPr>
        <p:spPr>
          <a:xfrm>
            <a:off x="439386" y="901122"/>
            <a:ext cx="8622319" cy="4525902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The Workshop will be performed online. </a:t>
            </a:r>
          </a:p>
          <a:p>
            <a:pPr>
              <a:defRPr sz="1800"/>
            </a:pPr>
            <a:r>
              <a:t>Some sessions will be in parallel and for that we define separate ”Rooms”. </a:t>
            </a:r>
          </a:p>
          <a:p>
            <a:pPr>
              <a:defRPr sz="1800"/>
            </a:pPr>
          </a:p>
          <a:p>
            <a:pPr>
              <a:defRPr sz="1400"/>
            </a:pPr>
            <a:r>
              <a:t>Room #1, Host: Jerker Delsing </a:t>
            </a:r>
          </a:p>
          <a:p>
            <a:pPr>
              <a:defRPr sz="1400"/>
            </a:pPr>
            <a:r>
              <a:t>Room #2: Host: Jerker Delsing </a:t>
            </a:r>
          </a:p>
          <a:p>
            <a:pPr>
              <a:defRPr sz="1400"/>
            </a:pPr>
            <a:r>
              <a:t>Room #3: Host: Jerker Delsing</a:t>
            </a:r>
          </a:p>
          <a:p>
            <a:pPr>
              <a:defRPr sz="1400"/>
            </a:pPr>
            <a:r>
              <a:t>Room #4: Host: Silia Maksuti</a:t>
            </a:r>
          </a:p>
          <a:p>
            <a:pPr>
              <a:defRPr sz="1400"/>
            </a:pPr>
            <a:r>
              <a:t>Room #5: Host: Silia Maksuti</a:t>
            </a:r>
          </a:p>
          <a:p>
            <a:pPr>
              <a:defRPr sz="1400"/>
            </a:pPr>
            <a:r>
              <a:t>Room #6: Host: Sara Boccio</a:t>
            </a:r>
          </a:p>
          <a:p>
            <a:pPr>
              <a:defRPr sz="1400"/>
            </a:pPr>
            <a:r>
              <a:t>Room #7: Host: Sara Boccio</a:t>
            </a:r>
          </a:p>
          <a:p>
            <a:pPr>
              <a:defRPr sz="1400"/>
            </a:pPr>
            <a:r>
              <a:t>Room #8: Host: Sara Boccio </a:t>
            </a:r>
          </a:p>
          <a:p>
            <a:pPr>
              <a:defRPr sz="1400"/>
            </a:pPr>
            <a:r>
              <a:t>Room #9: Host: Sara Boccio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y 1 Productive4.0 WP1 internal"/>
          <p:cNvSpPr txBox="1"/>
          <p:nvPr>
            <p:ph type="title"/>
          </p:nvPr>
        </p:nvSpPr>
        <p:spPr>
          <a:xfrm>
            <a:off x="640926" y="208251"/>
            <a:ext cx="6700450" cy="527937"/>
          </a:xfrm>
          <a:prstGeom prst="rect">
            <a:avLst/>
          </a:prstGeom>
        </p:spPr>
        <p:txBody>
          <a:bodyPr/>
          <a:lstStyle>
            <a:lvl1pPr defTabSz="419380">
              <a:defRPr sz="2856"/>
            </a:lvl1pPr>
          </a:lstStyle>
          <a:p>
            <a:pPr/>
            <a:r>
              <a:t>Day 1: Training for use case WP’s</a:t>
            </a:r>
          </a:p>
        </p:txBody>
      </p:sp>
      <p:sp>
        <p:nvSpPr>
          <p:cNvPr id="128" name="13.00 Productive4.0 demonstrations in Tampere, Jerker…"/>
          <p:cNvSpPr txBox="1"/>
          <p:nvPr>
            <p:ph type="body" idx="1"/>
          </p:nvPr>
        </p:nvSpPr>
        <p:spPr>
          <a:xfrm>
            <a:off x="336102" y="919215"/>
            <a:ext cx="8583273" cy="4066016"/>
          </a:xfrm>
          <a:prstGeom prst="rect">
            <a:avLst/>
          </a:prstGeom>
        </p:spPr>
        <p:txBody>
          <a:bodyPr/>
          <a:lstStyle/>
          <a:p>
            <a:pPr marL="0" indent="0" defTabSz="499262">
              <a:spcBef>
                <a:spcPts val="0"/>
              </a:spcBef>
              <a:defRPr sz="3400"/>
            </a:pPr>
            <a:r>
              <a:t>Room #1</a:t>
            </a:r>
          </a:p>
          <a:p>
            <a:pPr marL="104695" indent="-104695" defTabSz="556050">
              <a:spcBef>
                <a:spcPts val="300"/>
              </a:spcBef>
              <a:buSzPct val="100000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9.00 Welcome and intro, Jerker &amp; Mats</a:t>
            </a:r>
            <a:endParaRPr sz="1600"/>
          </a:p>
          <a:p>
            <a:pPr marL="104695" indent="-104695" defTabSz="556050">
              <a:spcBef>
                <a:spcPts val="300"/>
              </a:spcBef>
              <a:buSzPct val="100000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9.15: Our process towards second generation of our core customer-order-production system, </a:t>
            </a:r>
            <a:br/>
            <a:r>
              <a:t>Jens Lundqvist</a:t>
            </a:r>
            <a:br/>
          </a:p>
          <a:p>
            <a:pPr marL="104695" indent="-104695" defTabSz="556050">
              <a:spcBef>
                <a:spcPts val="300"/>
              </a:spcBef>
              <a:buSzPct val="100000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9.45 break</a:t>
            </a:r>
            <a:br/>
          </a:p>
          <a:p>
            <a:pPr marL="104695" indent="-104695" defTabSz="556050">
              <a:spcBef>
                <a:spcPts val="300"/>
              </a:spcBef>
              <a:buSzPct val="100000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10.00 Break out training session per use case/task. </a:t>
            </a:r>
            <a:br/>
            <a:r>
              <a:t>All tasks shall on Oct 25 provide an architecture for their use case. </a:t>
            </a:r>
            <a:br/>
            <a:r>
              <a:t>Trainer to propose an Eclipse Arrowhead based architecture and approach for it’s implementation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365162" y="3590192"/>
          <a:ext cx="9652278" cy="75933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011257"/>
                <a:gridCol w="629156"/>
                <a:gridCol w="635843"/>
                <a:gridCol w="874662"/>
                <a:gridCol w="721171"/>
                <a:gridCol w="656867"/>
                <a:gridCol w="903364"/>
                <a:gridCol w="628998"/>
                <a:gridCol w="644346"/>
                <a:gridCol w="920322"/>
              </a:tblGrid>
              <a:tr h="25311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 #1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 #2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 #3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 #4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 #5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 #6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 #7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 #8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 #9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10-12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13-15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15.30 - 17.30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10-12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13-15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15.30 - 17.30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10-12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13-15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15.30 - 17.30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WP 7 training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WP 8 training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311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WP 9 training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ubrik 1"/>
          <p:cNvSpPr txBox="1"/>
          <p:nvPr>
            <p:ph type="title"/>
          </p:nvPr>
        </p:nvSpPr>
        <p:spPr>
          <a:xfrm>
            <a:off x="939592" y="254367"/>
            <a:ext cx="7966903" cy="861913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b="1"/>
              <a:t>Day 2: </a:t>
            </a:r>
            <a:r>
              <a:t>Technology next steps</a:t>
            </a:r>
            <a:r>
              <a:rPr sz="1600">
                <a:latin typeface="Helvetica Neue"/>
                <a:ea typeface="Helvetica Neue"/>
                <a:cs typeface="Helvetica Neue"/>
                <a:sym typeface="Helvetica Neue"/>
              </a:rPr>
              <a:t> - before lunch</a:t>
            </a:r>
            <a:br>
              <a:rPr sz="1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1600">
                <a:latin typeface="Helvetica Neue"/>
                <a:ea typeface="Helvetica Neue"/>
                <a:cs typeface="Helvetica Neue"/>
                <a:sym typeface="Helvetica Neue"/>
              </a:rPr>
              <a:t>In-depth technology discussion - Current status and next step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417512" y="883138"/>
          <a:ext cx="3581401" cy="3302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3444"/>
                <a:gridCol w="772361"/>
                <a:gridCol w="1361341"/>
                <a:gridCol w="1081501"/>
                <a:gridCol w="4636955"/>
              </a:tblGrid>
              <a:tr h="3302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Room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Time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Topic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Lead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Abstract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8.30-10.00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SysML 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Geza Kulzar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SysML profile and solution modelling. Next step for Eclipse Arrowhead 4.4 release.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10.30-12.00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SysML 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Geza Kulzar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-“-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#2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8.30-10.00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Plant Description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Olov Schelen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Plant Description prototype demo and next step for Eclipse Arrowhead v4.4 release and beyond, alignment with requirements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#2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10.30-12.00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Workflow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Jaime  and Felix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Workflow demonstrations and next step for Eclipse Arrowhead v4.4 release and beyond, alignment with requirements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#3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8.30-10.00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Security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Markus Tauber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Eclipse Arrowhead security. Report from Combitech and demonstration of exciting security and next step for Eclipse Arrowhead  v4.4 release and beyond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#3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10.30-12.00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ContractProxy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Emanuel Palm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M2M business model implementation, demonstration and next step for Eclipse Arrowhead  v4.4 release and beyond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#4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8.30-10.00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Tools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Pal Varga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Engineering tools for Eclipse Arrowhead. Demonstrations of tools related to WP7,8,9. Next step for Eclipse Arrowhead v4.4 release.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#4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10.30-12.00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Tools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Pal Varga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-“-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ubrik 1"/>
          <p:cNvSpPr txBox="1"/>
          <p:nvPr>
            <p:ph type="title"/>
          </p:nvPr>
        </p:nvSpPr>
        <p:spPr>
          <a:xfrm>
            <a:off x="939592" y="254367"/>
            <a:ext cx="7966903" cy="861913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b="1"/>
              <a:t>Day 2: </a:t>
            </a:r>
            <a:r>
              <a:t>Technology next steps</a:t>
            </a:r>
            <a:r>
              <a:rPr sz="1600">
                <a:latin typeface="Helvetica Neue"/>
                <a:ea typeface="Helvetica Neue"/>
                <a:cs typeface="Helvetica Neue"/>
                <a:sym typeface="Helvetica Neue"/>
              </a:rPr>
              <a:t> - after noon</a:t>
            </a:r>
            <a:r>
              <a:rPr b="1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1" sz="1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1600">
                <a:latin typeface="Helvetica Neue"/>
                <a:ea typeface="Helvetica Neue"/>
                <a:cs typeface="Helvetica Neue"/>
                <a:sym typeface="Helvetica Neue"/>
              </a:rPr>
              <a:t>In-depth technology discussion - Current status and next step</a:t>
            </a:r>
          </a:p>
        </p:txBody>
      </p:sp>
      <p:graphicFrame>
        <p:nvGraphicFramePr>
          <p:cNvPr id="135" name="Table"/>
          <p:cNvGraphicFramePr/>
          <p:nvPr/>
        </p:nvGraphicFramePr>
        <p:xfrm>
          <a:off x="417512" y="883138"/>
          <a:ext cx="3581401" cy="3302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3444"/>
                <a:gridCol w="772361"/>
                <a:gridCol w="1869396"/>
                <a:gridCol w="1104720"/>
                <a:gridCol w="4105682"/>
              </a:tblGrid>
              <a:tr h="3302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Room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Time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Topic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Lead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Abstract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13.00-14.30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Code generation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Cristina Paniagua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Code generation demonstration and next step in cooperation with SysML - for Eclipse Arrowhead v4.4 release and beyond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15.00-16.30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Training material and tools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Sebastian Canet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Demonstration on very high level programming environment.  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#2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13.00-14.30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Engineering procedure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Gianvito Urgese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The Arrowhead engineering process, demonstration. Modelling of the engineering process. Possible standardisation?  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#2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15.00-16.30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Tool chains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Federico Montori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Engineering tools chain demonstration 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#3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13.00-14.30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Protocol translation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Johannes Kirsten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Demonstration of Translation system (Pablo) and Eclipse Hono. Next steps, generic integration of OPC-UA, ModbusTCP, Arrowhead adaptors… for Eclipse Arrowhead  v4.4 release and beyond  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#3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15.00-16.30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Semantics translation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Jacob Nilsson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Translation of payload data between different semantics/ontologies. Current status and next step. 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#4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13.00-14.30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Device configuration and updates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Paolo Azzoni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Local Cloud Device Configuration en mass, demonstration Kura and Kapua. Next steps for Eclipse Arrowhead  v4.4 release and beyond.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#4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15.00-16.30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Eclipse Arrowhead v5.0  roadmap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Jerker Delsing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Roadmap for Eclipse Arrowhead v5.0 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16.30-17.30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Plenary report from technology sessions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Jerker Delsing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Each  topic  report on outcome, 5 minutes 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ubrik 1"/>
          <p:cNvSpPr txBox="1"/>
          <p:nvPr>
            <p:ph type="title"/>
          </p:nvPr>
        </p:nvSpPr>
        <p:spPr>
          <a:xfrm>
            <a:off x="939592" y="254367"/>
            <a:ext cx="7966903" cy="861913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b="1"/>
              <a:t>Day 3: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Tech and use can plans until M24 and strategy until M36</a:t>
            </a:r>
          </a:p>
        </p:txBody>
      </p:sp>
      <p:graphicFrame>
        <p:nvGraphicFramePr>
          <p:cNvPr id="138" name="Table"/>
          <p:cNvGraphicFramePr/>
          <p:nvPr/>
        </p:nvGraphicFramePr>
        <p:xfrm>
          <a:off x="380877" y="727441"/>
          <a:ext cx="3581401" cy="3302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17958"/>
                <a:gridCol w="827456"/>
                <a:gridCol w="1679711"/>
                <a:gridCol w="1264817"/>
                <a:gridCol w="3796291"/>
              </a:tblGrid>
              <a:tr h="3302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Room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Time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Topic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Lead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Abstract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8.30-9.30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Eclipse Arrowhead -  systems and tools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Jerker  and Pal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Arrowhead core systems and tools - status and roadmap till M20 and M32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9.30-10..30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Factory use case example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Jan vD and Appy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Production use case example: architecture and implementation with demonstration  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11.00-12.00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Paolo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WP1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13.00-14.00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Gianvito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WP2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#2
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11.00-12.00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Pal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WP3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#2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13.00-14.00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Marek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WP4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#3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11.00-12.00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Hans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WP5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#3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13.00-14.00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Emanuell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WP6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#4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11.00-12.00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Sata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WP7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#4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13.00-14.00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Frank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WP8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 u="sng">
                          <a:solidFill>
                            <a:srgbClr val="FFFFFF"/>
                          </a:solidFill>
                          <a:sym typeface="Helvetica"/>
                        </a:rPr>
                        <a:t>#5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11.00-12.00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Germar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WP9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#5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13.00-14.00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WP10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Michael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WP10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#6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11.00-12.00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WP11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Felix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WP11 plans until M24 strategy until M36</a:t>
                      </a:r>
                    </a:p>
                  </a:txBody>
                  <a:tcPr marL="0" marR="0" marT="0" marB="0" anchor="t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#1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Helvetica"/>
                        </a:rPr>
                        <a:t>14.15-16.30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WP1-11 presentation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WP leaders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Helvetica"/>
                        </a:rPr>
                        <a:t>Plans until M24 with requested input from other WP’s and contribution to global objectives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