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8708976" y="183572"/>
            <a:ext cx="232873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6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8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7783364" y="5328444"/>
            <a:ext cx="217637" cy="24130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6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7783364" y="5328444"/>
            <a:ext cx="217637" cy="24130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7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83571"/>
            <a:ext cx="232875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" TargetMode="External"/><Relationship Id="rId3" Type="http://schemas.openxmlformats.org/officeDocument/2006/relationships/hyperlink" Target="http://eclipse.org" TargetMode="External"/><Relationship Id="rId4" Type="http://schemas.openxmlformats.org/officeDocument/2006/relationships/hyperlink" Target="http://www.arrowhead.eu/eclipse-arrowhead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arrowhead-f" TargetMode="External"/><Relationship Id="rId3" Type="http://schemas.openxmlformats.org/officeDocument/2006/relationships/hyperlink" Target="http://eclipse.org" TargetMode="External"/><Relationship Id="rId4" Type="http://schemas.openxmlformats.org/officeDocument/2006/relationships/hyperlink" Target="http://www.arrowhead.eu/eclipse_arrowhead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rrowhead.eu/eclipse-arrowhead" TargetMode="External"/><Relationship Id="rId3" Type="http://schemas.openxmlformats.org/officeDocument/2006/relationships/hyperlink" Target="http://www.github.com/arrowhead-f" TargetMode="External"/><Relationship Id="rId4" Type="http://schemas.openxmlformats.org/officeDocument/2006/relationships/hyperlink" Target="http://www.eclipse.org/arrowhead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rrowhead-f/arrowhead-contract-proxy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rrowhead.eu/eclipse-arrowhead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rrowhead.eu/eclipse-arrowhead" TargetMode="External"/><Relationship Id="rId3" Type="http://schemas.openxmlformats.org/officeDocument/2006/relationships/hyperlink" Target="http://eclipse.org/arrowhead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Eclipse Arrowhead roadmap v5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 roadmap v5.0 </a:t>
            </a:r>
            <a:br/>
          </a:p>
        </p:txBody>
      </p:sp>
      <p:sp>
        <p:nvSpPr>
          <p:cNvPr id="97" name="Development decision procedure etc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decision procedure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oadmap avail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Roadmap availability</a:t>
            </a:r>
          </a:p>
        </p:txBody>
      </p:sp>
      <p:sp>
        <p:nvSpPr>
          <p:cNvPr id="124" name="github.com/eclipse/arrowhead-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github.com</a:t>
            </a:r>
            <a:r>
              <a:t>/eclipse/arrowhead-f</a:t>
            </a:r>
          </a:p>
          <a:p>
            <a:pPr/>
            <a:r>
              <a:t>and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eclipse.org</a:t>
            </a:r>
            <a:r>
              <a:t>/</a:t>
            </a:r>
          </a:p>
          <a:p>
            <a:pPr/>
            <a:r>
              <a:t>and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www.arrowhead.eu/eclipse-arrowhead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ocumentation avail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Documentation availability</a:t>
            </a:r>
          </a:p>
        </p:txBody>
      </p:sp>
      <p:sp>
        <p:nvSpPr>
          <p:cNvPr id="127" name="github.c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github.com</a:t>
            </a:r>
          </a:p>
          <a:p>
            <a:pPr/>
            <a:r>
              <a:t>and/or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eclipse.org</a:t>
            </a:r>
          </a:p>
          <a:p>
            <a:pPr/>
          </a:p>
          <a:p>
            <a:pPr/>
            <a:r>
              <a:t>Link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www.arrowhead.eu/eclipse_arrowhead</a:t>
            </a:r>
          </a:p>
          <a:p>
            <a:pPr/>
          </a:p>
          <a:p>
            <a:pPr/>
            <a:r>
              <a:t>Format?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ocumentation templates"/>
          <p:cNvSpPr txBox="1"/>
          <p:nvPr>
            <p:ph type="title"/>
          </p:nvPr>
        </p:nvSpPr>
        <p:spPr>
          <a:xfrm>
            <a:off x="799889" y="157718"/>
            <a:ext cx="7444937" cy="586588"/>
          </a:xfrm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Documentation templates</a:t>
            </a:r>
          </a:p>
        </p:txBody>
      </p:sp>
      <p:sp>
        <p:nvSpPr>
          <p:cNvPr id="130" name="Available at (To Be Completed)…"/>
          <p:cNvSpPr txBox="1"/>
          <p:nvPr>
            <p:ph type="body" idx="1"/>
          </p:nvPr>
        </p:nvSpPr>
        <p:spPr>
          <a:xfrm>
            <a:off x="799889" y="749637"/>
            <a:ext cx="7444937" cy="4413290"/>
          </a:xfrm>
          <a:prstGeom prst="rect">
            <a:avLst/>
          </a:prstGeom>
        </p:spPr>
        <p:txBody>
          <a:bodyPr/>
          <a:lstStyle/>
          <a:p>
            <a:pPr marL="244142" indent="-244142" defTabSz="416052">
              <a:spcBef>
                <a:spcPts val="300"/>
              </a:spcBef>
              <a:defRPr sz="1820"/>
            </a:pPr>
            <a:r>
              <a:t>Available at (To Be Completed)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www.arrowhead.eu/eclipse-arrowhead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www.github.com/arrowhead-f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www.eclipse.org/arrowhead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</a:p>
          <a:p>
            <a:pPr marL="173355" indent="-173355" defTabSz="416052">
              <a:spcBef>
                <a:spcPts val="600"/>
              </a:spcBef>
              <a:buSzPct val="100000"/>
              <a:buFont typeface="Arial"/>
              <a:buChar char="•"/>
              <a:defRPr sz="182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SoSD Eclipse Arrowhead.docx (to be updated)</a:t>
            </a:r>
          </a:p>
          <a:p>
            <a:pPr marL="173355" indent="-173355" defTabSz="416052">
              <a:spcBef>
                <a:spcPts val="600"/>
              </a:spcBef>
              <a:buSzPct val="100000"/>
              <a:buFont typeface="Arial"/>
              <a:buChar char="•"/>
              <a:defRPr sz="182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SysD_template_v4.2.docx</a:t>
            </a:r>
          </a:p>
          <a:p>
            <a:pPr marL="173355" indent="-173355" defTabSz="416052">
              <a:spcBef>
                <a:spcPts val="600"/>
              </a:spcBef>
              <a:buSzPct val="100000"/>
              <a:buFont typeface="Arial"/>
              <a:buChar char="•"/>
              <a:defRPr sz="182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SysDD_template_v4.2.docx</a:t>
            </a:r>
          </a:p>
          <a:p>
            <a:pPr marL="173355" indent="-173355" defTabSz="416052">
              <a:spcBef>
                <a:spcPts val="600"/>
              </a:spcBef>
              <a:buSzPct val="100000"/>
              <a:buFont typeface="Arial"/>
              <a:buChar char="•"/>
              <a:defRPr sz="182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SD_template v4.2.docx</a:t>
            </a:r>
          </a:p>
          <a:p>
            <a:pPr marL="173355" indent="-173355" defTabSz="416052">
              <a:spcBef>
                <a:spcPts val="600"/>
              </a:spcBef>
              <a:buSzPct val="100000"/>
              <a:buFont typeface="Arial"/>
              <a:buChar char="•"/>
              <a:defRPr sz="182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IDD_template v4.2.docx (now includes CP and SP)</a:t>
            </a:r>
          </a:p>
          <a:p>
            <a:pPr marL="173355" indent="-173355" defTabSz="416052">
              <a:spcBef>
                <a:spcPts val="600"/>
              </a:spcBef>
              <a:buSzPct val="100000"/>
              <a:buFont typeface="Arial"/>
              <a:buChar char="•"/>
              <a:defRPr sz="182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73355" indent="-173355" defTabSz="416052">
              <a:spcBef>
                <a:spcPts val="600"/>
              </a:spcBef>
              <a:buSzPct val="100000"/>
              <a:buFont typeface="Arial"/>
              <a:buChar char="•"/>
              <a:defRPr sz="182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proper documentation be generated from SysML models?</a:t>
            </a:r>
          </a:p>
          <a:p>
            <a:pPr marL="173355" indent="-173355" defTabSz="416052">
              <a:spcBef>
                <a:spcPts val="600"/>
              </a:spcBef>
              <a:buSzPct val="100000"/>
              <a:buFont typeface="Arial"/>
              <a:buChar char="•"/>
              <a:defRPr sz="182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code and correct documentation be validated/verified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re systems, libs, architecture, tools, etc."/>
          <p:cNvSpPr txBox="1"/>
          <p:nvPr>
            <p:ph type="title"/>
          </p:nvPr>
        </p:nvSpPr>
        <p:spPr>
          <a:xfrm>
            <a:off x="799889" y="612785"/>
            <a:ext cx="7444937" cy="586588"/>
          </a:xfrm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Core systems, libs, architecture, tools, etc.</a:t>
            </a:r>
          </a:p>
        </p:txBody>
      </p:sp>
      <p:sp>
        <p:nvSpPr>
          <p:cNvPr id="133" name="Maintainers need to be officially appoin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Maintainers need to be officially appointed</a:t>
            </a:r>
          </a:p>
          <a:p>
            <a:pPr/>
          </a:p>
          <a:p>
            <a:pPr/>
            <a:r>
              <a:t>They need to become an Eclipse committer!</a:t>
            </a:r>
          </a:p>
          <a:p>
            <a:pPr lvl="1" marL="268288" indent="188911">
              <a:buSzTx/>
              <a:buNone/>
            </a:pPr>
            <a:r>
              <a:t>There is a procedure to run Eclipse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admap for GitHub.com/eclipse/arrowhead-f rep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2900">
              <a:defRPr sz="2700"/>
            </a:lvl1pPr>
          </a:lstStyle>
          <a:p>
            <a:pPr/>
            <a:r>
              <a:t>Roadmap for GitHub.com/eclipse/arrowhead-f repos</a:t>
            </a:r>
          </a:p>
        </p:txBody>
      </p:sp>
      <p:sp>
        <p:nvSpPr>
          <p:cNvPr id="136" name="One repo per core system, libs, installation, architecture, tool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4142" indent="-244142" defTabSz="416052">
              <a:spcBef>
                <a:spcPts val="300"/>
              </a:spcBef>
              <a:defRPr sz="1820"/>
            </a:pPr>
            <a:r>
              <a:t>One repo per core system, libs, installation, architecture, tools?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  <a:r>
              <a:t>Architecture - Generic SoSDD, pdf, MarkDown</a:t>
            </a:r>
          </a:p>
          <a:p>
            <a:pPr lvl="2" marL="244142" indent="587961" defTabSz="416052">
              <a:spcBef>
                <a:spcPts val="300"/>
              </a:spcBef>
              <a:buSzTx/>
              <a:buNone/>
              <a:defRPr sz="1820"/>
            </a:pPr>
            <a:r>
              <a:t>SysML models</a:t>
            </a:r>
            <a:br/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  <a:r>
              <a:t>Reference-implementation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  <a:r>
              <a:t>.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  <a:r>
              <a:t>Arrowhead-core-Java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  <a:r>
              <a:t>.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  <a:r>
              <a:t>.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  <a:r>
              <a:t>Documentation style as of ContractProxy_Java  - May be used as role model for each repo?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https://github.com/arrowhead-f/arrowhead-contract-proxy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  <a:r>
              <a:t>.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ublished papers vs. Code and doc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8620">
              <a:defRPr sz="3060"/>
            </a:lvl1pPr>
          </a:lstStyle>
          <a:p>
            <a:pPr/>
            <a:r>
              <a:t>Published papers vs. Code and documentation</a:t>
            </a:r>
          </a:p>
        </p:txBody>
      </p:sp>
      <p:sp>
        <p:nvSpPr>
          <p:cNvPr id="139" name="Provide references to papers in the code documenta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Provide references to papers in the code documentation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I/CD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02336">
              <a:defRPr sz="3168"/>
            </a:pPr>
            <a:r>
              <a:t>CI/CD process</a:t>
            </a:r>
          </a:p>
        </p:txBody>
      </p:sp>
      <p:sp>
        <p:nvSpPr>
          <p:cNvPr id="142" name="Pull requ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0239" indent="-260239" defTabSz="443484">
              <a:spcBef>
                <a:spcPts val="300"/>
              </a:spcBef>
              <a:defRPr sz="1940"/>
            </a:pPr>
            <a:r>
              <a:t>Pull request </a:t>
            </a: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  <a:r>
              <a:t>Checklist</a:t>
            </a: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</a:p>
          <a:p>
            <a:pPr marL="260239" indent="-260239" defTabSz="443484">
              <a:spcBef>
                <a:spcPts val="300"/>
              </a:spcBef>
              <a:defRPr sz="1940"/>
            </a:pPr>
            <a:r>
              <a:t>Release checklist</a:t>
            </a: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  <a:r>
              <a:t>Code integration</a:t>
            </a: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  <a:r>
              <a:t>Code checking</a:t>
            </a:r>
          </a:p>
          <a:p>
            <a:pPr marL="260239" indent="-260239" defTabSz="443484">
              <a:spcBef>
                <a:spcPts val="300"/>
              </a:spcBef>
              <a:defRPr sz="1940"/>
            </a:pP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  <a:r>
              <a:t>Add</a:t>
            </a:r>
          </a:p>
          <a:p>
            <a:pPr lvl="2" marL="260239" indent="626728" defTabSz="443484">
              <a:spcBef>
                <a:spcPts val="300"/>
              </a:spcBef>
              <a:buSzTx/>
              <a:buNone/>
              <a:defRPr sz="1940"/>
            </a:pPr>
            <a:r>
              <a:t>Integration to other core systems</a:t>
            </a:r>
          </a:p>
          <a:p>
            <a:pPr lvl="2" marL="260239" indent="626728" defTabSz="443484">
              <a:spcBef>
                <a:spcPts val="300"/>
              </a:spcBef>
              <a:buSzTx/>
              <a:buNone/>
              <a:defRPr sz="1940"/>
            </a:pPr>
            <a:r>
              <a:t>Eclipse IPR checking</a:t>
            </a:r>
          </a:p>
          <a:p>
            <a:pPr lvl="2" marL="260239" indent="626728" defTabSz="443484">
              <a:spcBef>
                <a:spcPts val="300"/>
              </a:spcBef>
              <a:buSzTx/>
              <a:buNone/>
              <a:defRPr sz="1940"/>
            </a:pPr>
            <a:r>
              <a:t>Document checking</a:t>
            </a:r>
          </a:p>
          <a:p>
            <a:pPr lvl="2" marL="260239" indent="626728" defTabSz="443484">
              <a:spcBef>
                <a:spcPts val="300"/>
              </a:spcBef>
              <a:buSzTx/>
              <a:buNone/>
              <a:defRPr sz="1940"/>
            </a:pPr>
            <a:r>
              <a:t>SysML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ackages avail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Packages availability</a:t>
            </a:r>
          </a:p>
        </p:txBody>
      </p:sp>
      <p:sp>
        <p:nvSpPr>
          <p:cNvPr id="145" name="Packages for various platforms will be made available a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Packages for various platforms will be made available at: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http://www.arrowhead.eu/eclipse-arrowhead/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admap vs bug fix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Roadmap vs bug fixing</a:t>
            </a:r>
          </a:p>
        </p:txBody>
      </p:sp>
      <p:sp>
        <p:nvSpPr>
          <p:cNvPr id="100" name="Bug fix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Bug fixing</a:t>
            </a:r>
          </a:p>
          <a:p>
            <a:pPr lvl="1" marL="581526" indent="-200526"/>
            <a:r>
              <a:t>Updating released system to fulfil current documentation</a:t>
            </a:r>
          </a:p>
          <a:p>
            <a:pPr lvl="1" marL="581526" indent="-200526"/>
          </a:p>
          <a:p>
            <a:pPr marL="200526" indent="-200526">
              <a:buSzPct val="100000"/>
              <a:buChar char="•"/>
            </a:pPr>
            <a:r>
              <a:t>Roadmap</a:t>
            </a:r>
          </a:p>
          <a:p>
            <a:pPr lvl="1" marL="581526" indent="-200526"/>
            <a:r>
              <a:t>Any enhancements over existing documentation regarding:</a:t>
            </a:r>
          </a:p>
          <a:p>
            <a:pPr lvl="2" marL="962526" indent="-200526"/>
            <a:r>
              <a:t>Architecture</a:t>
            </a:r>
          </a:p>
          <a:p>
            <a:pPr lvl="2" marL="962526" indent="-200526"/>
            <a:r>
              <a:t>Released  core systems</a:t>
            </a:r>
          </a:p>
          <a:p>
            <a:pPr lvl="2" marL="962526" indent="-200526"/>
            <a:r>
              <a:t>Addition of new core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ad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Roadmap</a:t>
            </a:r>
          </a:p>
        </p:txBody>
      </p:sp>
      <p:sp>
        <p:nvSpPr>
          <p:cNvPr id="103" name="Current architecture definition and architecture fundamenta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Current architecture definition and architecture fundamentals</a:t>
            </a:r>
          </a:p>
          <a:p>
            <a:pPr marL="200526" indent="-200526">
              <a:buSzPct val="100000"/>
              <a:buChar char="•"/>
            </a:pPr>
            <a:r>
              <a:t>Current definition of released core systems</a:t>
            </a:r>
          </a:p>
          <a:p>
            <a:pPr marL="200526" indent="-200526">
              <a:buSzPct val="100000"/>
              <a:buChar char="•"/>
            </a:pPr>
          </a:p>
          <a:p>
            <a:pPr marL="200526" indent="-200526">
              <a:buSzPct val="100000"/>
              <a:buChar char="•"/>
            </a:pPr>
            <a:r>
              <a:t>Core system in development</a:t>
            </a:r>
          </a:p>
          <a:p>
            <a:pPr lvl="1" marL="581526" indent="-200526"/>
            <a:r>
              <a:t>Beta - Release candidates (1-6 months from release) </a:t>
            </a:r>
          </a:p>
          <a:p>
            <a:pPr lvl="1" marL="581526" indent="-200526"/>
            <a:r>
              <a:t>Alpha - Prototypes (earlier stages)</a:t>
            </a:r>
          </a:p>
          <a:p>
            <a:pPr lvl="1" marL="581526" indent="-200526"/>
          </a:p>
          <a:p>
            <a:pPr marL="200526" indent="-200526">
              <a:buSzPct val="100000"/>
              <a:buChar char="•"/>
            </a:pPr>
            <a:r>
              <a:t> Plans for:</a:t>
            </a:r>
          </a:p>
          <a:p>
            <a:pPr lvl="1" marL="581526" indent="-200526"/>
            <a:r>
              <a:t>Architecture enhancement v5.0</a:t>
            </a:r>
          </a:p>
          <a:p>
            <a:pPr lvl="1" marL="581526" indent="-200526"/>
            <a:r>
              <a:t>Core system improvements 4.x.y</a:t>
            </a:r>
          </a:p>
          <a:p>
            <a:pPr lvl="1" marL="581526" indent="-200526"/>
            <a:r>
              <a:t>New core systems v4.x.y, v5.x.y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Decision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Decision processes</a:t>
            </a:r>
          </a:p>
        </p:txBody>
      </p:sp>
      <p:sp>
        <p:nvSpPr>
          <p:cNvPr id="106" name="Release  pro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8389" indent="-148389" defTabSz="338327">
              <a:spcBef>
                <a:spcPts val="200"/>
              </a:spcBef>
              <a:buSzPct val="100000"/>
              <a:buChar char="•"/>
              <a:defRPr sz="1480"/>
            </a:pPr>
            <a:r>
              <a:t>Release  process</a:t>
            </a:r>
          </a:p>
          <a:p>
            <a:pPr lvl="1" marL="430329" indent="-148389" defTabSz="338327">
              <a:spcBef>
                <a:spcPts val="200"/>
              </a:spcBef>
              <a:defRPr sz="1480"/>
            </a:pPr>
            <a:r>
              <a:t>CI/CD</a:t>
            </a:r>
          </a:p>
          <a:p>
            <a:pPr marL="148389" indent="-148389" defTabSz="338327">
              <a:spcBef>
                <a:spcPts val="200"/>
              </a:spcBef>
              <a:buSzPct val="100000"/>
              <a:buChar char="•"/>
              <a:defRPr sz="1480"/>
            </a:pPr>
          </a:p>
          <a:p>
            <a:pPr marL="148389" indent="-148389" defTabSz="338327">
              <a:spcBef>
                <a:spcPts val="200"/>
              </a:spcBef>
              <a:buSzPct val="100000"/>
              <a:buChar char="•"/>
              <a:defRPr sz="1480"/>
            </a:pPr>
            <a:r>
              <a:t>Architecture enhancement v5.0</a:t>
            </a:r>
          </a:p>
          <a:p>
            <a:pPr lvl="1" marL="430329" indent="-148389" defTabSz="338327">
              <a:spcBef>
                <a:spcPts val="200"/>
              </a:spcBef>
              <a:defRPr sz="1480"/>
            </a:pPr>
            <a:r>
              <a:t>Based on requirements or reported issues with concrete enhancement proposal</a:t>
            </a:r>
          </a:p>
          <a:p>
            <a:pPr lvl="1" marL="430329" indent="-148389" defTabSz="338327">
              <a:spcBef>
                <a:spcPts val="200"/>
              </a:spcBef>
              <a:defRPr sz="1480"/>
            </a:pPr>
          </a:p>
          <a:p>
            <a:pPr marL="148389" indent="-148389" defTabSz="338327">
              <a:spcBef>
                <a:spcPts val="200"/>
              </a:spcBef>
              <a:buSzPct val="100000"/>
              <a:buChar char="•"/>
              <a:defRPr sz="1480"/>
            </a:pPr>
            <a:r>
              <a:t>Core system improvements 4.x.y</a:t>
            </a:r>
          </a:p>
          <a:p>
            <a:pPr lvl="1" marL="430329" indent="-148389" defTabSz="338327">
              <a:spcBef>
                <a:spcPts val="200"/>
              </a:spcBef>
              <a:defRPr sz="1480"/>
            </a:pPr>
            <a:r>
              <a:t>Based on requirements or reported issues with specific core system improvement proposal</a:t>
            </a:r>
          </a:p>
          <a:p>
            <a:pPr lvl="1" marL="430329" indent="-148389" defTabSz="338327">
              <a:spcBef>
                <a:spcPts val="200"/>
              </a:spcBef>
              <a:defRPr sz="1480"/>
            </a:pPr>
          </a:p>
          <a:p>
            <a:pPr marL="148389" indent="-148389" defTabSz="338327">
              <a:spcBef>
                <a:spcPts val="200"/>
              </a:spcBef>
              <a:buSzPct val="100000"/>
              <a:buChar char="•"/>
              <a:defRPr sz="1480"/>
            </a:pPr>
            <a:r>
              <a:t>New core systems v4.x.y, v5.x.y</a:t>
            </a:r>
          </a:p>
          <a:p>
            <a:pPr lvl="1" marL="430329" indent="-148389" defTabSz="338327">
              <a:spcBef>
                <a:spcPts val="200"/>
              </a:spcBef>
              <a:defRPr sz="1480"/>
            </a:pPr>
            <a:r>
              <a:t>Based on requirements or reported issues with specific proposal for a new core system</a:t>
            </a:r>
          </a:p>
          <a:p>
            <a:pPr marL="148389" indent="-148389" defTabSz="338327">
              <a:spcBef>
                <a:spcPts val="200"/>
              </a:spcBef>
              <a:buSzPct val="100000"/>
              <a:buChar char="•"/>
              <a:defRPr sz="1480"/>
            </a:pPr>
          </a:p>
          <a:p>
            <a:pPr lvl="1" marL="430329" indent="-148389" defTabSz="338327">
              <a:spcBef>
                <a:spcPts val="200"/>
              </a:spcBef>
              <a:defRPr sz="1480"/>
            </a:pPr>
          </a:p>
          <a:p>
            <a:pPr marL="148389" indent="-148389" defTabSz="338327">
              <a:spcBef>
                <a:spcPts val="200"/>
              </a:spcBef>
              <a:buSzPct val="100000"/>
              <a:buChar char="•"/>
              <a:defRPr sz="1480"/>
            </a:pPr>
          </a:p>
          <a:p>
            <a:pPr marL="198533" indent="-198533" defTabSz="338327">
              <a:spcBef>
                <a:spcPts val="200"/>
              </a:spcBef>
              <a:defRPr sz="148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Decision criter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Decision criteria</a:t>
            </a:r>
          </a:p>
        </p:txBody>
      </p:sp>
      <p:sp>
        <p:nvSpPr>
          <p:cNvPr id="109" name="Release  process…"/>
          <p:cNvSpPr txBox="1"/>
          <p:nvPr>
            <p:ph type="body" idx="1"/>
          </p:nvPr>
        </p:nvSpPr>
        <p:spPr>
          <a:xfrm>
            <a:off x="799889" y="1185151"/>
            <a:ext cx="8058506" cy="4529850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Release  process</a:t>
            </a:r>
          </a:p>
          <a:p>
            <a:pPr lvl="1" marL="581526" indent="-200526"/>
            <a:r>
              <a:t>……</a:t>
            </a:r>
          </a:p>
          <a:p>
            <a:pPr marL="200526" indent="-200526">
              <a:buSzPct val="100000"/>
              <a:buChar char="•"/>
            </a:pPr>
            <a:r>
              <a:t>Architecture enhancement v5.0</a:t>
            </a:r>
          </a:p>
          <a:p>
            <a:pPr lvl="1" marL="581526" indent="-200526"/>
            <a:r>
              <a:t>Industrial application needs</a:t>
            </a:r>
          </a:p>
          <a:p>
            <a:pPr lvl="1" marL="581526" indent="-200526"/>
            <a:r>
              <a:t>Necessary for existing core systems</a:t>
            </a:r>
          </a:p>
          <a:p>
            <a:pPr lvl="1" marL="581526" indent="-200526"/>
            <a:r>
              <a:t>Enhancing the scope of Eclipse Arrowhead</a:t>
            </a:r>
          </a:p>
          <a:p>
            <a:pPr marL="200526" indent="-200526">
              <a:buSzPct val="100000"/>
              <a:buChar char="•"/>
            </a:pPr>
            <a:r>
              <a:t>Core system improvements 4.x.y, 5.x.y</a:t>
            </a:r>
          </a:p>
          <a:p>
            <a:pPr lvl="1" marL="581526" indent="-200526"/>
            <a:r>
              <a:t>Contribution to fulfilment of the Eclipse Arrowhead architecture vA.x.y</a:t>
            </a:r>
          </a:p>
          <a:p>
            <a:pPr marL="200526" indent="-200526">
              <a:buSzPct val="100000"/>
              <a:buChar char="•"/>
            </a:pPr>
            <a:r>
              <a:t>New core systems v4.x.y, v5.x.y</a:t>
            </a:r>
          </a:p>
          <a:p>
            <a:pPr lvl="1" marL="581526" indent="-200526"/>
            <a:r>
              <a:t>Contribution to fulfilment of the Eclipse Arrowhead architecture vA.x.y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Decision committ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Decision committee</a:t>
            </a:r>
          </a:p>
        </p:txBody>
      </p:sp>
      <p:sp>
        <p:nvSpPr>
          <p:cNvPr id="112" name="Members fr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Members from </a:t>
            </a:r>
          </a:p>
          <a:p>
            <a:pPr lvl="1" marL="268288" indent="188911">
              <a:buSzTx/>
              <a:buNone/>
            </a:pPr>
            <a:r>
              <a:t>1-2 Implementation (AITIA, LTU, MGEP, Uni Bologna, TWT, TU Lubeck, TU Vienna, …..)</a:t>
            </a:r>
          </a:p>
          <a:p>
            <a:pPr lvl="1" marL="268288" indent="188911">
              <a:buSzTx/>
              <a:buNone/>
            </a:pPr>
            <a:r>
              <a:t>1-2 Architecture (BME, LTU, …)</a:t>
            </a:r>
          </a:p>
          <a:p>
            <a:pPr lvl="1" marL="268288" indent="188911">
              <a:buSzTx/>
              <a:buNone/>
            </a:pPr>
            <a:r>
              <a:t>1-2 Requirements owner (Bosch, Eurotech, HIOF (Östen H), ….)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Decision committee - propo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Decision committee - proposal</a:t>
            </a:r>
          </a:p>
        </p:txBody>
      </p:sp>
      <p:sp>
        <p:nvSpPr>
          <p:cNvPr id="115" name="Members…"/>
          <p:cNvSpPr txBox="1"/>
          <p:nvPr>
            <p:ph type="body" idx="1"/>
          </p:nvPr>
        </p:nvSpPr>
        <p:spPr>
          <a:xfrm>
            <a:off x="799889" y="1199371"/>
            <a:ext cx="7444937" cy="4529850"/>
          </a:xfrm>
          <a:prstGeom prst="rect">
            <a:avLst/>
          </a:prstGeom>
        </p:spPr>
        <p:txBody>
          <a:bodyPr/>
          <a:lstStyle/>
          <a:p>
            <a:pPr/>
            <a:r>
              <a:t>Members </a:t>
            </a:r>
          </a:p>
          <a:p>
            <a:pPr lvl="1" marL="268288" indent="188911">
              <a:buSzTx/>
              <a:buNone/>
            </a:pPr>
            <a:r>
              <a:t>Implementation - Pal Varga, Szvetlin Tanyi</a:t>
            </a:r>
          </a:p>
          <a:p>
            <a:pPr lvl="1" marL="268288" indent="188911">
              <a:buSzTx/>
              <a:buNone/>
            </a:pPr>
            <a:r>
              <a:t>Architecture - Jerker Delsing, chairman</a:t>
            </a:r>
          </a:p>
          <a:p>
            <a:pPr lvl="1" marL="268288" indent="188911">
              <a:buSzTx/>
              <a:buNone/>
            </a:pPr>
            <a:r>
              <a:t>Requirements owner - Johannes Kristan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admap committee mett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Roadmap committee mettings</a:t>
            </a:r>
          </a:p>
        </p:txBody>
      </p:sp>
      <p:sp>
        <p:nvSpPr>
          <p:cNvPr id="118" name="Frequency: three-week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Frequency: three-weekly</a:t>
            </a:r>
          </a:p>
          <a:p>
            <a:pPr/>
            <a:r>
              <a:t>Type: Mail, telco, F2F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admap commun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Roadmap communication</a:t>
            </a:r>
          </a:p>
        </p:txBody>
      </p:sp>
      <p:sp>
        <p:nvSpPr>
          <p:cNvPr id="121" name="Top level headline 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level headline at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www.arrowhead.eu/eclipse-arrowhead</a:t>
            </a:r>
          </a:p>
          <a:p>
            <a:pPr/>
          </a:p>
          <a:p>
            <a:pPr/>
            <a:r>
              <a:t>Link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eclipse.org/arrowhead</a:t>
            </a:r>
          </a:p>
          <a:p>
            <a:pPr/>
          </a:p>
          <a:p>
            <a:pPr/>
            <a:r>
              <a:t>News to relevant EU projects</a:t>
            </a:r>
          </a:p>
          <a:p>
            <a:pPr/>
            <a:r>
              <a:t>Twitter</a:t>
            </a:r>
          </a:p>
          <a:p>
            <a:pPr/>
            <a:r>
              <a:t>LinkedIN</a:t>
            </a:r>
          </a:p>
          <a:p>
            <a:pPr/>
            <a:r>
              <a:t>Youtube</a:t>
            </a:r>
          </a:p>
          <a:p>
            <a:pPr/>
            <a:r>
              <a:t>ResearchGate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