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7" y="5168258"/>
            <a:ext cx="3966630" cy="21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23" name="Bildobjekt 6" descr="Bildobjekt 6"/>
          <p:cNvPicPr>
            <a:picLocks noChangeAspect="1"/>
          </p:cNvPicPr>
          <p:nvPr/>
        </p:nvPicPr>
        <p:blipFill>
          <a:blip r:embed="rId2">
            <a:extLst/>
          </a:blip>
          <a:stretch>
            <a:fillRect/>
          </a:stretch>
        </p:blipFill>
        <p:spPr>
          <a:xfrm>
            <a:off x="7825740" y="4516958"/>
            <a:ext cx="1005841" cy="987494"/>
          </a:xfrm>
          <a:prstGeom prst="rect">
            <a:avLst/>
          </a:prstGeom>
          <a:ln w="12700">
            <a:miter lim="400000"/>
          </a:ln>
        </p:spPr>
      </p:pic>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0"/>
            <a:ext cx="9144793" cy="5730739"/>
          </a:xfrm>
          <a:prstGeom prst="rect">
            <a:avLst/>
          </a:prstGeom>
          <a:ln w="12700">
            <a:miter lim="400000"/>
          </a:ln>
        </p:spPr>
      </p:pic>
      <p:sp>
        <p:nvSpPr>
          <p:cNvPr id="34" name="www.arrowhead.eu"/>
          <p:cNvSpPr txBox="1"/>
          <p:nvPr/>
        </p:nvSpPr>
        <p:spPr>
          <a:xfrm>
            <a:off x="374547" y="5168258"/>
            <a:ext cx="3966630" cy="21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7" cy="586587"/>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7"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0"/>
            <a:ext cx="9144793" cy="5730739"/>
          </a:xfrm>
          <a:prstGeom prst="rect">
            <a:avLst/>
          </a:prstGeom>
          <a:ln w="12700">
            <a:miter lim="400000"/>
          </a:ln>
        </p:spPr>
      </p:pic>
      <p:sp>
        <p:nvSpPr>
          <p:cNvPr id="45" name="www.arrowhead.eu"/>
          <p:cNvSpPr txBox="1"/>
          <p:nvPr/>
        </p:nvSpPr>
        <p:spPr>
          <a:xfrm>
            <a:off x="374547" y="5168258"/>
            <a:ext cx="3966630" cy="21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7" cy="586587"/>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4" y="-10918"/>
            <a:ext cx="9156988" cy="5736835"/>
          </a:xfrm>
          <a:prstGeom prst="rect">
            <a:avLst/>
          </a:prstGeom>
          <a:ln w="12700">
            <a:miter lim="400000"/>
          </a:ln>
        </p:spPr>
      </p:pic>
      <p:sp>
        <p:nvSpPr>
          <p:cNvPr id="56" name="www.arrowhead.eu"/>
          <p:cNvSpPr txBox="1"/>
          <p:nvPr/>
        </p:nvSpPr>
        <p:spPr>
          <a:xfrm>
            <a:off x="374547" y="5168258"/>
            <a:ext cx="3966630" cy="21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7" cy="586587"/>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4" y="-10918"/>
            <a:ext cx="9156988" cy="5736835"/>
          </a:xfrm>
          <a:prstGeom prst="rect">
            <a:avLst/>
          </a:prstGeom>
          <a:ln w="12700">
            <a:miter lim="400000"/>
          </a:ln>
        </p:spPr>
      </p:pic>
      <p:sp>
        <p:nvSpPr>
          <p:cNvPr id="67" name="Title Text"/>
          <p:cNvSpPr txBox="1"/>
          <p:nvPr>
            <p:ph type="title"/>
          </p:nvPr>
        </p:nvSpPr>
        <p:spPr>
          <a:xfrm>
            <a:off x="799889" y="916071"/>
            <a:ext cx="7444938" cy="586588"/>
          </a:xfrm>
          <a:prstGeom prst="rect">
            <a:avLst/>
          </a:prstGeom>
        </p:spPr>
        <p:txBody>
          <a:bodyPr lIns="45718" tIns="45718" rIns="45718" bIns="45718"/>
          <a:lstStyle/>
          <a:p>
            <a:pPr/>
            <a:r>
              <a:t>Title Text</a:t>
            </a:r>
          </a:p>
        </p:txBody>
      </p:sp>
      <p:sp>
        <p:nvSpPr>
          <p:cNvPr id="68" name="Body Level One…"/>
          <p:cNvSpPr txBox="1"/>
          <p:nvPr>
            <p:ph type="body" idx="1"/>
          </p:nvPr>
        </p:nvSpPr>
        <p:spPr>
          <a:xfrm>
            <a:off x="799889" y="1502657"/>
            <a:ext cx="7444938" cy="4212343"/>
          </a:xfrm>
          <a:prstGeom prst="rect">
            <a:avLst/>
          </a:prstGeom>
        </p:spPr>
        <p:txBody>
          <a:bodyPr lIns="45718" tIns="45718" rIns="45718" bIns="45718"/>
          <a:lstStyle>
            <a:lvl1pPr marL="1587" indent="-1587"/>
            <a:lvl4pPr marL="1698169" indent="-326569"/>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xfrm>
            <a:off x="8708976" y="183572"/>
            <a:ext cx="232873" cy="25653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3"/>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28" cy="986401"/>
          </a:xfrm>
          <a:prstGeom prst="rect">
            <a:avLst/>
          </a:prstGeom>
          <a:ln w="12700">
            <a:miter lim="400000"/>
          </a:ln>
        </p:spPr>
      </p:pic>
      <p:sp>
        <p:nvSpPr>
          <p:cNvPr id="79" name="Slide Number"/>
          <p:cNvSpPr txBox="1"/>
          <p:nvPr>
            <p:ph type="sldNum" sz="quarter" idx="2"/>
          </p:nvPr>
        </p:nvSpPr>
        <p:spPr>
          <a:xfrm>
            <a:off x="7783364" y="5328444"/>
            <a:ext cx="217637" cy="24130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3"/>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Bildobjekt 4" descr="Bildobjekt 4"/>
          <p:cNvPicPr>
            <a:picLocks noChangeAspect="1"/>
          </p:cNvPicPr>
          <p:nvPr/>
        </p:nvPicPr>
        <p:blipFill>
          <a:blip r:embed="rId2">
            <a:extLst/>
          </a:blip>
          <a:stretch>
            <a:fillRect/>
          </a:stretch>
        </p:blipFill>
        <p:spPr>
          <a:xfrm>
            <a:off x="7825740" y="4516958"/>
            <a:ext cx="1005841" cy="987494"/>
          </a:xfrm>
          <a:prstGeom prst="rect">
            <a:avLst/>
          </a:prstGeom>
          <a:ln w="12700">
            <a:miter lim="400000"/>
          </a:ln>
        </p:spPr>
      </p:pic>
      <p:sp>
        <p:nvSpPr>
          <p:cNvPr id="89" name="Slide Number"/>
          <p:cNvSpPr txBox="1"/>
          <p:nvPr>
            <p:ph type="sldNum" sz="quarter" idx="2"/>
          </p:nvPr>
        </p:nvSpPr>
        <p:spPr>
          <a:xfrm>
            <a:off x="7783364" y="5328444"/>
            <a:ext cx="217637" cy="24130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374547" y="5168258"/>
            <a:ext cx="3966630" cy="21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7825740" y="4516958"/>
            <a:ext cx="1005841" cy="987494"/>
          </a:xfrm>
          <a:prstGeom prst="rect">
            <a:avLst/>
          </a:prstGeom>
          <a:ln w="12700">
            <a:miter lim="400000"/>
          </a:ln>
        </p:spPr>
      </p:pic>
      <p:sp>
        <p:nvSpPr>
          <p:cNvPr id="4" name="Title Text"/>
          <p:cNvSpPr txBox="1"/>
          <p:nvPr>
            <p:ph type="title"/>
          </p:nvPr>
        </p:nvSpPr>
        <p:spPr>
          <a:xfrm>
            <a:off x="799889" y="598565"/>
            <a:ext cx="7444937"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799889" y="1185151"/>
            <a:ext cx="7444937" cy="45298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8974" y="183571"/>
            <a:ext cx="232875" cy="256539"/>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70" marR="0" indent="-32657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Architecture WG"/>
          <p:cNvSpPr txBox="1"/>
          <p:nvPr>
            <p:ph type="title"/>
          </p:nvPr>
        </p:nvSpPr>
        <p:spPr>
          <a:prstGeom prst="rect">
            <a:avLst/>
          </a:prstGeom>
        </p:spPr>
        <p:txBody>
          <a:bodyPr/>
          <a:lstStyle/>
          <a:p>
            <a:pPr lvl="1" algn="ctr" defTabSz="762000">
              <a:defRPr>
                <a:solidFill>
                  <a:srgbClr val="FFFFFF"/>
                </a:solidFill>
              </a:defRPr>
            </a:pPr>
            <a:r>
              <a:t>Architecture WG</a:t>
            </a:r>
          </a:p>
        </p:txBody>
      </p:sp>
      <p:sp>
        <p:nvSpPr>
          <p:cNvPr id="99" name="Arrowhead Framework"/>
          <p:cNvSpPr txBox="1"/>
          <p:nvPr>
            <p:ph type="body" sz="quarter" idx="1"/>
          </p:nvPr>
        </p:nvSpPr>
        <p:spPr>
          <a:prstGeom prst="rect">
            <a:avLst/>
          </a:prstGeom>
        </p:spPr>
        <p:txBody>
          <a:bodyPr/>
          <a:lstStyle/>
          <a:p>
            <a:pPr/>
            <a:r>
              <a:t>Arrowhead Framework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New core system"/>
          <p:cNvSpPr txBox="1"/>
          <p:nvPr>
            <p:ph type="title"/>
          </p:nvPr>
        </p:nvSpPr>
        <p:spPr>
          <a:prstGeom prst="rect">
            <a:avLst/>
          </a:prstGeom>
        </p:spPr>
        <p:txBody>
          <a:bodyPr/>
          <a:lstStyle>
            <a:lvl1pPr defTabSz="402336">
              <a:defRPr sz="3168"/>
            </a:lvl1pPr>
          </a:lstStyle>
          <a:p>
            <a:pPr/>
            <a:r>
              <a:t>New core system</a:t>
            </a:r>
          </a:p>
        </p:txBody>
      </p:sp>
      <p:sp>
        <p:nvSpPr>
          <p:cNvPr id="126" name="Interoperability with e.g.…"/>
          <p:cNvSpPr txBox="1"/>
          <p:nvPr>
            <p:ph type="body" idx="1"/>
          </p:nvPr>
        </p:nvSpPr>
        <p:spPr>
          <a:prstGeom prst="rect">
            <a:avLst/>
          </a:prstGeom>
        </p:spPr>
        <p:txBody>
          <a:bodyPr/>
          <a:lstStyle/>
          <a:p>
            <a:pPr/>
            <a:r>
              <a:t>Interoperability with e.g. </a:t>
            </a:r>
          </a:p>
          <a:p>
            <a:pPr lvl="1" marL="268288" indent="188911">
              <a:buSzTx/>
              <a:buNone/>
            </a:pPr>
            <a:r>
              <a:t>Enterprise Service Bus</a:t>
            </a:r>
          </a:p>
          <a:p>
            <a:pPr lvl="1" marL="268288" indent="188911">
              <a:buSzTx/>
              <a:buNone/>
            </a:pPr>
            <a:r>
              <a:t>NodeRed</a:t>
            </a:r>
          </a:p>
          <a:p>
            <a:pPr lvl="1" marL="268288" indent="188911">
              <a:buSzTx/>
              <a:buNone/>
            </a:pPr>
            <a:r>
              <a:t>BPMN - Semantics for building processes</a:t>
            </a:r>
          </a:p>
          <a:p>
            <a:pPr lvl="1" marL="268288" indent="188911">
              <a:buSzTx/>
              <a:buNone/>
            </a:pPr>
          </a:p>
          <a:p>
            <a:pPr lvl="1" marL="268288" indent="188911">
              <a:buSzTx/>
              <a:buNone/>
            </a:pPr>
          </a:p>
          <a:p>
            <a:pPr lvl="1" marL="268288" indent="188911">
              <a:buSzTx/>
              <a:buNone/>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8" name="Topics to discuss"/>
          <p:cNvSpPr txBox="1"/>
          <p:nvPr>
            <p:ph type="title"/>
          </p:nvPr>
        </p:nvSpPr>
        <p:spPr>
          <a:prstGeom prst="rect">
            <a:avLst/>
          </a:prstGeom>
        </p:spPr>
        <p:txBody>
          <a:bodyPr/>
          <a:lstStyle/>
          <a:p>
            <a:pPr lvl="1" defTabSz="402336">
              <a:defRPr sz="3168"/>
            </a:pPr>
            <a:r>
              <a:t>Topics to discuss</a:t>
            </a:r>
          </a:p>
        </p:txBody>
      </p:sp>
      <p:sp>
        <p:nvSpPr>
          <p:cNvPr id="129" name="Use of DNS-SD and security.…"/>
          <p:cNvSpPr txBox="1"/>
          <p:nvPr>
            <p:ph type="body" idx="1"/>
          </p:nvPr>
        </p:nvSpPr>
        <p:spPr>
          <a:prstGeom prst="rect">
            <a:avLst/>
          </a:prstGeom>
        </p:spPr>
        <p:txBody>
          <a:bodyPr/>
          <a:lstStyle/>
          <a:p>
            <a:pPr/>
            <a:r>
              <a:t>Use of DNS-SD and security.</a:t>
            </a:r>
          </a:p>
          <a:p>
            <a:pPr/>
            <a:r>
              <a:t>Google has an updated version of DNS-SD inc security.</a:t>
            </a:r>
          </a:p>
          <a:p>
            <a:pPr/>
          </a:p>
          <a:p>
            <a:pPr/>
            <a:r>
              <a:t>Replication of DNS-SD data:</a:t>
            </a:r>
          </a:p>
          <a:p>
            <a:pPr lvl="1" marL="268288" indent="188911">
              <a:buSzTx/>
              <a:buNone/>
            </a:pPr>
            <a:r>
              <a:t>between multiple ServiceRegistry in one local clouds</a:t>
            </a:r>
          </a:p>
          <a:p>
            <a:pPr lvl="1" marL="268288" indent="188911">
              <a:buSzTx/>
              <a:buNone/>
            </a:pPr>
            <a:r>
              <a:t>between multiple ServiceRegistry in multiple local clouds</a:t>
            </a:r>
          </a:p>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WG schedule"/>
          <p:cNvSpPr txBox="1"/>
          <p:nvPr>
            <p:ph type="title"/>
          </p:nvPr>
        </p:nvSpPr>
        <p:spPr>
          <a:prstGeom prst="rect">
            <a:avLst/>
          </a:prstGeom>
        </p:spPr>
        <p:txBody>
          <a:bodyPr/>
          <a:lstStyle/>
          <a:p>
            <a:pPr lvl="1" defTabSz="402336">
              <a:defRPr sz="3168"/>
            </a:pPr>
            <a:r>
              <a:t>WG schedule</a:t>
            </a:r>
          </a:p>
        </p:txBody>
      </p:sp>
      <p:sp>
        <p:nvSpPr>
          <p:cNvPr id="132" name="Bi-weekly meetings - telco"/>
          <p:cNvSpPr txBox="1"/>
          <p:nvPr>
            <p:ph type="body" idx="1"/>
          </p:nvPr>
        </p:nvSpPr>
        <p:spPr>
          <a:prstGeom prst="rect">
            <a:avLst/>
          </a:prstGeom>
        </p:spPr>
        <p:txBody>
          <a:bodyPr/>
          <a:lstStyle/>
          <a:p>
            <a:pPr/>
            <a:r>
              <a:t>Bi-weekly meetings - telco</a:t>
            </a:r>
          </a:p>
          <a:p>
            <a:pPr/>
          </a:p>
          <a:p>
            <a:pPr/>
          </a:p>
          <a:p>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Descision mechanism"/>
          <p:cNvSpPr txBox="1"/>
          <p:nvPr>
            <p:ph type="title"/>
          </p:nvPr>
        </p:nvSpPr>
        <p:spPr>
          <a:prstGeom prst="rect">
            <a:avLst/>
          </a:prstGeom>
        </p:spPr>
        <p:txBody>
          <a:bodyPr/>
          <a:lstStyle>
            <a:lvl1pPr defTabSz="402336">
              <a:defRPr sz="3168"/>
            </a:lvl1pPr>
          </a:lstStyle>
          <a:p>
            <a:pPr/>
            <a:r>
              <a:t>Descision mechanism</a:t>
            </a:r>
          </a:p>
        </p:txBody>
      </p:sp>
      <p:sp>
        <p:nvSpPr>
          <p:cNvPr id="135" name="Emanuel…"/>
          <p:cNvSpPr txBox="1"/>
          <p:nvPr>
            <p:ph type="body" idx="1"/>
          </p:nvPr>
        </p:nvSpPr>
        <p:spPr>
          <a:prstGeom prst="rect">
            <a:avLst/>
          </a:prstGeom>
        </p:spPr>
        <p:txBody>
          <a:bodyPr/>
          <a:lstStyle/>
          <a:p>
            <a:pPr/>
            <a:r>
              <a:t>Emanuel</a:t>
            </a:r>
          </a:p>
          <a:p>
            <a:pPr lvl="1" marL="268288" indent="188911">
              <a:buSzTx/>
              <a:buNone/>
            </a:pPr>
            <a:r>
              <a:t>Formal board to which proposal for new systems</a:t>
            </a:r>
          </a:p>
          <a:p>
            <a:pPr lvl="1" marL="268288" indent="188911">
              <a:buSzTx/>
              <a:buNone/>
            </a:pPr>
            <a:r>
              <a:t>Repo for proposals</a:t>
            </a:r>
          </a:p>
          <a:p>
            <a:pPr/>
          </a:p>
          <a:p>
            <a:pPr/>
            <a:r>
              <a:t>Jacob</a:t>
            </a:r>
          </a:p>
          <a:p>
            <a:pPr lvl="1" marL="268288" indent="188911">
              <a:buSzTx/>
              <a:buNone/>
            </a:pPr>
            <a:r>
              <a:t>Configuration files for core systems</a:t>
            </a:r>
          </a:p>
          <a:p>
            <a:pPr lvl="1" marL="268288" indent="188911">
              <a:buSzTx/>
              <a:buNone/>
            </a:pPr>
            <a:r>
              <a:t>Should be language agnostic?</a:t>
            </a:r>
          </a:p>
          <a:p>
            <a:pPr lvl="1" marL="268288" indent="188911">
              <a:buSzTx/>
              <a:buNone/>
            </a:pPr>
            <a:r>
              <a:t>Issues exist</a:t>
            </a:r>
          </a:p>
          <a:p>
            <a:pPr/>
          </a:p>
          <a:p>
            <a:pPr/>
            <a:r>
              <a:t>Quasi standards</a:t>
            </a:r>
          </a:p>
          <a:p>
            <a:pPr lvl="1" marL="268288" indent="188911">
              <a:buSzTx/>
              <a:buNone/>
            </a:pPr>
            <a:r>
              <a:t>IDD meta data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Double-click to edit"/>
          <p:cNvSpPr txBox="1"/>
          <p:nvPr>
            <p:ph type="title"/>
          </p:nvPr>
        </p:nvSpPr>
        <p:spPr>
          <a:prstGeom prst="rect">
            <a:avLst/>
          </a:prstGeom>
        </p:spPr>
        <p:txBody>
          <a:bodyPr/>
          <a:lstStyle/>
          <a:p>
            <a:pPr defTabSz="402336">
              <a:defRPr sz="3168"/>
            </a:pPr>
          </a:p>
        </p:txBody>
      </p:sp>
      <p:sp>
        <p:nvSpPr>
          <p:cNvPr id="138" name="Cristina…"/>
          <p:cNvSpPr txBox="1"/>
          <p:nvPr>
            <p:ph type="body" idx="1"/>
          </p:nvPr>
        </p:nvSpPr>
        <p:spPr>
          <a:prstGeom prst="rect">
            <a:avLst/>
          </a:prstGeom>
        </p:spPr>
        <p:txBody>
          <a:bodyPr/>
          <a:lstStyle>
            <a:lvl2pPr marL="268288" indent="188911">
              <a:buSzTx/>
              <a:buNone/>
            </a:lvl2pPr>
          </a:lstStyle>
          <a:p>
            <a:pPr/>
            <a:r>
              <a:t>Cristina</a:t>
            </a:r>
          </a:p>
          <a:p>
            <a:pPr lvl="1"/>
            <a:r>
              <a:t>Field interface, issue in GitHub.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Purpose of the meeting"/>
          <p:cNvSpPr txBox="1"/>
          <p:nvPr>
            <p:ph type="title"/>
          </p:nvPr>
        </p:nvSpPr>
        <p:spPr>
          <a:prstGeom prst="rect">
            <a:avLst/>
          </a:prstGeom>
        </p:spPr>
        <p:txBody>
          <a:bodyPr/>
          <a:lstStyle>
            <a:lvl1pPr defTabSz="402336">
              <a:defRPr sz="3168"/>
            </a:lvl1pPr>
          </a:lstStyle>
          <a:p>
            <a:pPr/>
            <a:r>
              <a:t>Purpose of the meeting</a:t>
            </a:r>
          </a:p>
        </p:txBody>
      </p:sp>
      <p:sp>
        <p:nvSpPr>
          <p:cNvPr id="102" name="Collect issues and new systems to address in upcoming versions of Arrowhead…"/>
          <p:cNvSpPr txBox="1"/>
          <p:nvPr>
            <p:ph type="body" idx="1"/>
          </p:nvPr>
        </p:nvSpPr>
        <p:spPr>
          <a:prstGeom prst="rect">
            <a:avLst/>
          </a:prstGeom>
        </p:spPr>
        <p:txBody>
          <a:bodyPr/>
          <a:lstStyle/>
          <a:p>
            <a:pPr marL="267368" indent="-267368">
              <a:buSzPct val="100000"/>
              <a:buAutoNum type="arabicPeriod" startAt="1"/>
            </a:pPr>
            <a:r>
              <a:t>Collect issues and new systems to address in upcoming versions of Arrowhead </a:t>
            </a:r>
          </a:p>
          <a:p>
            <a:pPr marL="267368" indent="-267368">
              <a:buSzPct val="100000"/>
              <a:buAutoNum type="arabicPeriod" startAt="1"/>
            </a:pPr>
            <a:r>
              <a:t>Find ways of how to prioritise such work</a:t>
            </a:r>
          </a:p>
          <a:p>
            <a:pPr marL="267368" indent="-267368">
              <a:buSzPct val="100000"/>
              <a:buAutoNum type="arabicPeriod" startAt="1"/>
            </a:pPr>
            <a:r>
              <a:t>Agree on who is in charge of individual issues/new systems</a:t>
            </a:r>
          </a:p>
          <a:p>
            <a:pPr marL="267368" indent="-267368">
              <a:buSzPct val="100000"/>
              <a:buAutoNum type="arabicPeriod" startAt="1"/>
            </a:pPr>
            <a:r>
              <a:t>AoB</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Identified issues ….."/>
          <p:cNvSpPr txBox="1"/>
          <p:nvPr>
            <p:ph type="title"/>
          </p:nvPr>
        </p:nvSpPr>
        <p:spPr>
          <a:prstGeom prst="rect">
            <a:avLst/>
          </a:prstGeom>
        </p:spPr>
        <p:txBody>
          <a:bodyPr/>
          <a:lstStyle>
            <a:lvl1pPr defTabSz="402336">
              <a:defRPr sz="3168"/>
            </a:lvl1pPr>
          </a:lstStyle>
          <a:p>
            <a:pPr/>
            <a:r>
              <a:t>Identified issues …..</a:t>
            </a:r>
          </a:p>
        </p:txBody>
      </p:sp>
      <p:sp>
        <p:nvSpPr>
          <p:cNvPr id="105" name="Systems are responsible for its own data…"/>
          <p:cNvSpPr txBox="1"/>
          <p:nvPr>
            <p:ph type="body" idx="1"/>
          </p:nvPr>
        </p:nvSpPr>
        <p:spPr>
          <a:prstGeom prst="rect">
            <a:avLst/>
          </a:prstGeom>
        </p:spPr>
        <p:txBody>
          <a:bodyPr/>
          <a:lstStyle/>
          <a:p>
            <a:pPr marL="230727" indent="-230727" defTabSz="393192">
              <a:spcBef>
                <a:spcPts val="300"/>
              </a:spcBef>
              <a:defRPr sz="1720"/>
            </a:pPr>
            <a:r>
              <a:t>Systems are responsible for its own data</a:t>
            </a:r>
          </a:p>
          <a:p>
            <a:pPr lvl="1" marL="230727" indent="162464" defTabSz="393192">
              <a:spcBef>
                <a:spcPts val="300"/>
              </a:spcBef>
              <a:buSzTx/>
              <a:buNone/>
              <a:defRPr sz="1720"/>
            </a:pPr>
            <a:r>
              <a:t>Database separation</a:t>
            </a:r>
          </a:p>
          <a:p>
            <a:pPr marL="230727" indent="-230727" defTabSz="393192">
              <a:spcBef>
                <a:spcPts val="300"/>
              </a:spcBef>
              <a:defRPr sz="1720"/>
            </a:pPr>
            <a:r>
              <a:t>Orchestration system update</a:t>
            </a:r>
          </a:p>
          <a:p>
            <a:pPr marL="230727" indent="-230727" defTabSz="393192">
              <a:spcBef>
                <a:spcPts val="300"/>
              </a:spcBef>
              <a:defRPr sz="1720"/>
            </a:pPr>
            <a:r>
              <a:t>Replication of ServiceRegistry data between local clouds</a:t>
            </a:r>
          </a:p>
          <a:p>
            <a:pPr marL="230727" indent="-230727" defTabSz="393192">
              <a:spcBef>
                <a:spcPts val="300"/>
              </a:spcBef>
              <a:defRPr sz="1720"/>
            </a:pPr>
            <a:r>
              <a:t>Naming convention</a:t>
            </a:r>
          </a:p>
          <a:p>
            <a:pPr marL="230727" indent="-230727" defTabSz="393192">
              <a:spcBef>
                <a:spcPts val="300"/>
              </a:spcBef>
              <a:defRPr sz="1720"/>
            </a:pPr>
            <a:r>
              <a:t>Certificate structure </a:t>
            </a:r>
          </a:p>
          <a:p>
            <a:pPr marL="230727" indent="-230727" defTabSz="393192">
              <a:spcBef>
                <a:spcPts val="300"/>
              </a:spcBef>
              <a:defRPr sz="1720"/>
            </a:pPr>
            <a:r>
              <a:t>SysML modelling</a:t>
            </a:r>
          </a:p>
          <a:p>
            <a:pPr lvl="1" marL="230727" indent="162464" defTabSz="393192">
              <a:spcBef>
                <a:spcPts val="300"/>
              </a:spcBef>
              <a:buSzTx/>
              <a:buNone/>
              <a:defRPr sz="1720"/>
            </a:pPr>
            <a:r>
              <a:t>Aligning of models with architecture and existing code</a:t>
            </a:r>
          </a:p>
          <a:p>
            <a:pPr lvl="1" marL="230727" indent="162464" defTabSz="393192">
              <a:spcBef>
                <a:spcPts val="300"/>
              </a:spcBef>
              <a:buSzTx/>
              <a:buNone/>
              <a:defRPr sz="1720"/>
            </a:pPr>
            <a:r>
              <a:t>Aligning with engineering process models</a:t>
            </a:r>
          </a:p>
          <a:p>
            <a:pPr lvl="1" marL="230727" indent="162464" defTabSz="393192">
              <a:spcBef>
                <a:spcPts val="300"/>
              </a:spcBef>
              <a:buSzTx/>
              <a:buNone/>
              <a:defRPr sz="1720"/>
            </a:pPr>
            <a:r>
              <a:t>Code generation</a:t>
            </a:r>
          </a:p>
          <a:p>
            <a:pPr marL="230727" indent="-230727" defTabSz="393192">
              <a:spcBef>
                <a:spcPts val="300"/>
              </a:spcBef>
              <a:defRPr sz="1720"/>
            </a:pPr>
            <a:r>
              <a:t>End of Validity in ServiceRegistry, ISO 8601 format</a:t>
            </a:r>
          </a:p>
          <a:p>
            <a:pPr lvl="1" marL="230727" indent="162464" defTabSz="393192">
              <a:spcBef>
                <a:spcPts val="300"/>
              </a:spcBef>
              <a:buSzTx/>
              <a:buNone/>
              <a:defRPr sz="1720"/>
            </a:pPr>
            <a:r>
              <a:t>Will render a Time format translation requirement</a:t>
            </a:r>
          </a:p>
          <a:p>
            <a:pPr lvl="1" marL="230727" indent="162464" defTabSz="393192">
              <a:spcBef>
                <a:spcPts val="300"/>
              </a:spcBef>
              <a:buSzTx/>
              <a:buNone/>
              <a:defRPr sz="1720"/>
            </a:pPr>
            <a:r>
              <a:t>Have to be in the IDD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Identified issues ….."/>
          <p:cNvSpPr txBox="1"/>
          <p:nvPr>
            <p:ph type="title"/>
          </p:nvPr>
        </p:nvSpPr>
        <p:spPr>
          <a:prstGeom prst="rect">
            <a:avLst/>
          </a:prstGeom>
        </p:spPr>
        <p:txBody>
          <a:bodyPr/>
          <a:lstStyle>
            <a:lvl1pPr defTabSz="402336">
              <a:defRPr sz="3168"/>
            </a:lvl1pPr>
          </a:lstStyle>
          <a:p>
            <a:pPr/>
            <a:r>
              <a:t>Identified issues …..</a:t>
            </a:r>
          </a:p>
        </p:txBody>
      </p:sp>
      <p:sp>
        <p:nvSpPr>
          <p:cNvPr id="108" name="Service versioning…"/>
          <p:cNvSpPr txBox="1"/>
          <p:nvPr>
            <p:ph type="body" idx="1"/>
          </p:nvPr>
        </p:nvSpPr>
        <p:spPr>
          <a:prstGeom prst="rect">
            <a:avLst/>
          </a:prstGeom>
        </p:spPr>
        <p:txBody>
          <a:bodyPr/>
          <a:lstStyle/>
          <a:p>
            <a:pPr/>
            <a:r>
              <a:t>Service versioning</a:t>
            </a:r>
          </a:p>
          <a:p>
            <a:pPr lvl="1" marL="268288" indent="188911">
              <a:buSzTx/>
              <a:buNone/>
            </a:pPr>
            <a:r>
              <a:t>Semantics versioning standard 2.0.0</a:t>
            </a:r>
          </a:p>
          <a:p>
            <a:pPr/>
            <a:r>
              <a:t>Service interface compliancy?</a:t>
            </a:r>
          </a:p>
          <a:p>
            <a:pPr lvl="1" marL="268288" indent="188911">
              <a:buSzTx/>
              <a:buNone/>
            </a:pPr>
            <a:r>
              <a:t>In relation to service versions</a:t>
            </a:r>
          </a:p>
          <a:p>
            <a:pPr lvl="1" marL="268288" indent="188911">
              <a:buSzTx/>
              <a:buNone/>
            </a:pPr>
            <a:r>
              <a:t>Version to be part of the metadata field</a:t>
            </a:r>
          </a:p>
          <a:p>
            <a:pPr lvl="1" marL="268288" indent="188911">
              <a:buSzTx/>
              <a:buNone/>
            </a:pPr>
            <a:r>
              <a:t>Version # indicates which IDD the service is producing</a:t>
            </a:r>
          </a:p>
          <a:p>
            <a:pPr/>
            <a:r>
              <a:t>Underscores in the service names</a:t>
            </a:r>
          </a:p>
          <a:p>
            <a:pPr lvl="1" marL="268288" indent="188911">
              <a:buSzTx/>
              <a:buNone/>
            </a:pPr>
            <a:r>
              <a:t>To be discussed with naming convention</a:t>
            </a:r>
          </a:p>
          <a:p>
            <a:pPr/>
            <a:r>
              <a:t>Support for other protocols</a:t>
            </a:r>
          </a:p>
          <a:p>
            <a:pPr lvl="1" marL="268288" indent="188911">
              <a:buSzTx/>
              <a:buNone/>
            </a:pPr>
            <a:r>
              <a:t>UNIQE SOCKET SERVICE</a:t>
            </a:r>
          </a:p>
          <a:p>
            <a:pPr lvl="1" marL="268288" indent="188911">
              <a:buSzTx/>
              <a:buNone/>
            </a:pPr>
            <a:r>
              <a:t>AMPQ does not use path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opics to discuss"/>
          <p:cNvSpPr txBox="1"/>
          <p:nvPr>
            <p:ph type="title"/>
          </p:nvPr>
        </p:nvSpPr>
        <p:spPr>
          <a:prstGeom prst="rect">
            <a:avLst/>
          </a:prstGeom>
        </p:spPr>
        <p:txBody>
          <a:bodyPr/>
          <a:lstStyle/>
          <a:p>
            <a:pPr lvl="1" defTabSz="402336">
              <a:defRPr sz="3168"/>
            </a:pPr>
            <a:r>
              <a:t>Topics to discuss</a:t>
            </a:r>
          </a:p>
        </p:txBody>
      </p:sp>
      <p:sp>
        <p:nvSpPr>
          <p:cNvPr id="111" name="Database separation: Currently the core systems use the same database, because they have foreign keys pointing to records in other core systems tables.Eg. A system-s data is stored in the “_system” table and SR, AUTH, ORCH, EH are using it. Currently it "/>
          <p:cNvSpPr txBox="1"/>
          <p:nvPr>
            <p:ph type="body" idx="1"/>
          </p:nvPr>
        </p:nvSpPr>
        <p:spPr>
          <a:prstGeom prst="rect">
            <a:avLst/>
          </a:prstGeom>
        </p:spPr>
        <p:txBody>
          <a:bodyPr/>
          <a:lstStyle/>
          <a:p>
            <a:pPr/>
            <a:r>
              <a:t>Database separation: Currently the core systems use the same database, because they have foreign keys pointing to records in other core systems tables.Eg. A system-s data is stored in the “_system” table and SR, AUTH, ORCH, EH are using it. Currently it is always consistent. The question we should discuss is: how can we separate the core systems database tables into separate databases, the way, that they will remain consistent.</a:t>
            </a:r>
          </a:p>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opics to discuss"/>
          <p:cNvSpPr txBox="1"/>
          <p:nvPr>
            <p:ph type="title"/>
          </p:nvPr>
        </p:nvSpPr>
        <p:spPr>
          <a:prstGeom prst="rect">
            <a:avLst/>
          </a:prstGeom>
        </p:spPr>
        <p:txBody>
          <a:bodyPr/>
          <a:lstStyle/>
          <a:p>
            <a:pPr lvl="1" defTabSz="402336">
              <a:defRPr sz="3168"/>
            </a:pPr>
            <a:r>
              <a:t>Topics to discuss</a:t>
            </a:r>
          </a:p>
        </p:txBody>
      </p:sp>
      <p:sp>
        <p:nvSpPr>
          <p:cNvPr id="114" name="In the telco with the guys doing the Plant Description Engine, they wanted to create orchestration store rules, based on partial information. Eg. We don’t have all the data of a system, (address, port -&gt; are known after startup of a service). So they wou"/>
          <p:cNvSpPr txBox="1"/>
          <p:nvPr>
            <p:ph type="body" idx="1"/>
          </p:nvPr>
        </p:nvSpPr>
        <p:spPr>
          <a:prstGeom prst="rect">
            <a:avLst/>
          </a:prstGeom>
        </p:spPr>
        <p:txBody>
          <a:bodyPr/>
          <a:lstStyle/>
          <a:p>
            <a:pPr/>
            <a:r>
              <a:t>In the telco with the guys doing the Plant Description Engine, they wanted to create orchestration store rules, based on partial information. Eg. We don’t have all the data of a system, (address, port -&gt; are known after startup of a service). So they would like to create orchestration store rules based on metadata, and/or system name. The question we should discuss: What kind of functionality do you miss from the orchestration?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From Fredrik B"/>
          <p:cNvSpPr txBox="1"/>
          <p:nvPr>
            <p:ph type="title"/>
          </p:nvPr>
        </p:nvSpPr>
        <p:spPr>
          <a:prstGeom prst="rect">
            <a:avLst/>
          </a:prstGeom>
        </p:spPr>
        <p:txBody>
          <a:bodyPr/>
          <a:lstStyle>
            <a:lvl1pPr defTabSz="402336">
              <a:defRPr sz="3168"/>
            </a:lvl1pPr>
          </a:lstStyle>
          <a:p>
            <a:pPr/>
            <a:r>
              <a:t>From Fredrik B</a:t>
            </a:r>
          </a:p>
        </p:txBody>
      </p:sp>
      <p:sp>
        <p:nvSpPr>
          <p:cNvPr id="117" name="Agree on core-system separation. Should fulfil separation and be loosely coupled. Each system shall be autonomously and possible to run on its own. The system shall provide its services in the local cloud (network) ready to be utilized together with othe"/>
          <p:cNvSpPr txBox="1"/>
          <p:nvPr>
            <p:ph type="body" idx="1"/>
          </p:nvPr>
        </p:nvSpPr>
        <p:spPr>
          <a:prstGeom prst="rect">
            <a:avLst/>
          </a:prstGeom>
        </p:spPr>
        <p:txBody>
          <a:bodyPr/>
          <a:lstStyle/>
          <a:p>
            <a:pPr marL="457200" indent="-317500">
              <a:spcBef>
                <a:spcPts val="0"/>
              </a:spcBef>
              <a:buSzPct val="100000"/>
              <a:buFont typeface="Calibri"/>
              <a:buAutoNum type="arabicPeriod" startAt="1"/>
              <a:defRPr sz="1466"/>
            </a:pPr>
            <a:r>
              <a:t>Agree on core-system separation. Should fulfil separation and be loosely coupled. Each system shall be autonomously and possible to run on its own. The system shall provide its services in the local cloud (network) ready to be utilized together with other systems, managed and controlled by responsible it-operations - or AI!</a:t>
            </a:r>
          </a:p>
          <a:p>
            <a:pPr marL="0" indent="0">
              <a:spcBef>
                <a:spcPts val="0"/>
              </a:spcBef>
              <a:defRPr sz="1466"/>
            </a:pPr>
            <a:r>
              <a:t> </a:t>
            </a:r>
          </a:p>
          <a:p>
            <a:pPr marL="457200" indent="-317500">
              <a:spcBef>
                <a:spcPts val="0"/>
              </a:spcBef>
              <a:buSzPct val="100000"/>
              <a:buFont typeface="Calibri"/>
              <a:buAutoNum type="arabicPeriod" startAt="2"/>
              <a:defRPr sz="1466"/>
            </a:pPr>
            <a:r>
              <a:t>The REST-API shall be design according to the REST-standard. Not following the standard. Shall use nouns, not verb. Shall be built on resources. CRUD shall preferred be used together with REST – it will create a clean and strong Service (API/Interface).</a:t>
            </a:r>
          </a:p>
          <a:p>
            <a:pPr marL="0" indent="0">
              <a:spcBef>
                <a:spcPts val="0"/>
              </a:spcBef>
              <a:defRPr sz="1466"/>
            </a:pPr>
            <a:r>
              <a:t> </a:t>
            </a:r>
          </a:p>
          <a:p>
            <a:pPr marL="457200" indent="-317500">
              <a:spcBef>
                <a:spcPts val="0"/>
              </a:spcBef>
              <a:buSzPct val="100000"/>
              <a:buFont typeface="Calibri"/>
              <a:buAutoNum type="arabicPeriod" startAt="3"/>
              <a:defRPr sz="1466"/>
            </a:pPr>
            <a:r>
              <a:t>The REST-API (Service) for the ServiceRegistry consist of both Services and Systems. These should be separated and its own services (own API:s, each handle its specific information). The end solution could be one System that serves the both API:s but, the design shall follow that principle. And the API:s shall be separated. Preferred shall the IDD:s (Services) Capability and Status be used for all existing Systems (see London 2015). Capability is a Service that provides all its Producers and/or Consumers. To build a complete System-of-system-picture the only service needed to consume is all the existing “Capability”-instances in the Service Registry… The Status service gives, for example, the used resources for the existing Systems instances…</a:t>
            </a:r>
          </a:p>
          <a:p>
            <a:pPr marL="0" indent="0">
              <a:spcBef>
                <a:spcPts val="0"/>
              </a:spcBef>
              <a:defRPr sz="1466"/>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rom Fredrik B"/>
          <p:cNvSpPr txBox="1"/>
          <p:nvPr>
            <p:ph type="title"/>
          </p:nvPr>
        </p:nvSpPr>
        <p:spPr>
          <a:prstGeom prst="rect">
            <a:avLst/>
          </a:prstGeom>
        </p:spPr>
        <p:txBody>
          <a:bodyPr/>
          <a:lstStyle>
            <a:lvl1pPr defTabSz="402336">
              <a:defRPr sz="3168"/>
            </a:lvl1pPr>
          </a:lstStyle>
          <a:p>
            <a:pPr/>
            <a:r>
              <a:t>From Fredrik B</a:t>
            </a:r>
          </a:p>
        </p:txBody>
      </p:sp>
      <p:sp>
        <p:nvSpPr>
          <p:cNvPr id="120" name="The DNS-SD shall be handled according as attached presentation. Each local cloud should be connected full-mesh to all others. Preferred is also to use some kind of secure network (VPN) and DMZ in each local cloud. Then we will have security at network le"/>
          <p:cNvSpPr txBox="1"/>
          <p:nvPr>
            <p:ph type="body" idx="1"/>
          </p:nvPr>
        </p:nvSpPr>
        <p:spPr>
          <a:prstGeom prst="rect">
            <a:avLst/>
          </a:prstGeom>
        </p:spPr>
        <p:txBody>
          <a:bodyPr/>
          <a:lstStyle/>
          <a:p>
            <a:pPr marL="402336" indent="-279400" defTabSz="402336">
              <a:spcBef>
                <a:spcPts val="0"/>
              </a:spcBef>
              <a:buSzPct val="100000"/>
              <a:buFont typeface="Calibri"/>
              <a:buAutoNum type="arabicPeriod" startAt="4"/>
              <a:defRPr sz="1290"/>
            </a:pPr>
            <a:r>
              <a:t>The DNS-SD shall be handled according as attached presentation. Each local cloud should be connected full-mesh to all others. Preferred is also to use some kind of secure network (VPN) and DMZ in each local cloud. Then we will have security at network level, communication link (TLS) and authentication/authorization.</a:t>
            </a:r>
            <a:br/>
            <a:r>
              <a:t>The already existing DNS-SD security should be enough if used according to this. See attached pdf (sorry didn’t found the Arrowhead-presentation from 2014).</a:t>
            </a:r>
          </a:p>
          <a:p>
            <a:pPr lvl="1" marL="525272" indent="-279400" defTabSz="402336">
              <a:spcBef>
                <a:spcPts val="0"/>
              </a:spcBef>
              <a:buFont typeface="Calibri"/>
              <a:buAutoNum type="arabicPeriod" startAt="1"/>
              <a:defRPr sz="1290"/>
            </a:pPr>
            <a:r>
              <a:t>Every local cloud, administration personnel – IT operations, connect each external-“local cloud” to a corresponding zone (configured) in its own local cloud SR.</a:t>
            </a:r>
          </a:p>
          <a:p>
            <a:pPr lvl="1" marL="525272" indent="-279400" defTabSz="402336">
              <a:spcBef>
                <a:spcPts val="0"/>
              </a:spcBef>
              <a:buFont typeface="Calibri"/>
              <a:buAutoNum type="arabicPeriod" startAt="1"/>
              <a:defRPr sz="1290"/>
            </a:pPr>
            <a:r>
              <a:t>Every local cloud publish the services decided to each and every  other external-“local cloud” by register it in the corresponding configured zone.</a:t>
            </a:r>
          </a:p>
          <a:p>
            <a:pPr lvl="1" marL="525272" indent="-279400" defTabSz="402336">
              <a:spcBef>
                <a:spcPts val="0"/>
              </a:spcBef>
              <a:buFont typeface="Calibri"/>
              <a:buAutoNum type="arabicPeriod" startAt="1"/>
              <a:defRPr sz="1290"/>
            </a:pPr>
            <a:r>
              <a:t>Every local cloud decide which external-“local cloud” service that should be available internally at the own local cloud</a:t>
            </a:r>
          </a:p>
          <a:p>
            <a:pPr lvl="1" marL="525272" indent="-279400" defTabSz="402336">
              <a:spcBef>
                <a:spcPts val="0"/>
              </a:spcBef>
              <a:buFont typeface="Calibri"/>
              <a:buAutoNum type="arabicPeriod" startAt="1"/>
              <a:defRPr sz="1290"/>
            </a:pPr>
            <a:r>
              <a:t>To manage this, a API Management (proxy services, in a DMZ) should be used. Either custom created. Or custom adopted existing API GW:s (for example WSO2 suite – GW part).</a:t>
            </a:r>
            <a:br/>
            <a:r>
              <a:t>By use of DNS-SD in this way security should be enough in combination of TSIG. Note: If decided the steps above could be utilized automatically, but we have not - yet - seen any  organisation approve this according to security principles. Internally within one organisation, that have several trusted sub-local-clouds, we have seen this (created a custom proprietary solution for this).</a:t>
            </a:r>
            <a:br/>
            <a:r>
              <a:t>Background: 21 different countries used this approach successfully in an European collaboration maritime (sea) surveillance project, called MARSUR. All nations (member states) with different security regulations and requirements.</a:t>
            </a:r>
          </a:p>
          <a:p>
            <a:pPr marL="0" indent="0" defTabSz="402336">
              <a:spcBef>
                <a:spcPts val="0"/>
              </a:spcBef>
              <a:defRPr sz="1290"/>
            </a:pP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From Fredrik B"/>
          <p:cNvSpPr txBox="1"/>
          <p:nvPr>
            <p:ph type="title"/>
          </p:nvPr>
        </p:nvSpPr>
        <p:spPr>
          <a:prstGeom prst="rect">
            <a:avLst/>
          </a:prstGeom>
        </p:spPr>
        <p:txBody>
          <a:bodyPr/>
          <a:lstStyle>
            <a:lvl1pPr defTabSz="402336">
              <a:defRPr sz="3168"/>
            </a:lvl1pPr>
          </a:lstStyle>
          <a:p>
            <a:pPr/>
            <a:r>
              <a:t>From Fredrik B</a:t>
            </a:r>
          </a:p>
        </p:txBody>
      </p:sp>
      <p:sp>
        <p:nvSpPr>
          <p:cNvPr id="123" name="Services shall be strictly using IDD:s to represent the Service Type. We shall aim to use as few technologies as possible when we have decided and approved a service. The risk if we have several technologies (IDD:s) that solves the same Service is that w"/>
          <p:cNvSpPr txBox="1"/>
          <p:nvPr>
            <p:ph type="body" idx="1"/>
          </p:nvPr>
        </p:nvSpPr>
        <p:spPr>
          <a:prstGeom prst="rect">
            <a:avLst/>
          </a:prstGeom>
        </p:spPr>
        <p:txBody>
          <a:bodyPr/>
          <a:lstStyle>
            <a:lvl1pPr marL="457200" indent="-317500">
              <a:spcBef>
                <a:spcPts val="0"/>
              </a:spcBef>
              <a:buSzPct val="100000"/>
              <a:buFont typeface="Calibri"/>
              <a:buAutoNum type="arabicPeriod" startAt="5"/>
              <a:defRPr sz="1466"/>
            </a:lvl1pPr>
          </a:lstStyle>
          <a:p>
            <a:pPr/>
            <a:r>
              <a:t>Services shall be strictly using IDD:s to represent the Service Type. We shall aim to use as few technologies as possible when we have decided and approved a service. The risk if we have several technologies (IDD:s) that solves the same Service is that we will end with difficulties to achieve interoperability. Then we need to create lot of adapters, bridges and have these manged by it-operations. As few as possible to achieve the same information exchange. Decide for one way to go - and agree. Of course we can have, and will have, several different technologies for different purposes. This is more or less rule number one in the AF concept. The service contract (IDD) shall not be, never ever, be changed after approved (“in the best of the worlds”) and some instance has been deployed. Of course we need to handle versioning and updates, new services. But as far as we can as few IDD’s as possible! Really really important. Stop creating many services with different technologies. We are not creating yet another Integration Platform – the Arrowhead Framework is a light weight conceptual discipline to follow… Sorry about this point, but I feel it’s really important to discuss it so we all agree, it’s the fundamental core…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