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2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1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0"/>
            <a:ext cx="9144793" cy="5730739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idx="1"/>
          </p:nvPr>
        </p:nvSpPr>
        <p:spPr>
          <a:xfrm>
            <a:off x="799889" y="1502657"/>
            <a:ext cx="7444937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0"/>
            <a:ext cx="9144793" cy="5730739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46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owhead_3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4" y="-10918"/>
            <a:ext cx="9156988" cy="5736835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Bildobjekt 1" descr="Bildobjekt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4" y="-10918"/>
            <a:ext cx="9156988" cy="5736835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Title Text"/>
          <p:cNvSpPr txBox="1"/>
          <p:nvPr>
            <p:ph type="title"/>
          </p:nvPr>
        </p:nvSpPr>
        <p:spPr>
          <a:xfrm>
            <a:off x="799889" y="916071"/>
            <a:ext cx="7444938" cy="586588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 lIns="45718" tIns="45718" rIns="45718" bIns="45718"/>
          <a:lstStyle>
            <a:lvl1pPr marL="1587" indent="-1587"/>
            <a:lvl4pPr marL="1698169" indent="-32656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xfrm>
            <a:off x="8708976" y="197587"/>
            <a:ext cx="232873" cy="228507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FFFFFF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8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6399" y="4517999"/>
            <a:ext cx="1004728" cy="986401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8" name="Bildobjekt 4" descr="Bildobjek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1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392251" y="5256777"/>
            <a:ext cx="3966629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1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799889" y="598565"/>
            <a:ext cx="7444937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799889" y="1185151"/>
            <a:ext cx="7444937" cy="4071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08974" y="197586"/>
            <a:ext cx="232875" cy="22850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70" marR="0" indent="-32657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Eclipse Arrowhead architecture 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defTabSz="434340">
              <a:defRPr sz="3420"/>
            </a:pPr>
            <a:r>
              <a:t>Eclipse Arrowhead architecture questions</a:t>
            </a:r>
          </a:p>
        </p:txBody>
      </p:sp>
      <p:sp>
        <p:nvSpPr>
          <p:cNvPr id="99" name="The need for a SystemManagement and DeviceManagement services produced by the SystemRegistry and DeviceRegistry?…"/>
          <p:cNvSpPr txBox="1"/>
          <p:nvPr>
            <p:ph type="body" idx="1"/>
          </p:nvPr>
        </p:nvSpPr>
        <p:spPr>
          <a:xfrm>
            <a:off x="799889" y="1185151"/>
            <a:ext cx="8141201" cy="4071628"/>
          </a:xfrm>
          <a:prstGeom prst="rect">
            <a:avLst/>
          </a:prstGeom>
        </p:spPr>
        <p:txBody>
          <a:bodyPr/>
          <a:lstStyle/>
          <a:p>
            <a:pPr marL="136357" indent="-136357" defTabSz="233172">
              <a:spcBef>
                <a:spcPts val="200"/>
              </a:spcBef>
              <a:buSzPct val="100000"/>
              <a:buAutoNum type="arabicPeriod" startAt="1"/>
              <a:defRPr sz="1020"/>
            </a:pPr>
            <a:r>
              <a:t>The need for a SystemManagement and DeviceManagement services produced by the SystemRegistry and DeviceRegistry?</a:t>
            </a:r>
          </a:p>
          <a:p>
            <a:pPr lvl="1" marL="395437" indent="-136357" defTabSz="233172">
              <a:spcBef>
                <a:spcPts val="200"/>
              </a:spcBef>
              <a:buAutoNum type="arabicPeriod" startAt="1"/>
              <a:defRPr sz="1020"/>
            </a:pPr>
            <a:r>
              <a:t>Documentation can not be found - modeled as copies of ServiceRegistryManagement -</a:t>
            </a:r>
            <a:r>
              <a:rPr>
                <a:solidFill>
                  <a:schemeClr val="accent2"/>
                </a:solidFill>
              </a:rPr>
              <a:t> point closed</a:t>
            </a:r>
          </a:p>
          <a:p>
            <a:pPr marL="136357" indent="-136357" defTabSz="233172">
              <a:spcBef>
                <a:spcPts val="200"/>
              </a:spcBef>
              <a:buSzPct val="100000"/>
              <a:buAutoNum type="arabicPeriod" startAt="1"/>
              <a:defRPr sz="1020"/>
            </a:pPr>
            <a:r>
              <a:t>How shall serviceConsumers be registered in SystemRegistry?</a:t>
            </a:r>
          </a:p>
          <a:p>
            <a:pPr lvl="1" marL="395437" indent="-136357" defTabSz="233172">
              <a:spcBef>
                <a:spcPts val="200"/>
              </a:spcBef>
              <a:buAutoNum type="arabicPeriod" startAt="1"/>
              <a:defRPr sz="1020"/>
            </a:pPr>
            <a:r>
              <a:t>Database documentation - SysDD needed for ServiceRegistry, SystemRegistry, DeviceRegistry - </a:t>
            </a:r>
            <a:r>
              <a:rPr>
                <a:solidFill>
                  <a:schemeClr val="accent2"/>
                </a:solidFill>
              </a:rPr>
              <a:t>Planed for April, Svetlin and Mario</a:t>
            </a:r>
            <a:r>
              <a:rPr>
                <a:solidFill>
                  <a:schemeClr val="accent2">
                    <a:satOff val="-4966"/>
                    <a:lumOff val="-10549"/>
                  </a:schemeClr>
                </a:solidFill>
              </a:rPr>
              <a:t> </a:t>
            </a:r>
          </a:p>
          <a:p>
            <a:pPr marL="136357" indent="-136357" defTabSz="233172">
              <a:spcBef>
                <a:spcPts val="200"/>
              </a:spcBef>
              <a:buSzPct val="100000"/>
              <a:buAutoNum type="arabicPeriod" startAt="1"/>
              <a:defRPr sz="1020"/>
            </a:pPr>
            <a:r>
              <a:t>MetaData, mandatory and optional, for Service, system and Device registries?</a:t>
            </a:r>
            <a:br/>
            <a:r>
              <a:rPr>
                <a:solidFill>
                  <a:schemeClr val="accent2"/>
                </a:solidFill>
              </a:rPr>
              <a:t>Cristina to distribute draft metadata document</a:t>
            </a:r>
          </a:p>
          <a:p>
            <a:pPr marL="136357" indent="-136357" defTabSz="233172">
              <a:spcBef>
                <a:spcPts val="200"/>
              </a:spcBef>
              <a:buSzPct val="100000"/>
              <a:buAutoNum type="arabicPeriod" startAt="1"/>
              <a:defRPr sz="1020"/>
            </a:pPr>
            <a:r>
              <a:t>GateKeeper and Gateway system: -  </a:t>
            </a:r>
            <a:r>
              <a:rPr>
                <a:solidFill>
                  <a:schemeClr val="accent2"/>
                </a:solidFill>
              </a:rPr>
              <a:t>Scenarios for § 4, 5 and 8 to be drawn by Mario and Markus</a:t>
            </a:r>
          </a:p>
          <a:p>
            <a:pPr lvl="1" marL="395437" indent="-136357" defTabSz="233172">
              <a:spcBef>
                <a:spcPts val="200"/>
              </a:spcBef>
              <a:buAutoNum type="arabicPeriod" startAt="1"/>
              <a:defRPr sz="1020"/>
            </a:pPr>
            <a:r>
              <a:t>Which services are exposed into the LocalCloud</a:t>
            </a:r>
          </a:p>
          <a:p>
            <a:pPr lvl="1" marL="395437" indent="-136357" defTabSz="233172">
              <a:spcBef>
                <a:spcPts val="200"/>
              </a:spcBef>
              <a:buAutoNum type="arabicPeriod" startAt="1"/>
              <a:defRPr sz="1020"/>
            </a:pPr>
            <a:r>
              <a:t>Which services are exposed to open Internet and the MQTT broker?</a:t>
            </a:r>
          </a:p>
          <a:p>
            <a:pPr marL="136357" indent="-136357" defTabSz="233172">
              <a:spcBef>
                <a:spcPts val="200"/>
              </a:spcBef>
              <a:buSzPct val="100000"/>
              <a:buAutoNum type="arabicPeriod" startAt="1"/>
              <a:defRPr sz="1020"/>
            </a:pPr>
            <a:r>
              <a:t>OnboardingProcedure system </a:t>
            </a:r>
          </a:p>
          <a:p>
            <a:pPr lvl="1" marL="395437" indent="-136357" defTabSz="233172">
              <a:spcBef>
                <a:spcPts val="200"/>
              </a:spcBef>
              <a:buAutoNum type="arabicPeriod" startAt="1"/>
              <a:defRPr sz="1020"/>
            </a:pPr>
            <a:r>
              <a:t>OnboardingProcedure: only HTTP or other protocols as well?</a:t>
            </a:r>
          </a:p>
          <a:p>
            <a:pPr lvl="1" marL="395437" indent="-136357" defTabSz="233172">
              <a:spcBef>
                <a:spcPts val="200"/>
              </a:spcBef>
              <a:buAutoNum type="arabicPeriod" startAt="1"/>
              <a:defRPr sz="1020"/>
            </a:pPr>
            <a:r>
              <a:t>Interaction with the CA to obtain valid local cloud certificates?</a:t>
            </a:r>
          </a:p>
          <a:p>
            <a:pPr lvl="1" marL="395437" indent="-136357" defTabSz="233172">
              <a:spcBef>
                <a:spcPts val="200"/>
              </a:spcBef>
              <a:buAutoNum type="arabicPeriod" startAt="1"/>
              <a:defRPr sz="1020"/>
            </a:pPr>
            <a:r>
              <a:t>Echo service only internal to the LocalCloud or external to the open Internet and the MQTT broker? </a:t>
            </a:r>
          </a:p>
          <a:p>
            <a:pPr marL="136357" indent="-136357" defTabSz="233172">
              <a:spcBef>
                <a:spcPts val="200"/>
              </a:spcBef>
              <a:buSzPct val="100000"/>
              <a:buAutoNum type="arabicPeriod" startAt="1"/>
              <a:defRPr sz="1020"/>
            </a:pPr>
            <a:r>
              <a:t>Necessary updates to Orchestration system - §6, 7 </a:t>
            </a:r>
            <a:r>
              <a:rPr>
                <a:solidFill>
                  <a:schemeClr val="accent2"/>
                </a:solidFill>
              </a:rPr>
              <a:t>requested updates to be described and updates of SysDD: Szvetlin lead supported by Jerker and Per </a:t>
            </a:r>
          </a:p>
          <a:p>
            <a:pPr lvl="1" marL="395437" indent="-136357" defTabSz="233172">
              <a:spcBef>
                <a:spcPts val="200"/>
              </a:spcBef>
              <a:buAutoNum type="arabicPeriod" startAt="1"/>
              <a:defRPr sz="1020"/>
            </a:pPr>
            <a:r>
              <a:t>SysDD of Orchestration system - </a:t>
            </a:r>
          </a:p>
          <a:p>
            <a:pPr marL="136357" indent="-136357" defTabSz="233172">
              <a:spcBef>
                <a:spcPts val="200"/>
              </a:spcBef>
              <a:buSzPct val="100000"/>
              <a:buAutoNum type="arabicPeriod" startAt="1"/>
              <a:defRPr sz="1020"/>
            </a:pPr>
            <a:r>
              <a:t>Necessary updates to Authorisation system</a:t>
            </a:r>
          </a:p>
          <a:p>
            <a:pPr lvl="1" marL="395437" indent="-136357" defTabSz="233172">
              <a:spcBef>
                <a:spcPts val="200"/>
              </a:spcBef>
              <a:buAutoNum type="arabicPeriod" startAt="1"/>
              <a:defRPr sz="1020"/>
            </a:pPr>
            <a:r>
              <a:t>SysDD of Authorisation system</a:t>
            </a:r>
          </a:p>
          <a:p>
            <a:pPr marL="136357" indent="-136357" defTabSz="233172">
              <a:spcBef>
                <a:spcPts val="200"/>
              </a:spcBef>
              <a:buSzPct val="100000"/>
              <a:buAutoNum type="arabicPeriod" startAt="1"/>
              <a:defRPr sz="1020"/>
            </a:pPr>
            <a:r>
              <a:t>VPN server system required?</a:t>
            </a:r>
          </a:p>
          <a:p>
            <a:pPr lvl="1" marL="395437" indent="-136357" defTabSz="233172">
              <a:spcBef>
                <a:spcPts val="200"/>
              </a:spcBef>
              <a:buAutoNum type="arabicPeriod" startAt="1"/>
              <a:defRPr sz="1020"/>
            </a:pPr>
            <a:r>
              <a:t>Enabling the entering of a LocalCloud by VPN will require a VPN server with in the local cloud. To be located in the LocalCloud router and firewall device, e.g. standard router capability e.g. Cisco RV345P</a:t>
            </a:r>
          </a:p>
          <a:p>
            <a:pPr lvl="1" marL="395437" indent="-136357" defTabSz="233172">
              <a:spcBef>
                <a:spcPts val="200"/>
              </a:spcBef>
              <a:buAutoNum type="arabicPeriod" startAt="1"/>
              <a:defRPr sz="1020"/>
            </a:pPr>
            <a:r>
              <a:t>How to extend the Onboarding system,  for this?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Eclipse Arrowhead cloud infra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Eclipse Arrowhead cloud infrastructure</a:t>
            </a:r>
          </a:p>
        </p:txBody>
      </p:sp>
      <p:sp>
        <p:nvSpPr>
          <p:cNvPr id="102" name="Certificate cloud - by LTU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6673" indent="-256673" defTabSz="438911">
              <a:spcBef>
                <a:spcPts val="300"/>
              </a:spcBef>
              <a:buSzPct val="100000"/>
              <a:buAutoNum type="arabicPeriod" startAt="1"/>
              <a:defRPr sz="1919"/>
            </a:pPr>
            <a:r>
              <a:t>Certificate cloud - by LTU</a:t>
            </a:r>
          </a:p>
          <a:p>
            <a:pPr lvl="1" marL="744353" indent="-256673" defTabSz="438911">
              <a:spcBef>
                <a:spcPts val="300"/>
              </a:spcBef>
              <a:buAutoNum type="arabicPeriod" startAt="1"/>
              <a:defRPr sz="1919"/>
            </a:pPr>
            <a:r>
              <a:t>Two certificate servers </a:t>
            </a:r>
          </a:p>
          <a:p>
            <a:pPr lvl="2" marL="1232033" indent="-256673" defTabSz="438911">
              <a:spcBef>
                <a:spcPts val="300"/>
              </a:spcBef>
              <a:buAutoNum type="arabicPeriod" startAt="1"/>
              <a:defRPr sz="1919"/>
            </a:pPr>
            <a:r>
              <a:t>Inter-cloud root certificate</a:t>
            </a:r>
          </a:p>
          <a:p>
            <a:pPr lvl="2" marL="1232033" indent="-256673" defTabSz="438911">
              <a:spcBef>
                <a:spcPts val="300"/>
              </a:spcBef>
              <a:buAutoNum type="arabicPeriod" startAt="1"/>
              <a:defRPr sz="1919"/>
            </a:pPr>
            <a:r>
              <a:t>Local-cloud root certificate</a:t>
            </a:r>
          </a:p>
          <a:p>
            <a:pPr marL="256673" indent="-256673" defTabSz="438911">
              <a:spcBef>
                <a:spcPts val="300"/>
              </a:spcBef>
              <a:buSzPct val="100000"/>
              <a:buAutoNum type="arabicPeriod" startAt="1"/>
              <a:defRPr sz="1919"/>
            </a:pPr>
            <a:r>
              <a:t>Template for Local-cloud infrastructure</a:t>
            </a:r>
          </a:p>
          <a:p>
            <a:pPr lvl="1" marL="744353" indent="-256673" defTabSz="438911">
              <a:spcBef>
                <a:spcPts val="300"/>
              </a:spcBef>
              <a:buAutoNum type="arabicPeriod" startAt="1"/>
              <a:defRPr sz="1919"/>
            </a:pPr>
            <a:r>
              <a:t>Router</a:t>
            </a:r>
          </a:p>
          <a:p>
            <a:pPr lvl="2" marL="1232033" indent="-256673" defTabSz="438911">
              <a:spcBef>
                <a:spcPts val="300"/>
              </a:spcBef>
              <a:buAutoNum type="arabicPeriod" startAt="1"/>
              <a:defRPr sz="1919"/>
            </a:pPr>
            <a:r>
              <a:t>DMZ configuration</a:t>
            </a:r>
          </a:p>
          <a:p>
            <a:pPr lvl="2" marL="1232033" indent="-256673" defTabSz="438911">
              <a:spcBef>
                <a:spcPts val="300"/>
              </a:spcBef>
              <a:buAutoNum type="arabicPeriod" startAt="1"/>
              <a:defRPr sz="1919"/>
            </a:pPr>
            <a:r>
              <a:t>VPN configuration</a:t>
            </a:r>
          </a:p>
          <a:p>
            <a:pPr lvl="2" marL="1232033" indent="-256673" defTabSz="438911">
              <a:spcBef>
                <a:spcPts val="300"/>
              </a:spcBef>
              <a:buAutoNum type="arabicPeriod" startAt="1"/>
              <a:defRPr sz="1919"/>
            </a:pPr>
            <a:r>
              <a:t>Firewall configuration</a:t>
            </a:r>
          </a:p>
          <a:p>
            <a:pPr marL="256673" indent="-256673" defTabSz="438911">
              <a:spcBef>
                <a:spcPts val="300"/>
              </a:spcBef>
              <a:buSzPct val="100000"/>
              <a:buAutoNum type="arabicPeriod" startAt="1"/>
              <a:defRPr sz="1919"/>
            </a:pPr>
            <a:r>
              <a:t>MQTT broker machine on open Internet or factory Internet</a:t>
            </a:r>
          </a:p>
          <a:p>
            <a:pPr lvl="1" marL="744353" indent="-256673" defTabSz="438911">
              <a:spcBef>
                <a:spcPts val="300"/>
              </a:spcBef>
              <a:buAutoNum type="arabicPeriod" startAt="1"/>
              <a:defRPr sz="1919"/>
            </a:pPr>
            <a:r>
              <a:t>How to find MQTT broker from GateKeeper/Gateway</a:t>
            </a:r>
          </a:p>
          <a:p>
            <a:pPr marL="256673" indent="-256673" defTabSz="438911">
              <a:spcBef>
                <a:spcPts val="300"/>
              </a:spcBef>
              <a:buSzPct val="100000"/>
              <a:buAutoNum type="arabicPeriod" startAt="1"/>
              <a:defRPr sz="1919"/>
            </a:pPr>
            <a:r>
              <a:t>Factory cloud/ Internet router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Documentation upd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Documentation updates</a:t>
            </a:r>
          </a:p>
        </p:txBody>
      </p:sp>
      <p:sp>
        <p:nvSpPr>
          <p:cNvPr id="105" name="Authoris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38776" indent="-238776" defTabSz="406908">
              <a:spcBef>
                <a:spcPts val="300"/>
              </a:spcBef>
              <a:defRPr sz="1779"/>
            </a:pPr>
            <a:r>
              <a:t>Authorisation </a:t>
            </a:r>
          </a:p>
          <a:p>
            <a:pPr lvl="1" marL="238776" indent="168131" defTabSz="406908">
              <a:spcBef>
                <a:spcPts val="300"/>
              </a:spcBef>
              <a:buSzTx/>
              <a:buNone/>
              <a:defRPr sz="1779"/>
            </a:pPr>
            <a:r>
              <a:t>SysD</a:t>
            </a:r>
          </a:p>
          <a:p>
            <a:pPr lvl="2" marL="238776" indent="575039" defTabSz="406908">
              <a:spcBef>
                <a:spcPts val="300"/>
              </a:spcBef>
              <a:buSzTx/>
              <a:buNone/>
              <a:defRPr sz="1779"/>
            </a:pPr>
            <a:r>
              <a:t>Add requirements</a:t>
            </a:r>
          </a:p>
          <a:p>
            <a:pPr lvl="2" marL="238776" indent="575039" defTabSz="406908">
              <a:spcBef>
                <a:spcPts val="300"/>
              </a:spcBef>
              <a:buSzTx/>
              <a:buNone/>
              <a:defRPr sz="1779"/>
            </a:pPr>
            <a:r>
              <a:t>Describe use cases and add use case drawing from JD</a:t>
            </a:r>
          </a:p>
          <a:p>
            <a:pPr lvl="1" marL="238776" indent="168131" defTabSz="406908">
              <a:spcBef>
                <a:spcPts val="300"/>
              </a:spcBef>
              <a:buSzTx/>
              <a:buNone/>
              <a:defRPr sz="1779"/>
            </a:pPr>
            <a:r>
              <a:t>SysDD</a:t>
            </a:r>
          </a:p>
          <a:p>
            <a:pPr lvl="2" marL="238776" indent="575039" defTabSz="406908">
              <a:spcBef>
                <a:spcPts val="300"/>
              </a:spcBef>
              <a:buSzTx/>
              <a:buNone/>
              <a:defRPr sz="1779"/>
            </a:pPr>
            <a:r>
              <a:t>Authorisation activity diagram is needed.</a:t>
            </a:r>
          </a:p>
          <a:p>
            <a:pPr lvl="2" marL="238776" indent="575039" defTabSz="406908">
              <a:spcBef>
                <a:spcPts val="300"/>
              </a:spcBef>
              <a:buSzTx/>
              <a:buNone/>
              <a:defRPr sz="1779"/>
            </a:pPr>
            <a:r>
              <a:t>Authorisation data base description structure need to be provided</a:t>
            </a:r>
          </a:p>
          <a:p>
            <a:pPr marL="238776" indent="-238776" defTabSz="406908">
              <a:spcBef>
                <a:spcPts val="300"/>
              </a:spcBef>
              <a:defRPr sz="1779"/>
            </a:pPr>
            <a:r>
              <a:t>Orchestration</a:t>
            </a:r>
          </a:p>
          <a:p>
            <a:pPr lvl="1" marL="238776" indent="168131" defTabSz="406908">
              <a:spcBef>
                <a:spcPts val="300"/>
              </a:spcBef>
              <a:buSzTx/>
              <a:buNone/>
              <a:defRPr sz="1779"/>
            </a:pPr>
            <a:r>
              <a:t>SysD</a:t>
            </a:r>
          </a:p>
          <a:p>
            <a:pPr lvl="2" marL="238776" indent="575039" defTabSz="406908">
              <a:spcBef>
                <a:spcPts val="300"/>
              </a:spcBef>
              <a:buSzTx/>
              <a:buNone/>
              <a:defRPr sz="1779"/>
            </a:pPr>
            <a:r>
              <a:t>Add requirements</a:t>
            </a:r>
          </a:p>
          <a:p>
            <a:pPr lvl="2" marL="238776" indent="575039" defTabSz="406908">
              <a:spcBef>
                <a:spcPts val="300"/>
              </a:spcBef>
              <a:buSzTx/>
              <a:buNone/>
              <a:defRPr sz="1779"/>
            </a:pPr>
            <a:r>
              <a:t>Describe use cases and add use case drawing from JD</a:t>
            </a:r>
          </a:p>
          <a:p>
            <a:pPr lvl="1" marL="238776" indent="168131" defTabSz="406908">
              <a:spcBef>
                <a:spcPts val="300"/>
              </a:spcBef>
              <a:buSzTx/>
              <a:buNone/>
              <a:defRPr sz="1779"/>
            </a:pPr>
            <a:r>
              <a:t>SysDD</a:t>
            </a:r>
          </a:p>
          <a:p>
            <a:pPr lvl="2" marL="238776" indent="575039" defTabSz="406908">
              <a:spcBef>
                <a:spcPts val="300"/>
              </a:spcBef>
              <a:buSzTx/>
              <a:buNone/>
              <a:defRPr sz="1779"/>
            </a:pPr>
            <a:r>
              <a:t>Orchestration activity diagram is needed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