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7" y="5549241"/>
            <a:ext cx="396662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rowhead.eu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 architecture questions"/>
          <p:cNvSpPr txBox="1"/>
          <p:nvPr>
            <p:ph type="title"/>
          </p:nvPr>
        </p:nvSpPr>
        <p:spPr>
          <a:xfrm>
            <a:off x="786646" y="81914"/>
            <a:ext cx="7444937" cy="586588"/>
          </a:xfrm>
          <a:prstGeom prst="rect">
            <a:avLst/>
          </a:prstGeom>
        </p:spPr>
        <p:txBody>
          <a:bodyPr/>
          <a:lstStyle/>
          <a:p>
            <a:pPr lvl="1" defTabSz="434340">
              <a:defRPr sz="3420"/>
            </a:pPr>
            <a:r>
              <a:t>Eclipse Arrowhead architecture questions</a:t>
            </a:r>
          </a:p>
        </p:txBody>
      </p:sp>
      <p:sp>
        <p:nvSpPr>
          <p:cNvPr id="99" name="How shall serviceConsumers be registered in SystemRegistry?…"/>
          <p:cNvSpPr txBox="1"/>
          <p:nvPr>
            <p:ph type="body" idx="1"/>
          </p:nvPr>
        </p:nvSpPr>
        <p:spPr>
          <a:xfrm>
            <a:off x="833648" y="553483"/>
            <a:ext cx="8040307" cy="5157176"/>
          </a:xfrm>
          <a:prstGeom prst="rect">
            <a:avLst/>
          </a:prstGeom>
        </p:spPr>
        <p:txBody>
          <a:bodyPr/>
          <a:lstStyle/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How shall serviceConsumers be registered in SystemRegistry?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Database documentation - SysDD needed for ServiceRegistry, SystemRegistry, DeviceRegistry - </a:t>
            </a:r>
            <a:r>
              <a:rPr>
                <a:solidFill>
                  <a:schemeClr val="accent2"/>
                </a:solidFill>
              </a:rPr>
              <a:t>Planed for April, Svetlin and Mario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 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MetaData, mandatory and optional, for Service, system and Device registries? </a:t>
            </a:r>
            <a:r>
              <a:rPr>
                <a:solidFill>
                  <a:schemeClr val="accent2"/>
                </a:solidFill>
              </a:rPr>
              <a:t>Draft metadata document distributed, everyone to update til next meeting</a:t>
            </a:r>
            <a:endParaRPr>
              <a:solidFill>
                <a:schemeClr val="accent2"/>
              </a:solidFill>
            </a:endParaRP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requested updates to be described and updates of SysDD: Szvetlin lead supported by Jerker and Per 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SysDD of Orchestration system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SysDD of Authorisation system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GateKeeper and Gateway system: - </a:t>
            </a:r>
            <a:r>
              <a:rPr>
                <a:solidFill>
                  <a:schemeClr val="accent2"/>
                </a:solidFill>
              </a:rPr>
              <a:t>Scenarios for § 4, 5, and 6, Mario sequence diagram from Marios scenario 2a.</a:t>
            </a:r>
            <a:r>
              <a:t>  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Which services are exposed into the LocalCloud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Which services are exposed to open Internet and the MQTT broker?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OnboardingProcedure system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OnboardingProcedure: only HTTP or other protocols as well?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Interaction with the CA to obtain valid local cloud certificates?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Echo service only internal to the LocalCloud or external to the open Internet and the MQTT broker? 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VPN server system required?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Enabling the entering of a LocalCloud by VPN will require a VPN server with in the local cloud. To be located in the LocalCloud router and firewall device, e.g. standard router capability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How to extend the Onboarding system,  for this?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Issue list - </a:t>
            </a:r>
            <a:r>
              <a:rPr>
                <a:solidFill>
                  <a:schemeClr val="accent2"/>
                </a:solidFill>
              </a:rPr>
              <a:t>Rajmond and Szvetlin to prepare a draft priority list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t>From GitHub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ServiceRegistry update - </a:t>
            </a:r>
            <a:r>
              <a:rPr>
                <a:solidFill>
                  <a:schemeClr val="accent2"/>
                </a:solidFill>
              </a:rPr>
              <a:t>Emanuell - development mode</a:t>
            </a:r>
            <a:endParaRPr>
              <a:solidFill>
                <a:schemeClr val="accent2"/>
              </a:solidFill>
            </a:endParaRP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rPr>
                <a:solidFill>
                  <a:schemeClr val="accent2"/>
                </a:solidFill>
              </a:rPr>
              <a:t>Broadcast of ServiceRegistry IP address</a:t>
            </a:r>
            <a:endParaRPr>
              <a:solidFill>
                <a:schemeClr val="accent2"/>
              </a:solidFill>
            </a:endParaRP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rPr>
                <a:solidFill>
                  <a:schemeClr val="accent2"/>
                </a:solidFill>
              </a:rPr>
              <a:t>Certificate distribution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 CI/CD + Jenkins server for generation of packages for different OS and HW.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>
                <a:solidFill>
                  <a:schemeClr val="accent2"/>
                </a:solidFill>
              </a:defRPr>
            </a:pPr>
            <a:r>
              <a:t>AITIA to provide a feedback on this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Format for Orchestration policy and Authorisation policy data.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t> certificate server, LTU, proposal to next meeting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 How to find the MQTT broker, ServiceRegistry, SystemRegistry, Onboarding, DeviceRegistry?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Bootstrap system</a:t>
            </a: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rPr>
                <a:solidFill>
                  <a:schemeClr val="accent2"/>
                </a:solidFill>
              </a:rPr>
              <a:t>Debian installer is available</a:t>
            </a:r>
            <a:endParaRPr>
              <a:solidFill>
                <a:schemeClr val="accent2"/>
              </a:solidFill>
            </a:endParaRP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rPr>
                <a:solidFill>
                  <a:schemeClr val="accent2"/>
                </a:solidFill>
              </a:rPr>
              <a:t>Simpel installer for core systems and simple application system demo</a:t>
            </a:r>
            <a:endParaRPr>
              <a:solidFill>
                <a:schemeClr val="accent2"/>
              </a:solidFill>
            </a:endParaRPr>
          </a:p>
          <a:p>
            <a:pPr lvl="1" marL="441960" indent="-152400" defTabSz="260604">
              <a:spcBef>
                <a:spcPts val="200"/>
              </a:spcBef>
              <a:buAutoNum type="arabicPeriod" startAt="1"/>
              <a:defRPr sz="855"/>
            </a:pPr>
            <a:r>
              <a:rPr>
                <a:solidFill>
                  <a:schemeClr val="accent2"/>
                </a:solidFill>
              </a:rPr>
              <a:t>Missing is how to add my own systems</a:t>
            </a:r>
            <a:r>
              <a:t> 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X.509 protocol</a:t>
            </a:r>
          </a:p>
          <a:p>
            <a:pPr marL="152400" indent="-152400" defTabSz="260604">
              <a:spcBef>
                <a:spcPts val="200"/>
              </a:spcBef>
              <a:buSzPct val="100000"/>
              <a:buAutoNum type="arabicPeriod" startAt="1"/>
              <a:defRPr sz="855"/>
            </a:pPr>
            <a:r>
              <a:t>NTP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clipse Arrowhead cloud infra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Eclipse Arrowhead cloud infrastructure</a:t>
            </a:r>
          </a:p>
        </p:txBody>
      </p:sp>
      <p:sp>
        <p:nvSpPr>
          <p:cNvPr id="102" name="Certificate cloud - by LT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6673" indent="-256673" defTabSz="438911">
              <a:spcBef>
                <a:spcPts val="300"/>
              </a:spcBef>
              <a:buSzPct val="100000"/>
              <a:buAutoNum type="arabicPeriod" startAt="1"/>
              <a:defRPr sz="1919"/>
            </a:pPr>
            <a:r>
              <a:t>Certificate cloud - by LTU</a:t>
            </a:r>
          </a:p>
          <a:p>
            <a:pPr lvl="1" marL="74435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Two certificate servers </a:t>
            </a:r>
          </a:p>
          <a:p>
            <a:pPr lvl="2" marL="123203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Inter-cloud root certificate</a:t>
            </a:r>
          </a:p>
          <a:p>
            <a:pPr lvl="2" marL="123203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Local-cloud root certificate</a:t>
            </a:r>
          </a:p>
          <a:p>
            <a:pPr marL="256673" indent="-256673" defTabSz="438911">
              <a:spcBef>
                <a:spcPts val="300"/>
              </a:spcBef>
              <a:buSzPct val="100000"/>
              <a:buAutoNum type="arabicPeriod" startAt="1"/>
              <a:defRPr sz="1919"/>
            </a:pPr>
            <a:r>
              <a:t>Template for Local-cloud infrastructure</a:t>
            </a:r>
          </a:p>
          <a:p>
            <a:pPr lvl="1" marL="74435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Router</a:t>
            </a:r>
          </a:p>
          <a:p>
            <a:pPr lvl="2" marL="123203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DMZ configuration</a:t>
            </a:r>
          </a:p>
          <a:p>
            <a:pPr lvl="2" marL="123203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VPN configuration</a:t>
            </a:r>
          </a:p>
          <a:p>
            <a:pPr lvl="2" marL="123203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Firewall configuration</a:t>
            </a:r>
          </a:p>
          <a:p>
            <a:pPr marL="256673" indent="-256673" defTabSz="438911">
              <a:spcBef>
                <a:spcPts val="300"/>
              </a:spcBef>
              <a:buSzPct val="100000"/>
              <a:buAutoNum type="arabicPeriod" startAt="1"/>
              <a:defRPr sz="1919"/>
            </a:pPr>
            <a:r>
              <a:t>MQTT broker machine on open Internet or factory Internet</a:t>
            </a:r>
          </a:p>
          <a:p>
            <a:pPr lvl="1" marL="74435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How to find MQTT broker from GateKeeper/Gateway</a:t>
            </a:r>
          </a:p>
          <a:p>
            <a:pPr marL="256673" indent="-256673" defTabSz="438911">
              <a:spcBef>
                <a:spcPts val="300"/>
              </a:spcBef>
              <a:buSzPct val="100000"/>
              <a:buAutoNum type="arabicPeriod" startAt="1"/>
              <a:defRPr sz="1919"/>
            </a:pPr>
            <a:r>
              <a:t>Factory cloud/ Internet router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Documentation 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Documentation updates</a:t>
            </a:r>
          </a:p>
        </p:txBody>
      </p:sp>
      <p:sp>
        <p:nvSpPr>
          <p:cNvPr id="105" name="Authoris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8776" indent="-238776" defTabSz="406908">
              <a:spcBef>
                <a:spcPts val="300"/>
              </a:spcBef>
              <a:defRPr sz="1779"/>
            </a:pPr>
            <a:r>
              <a:t>Authorisation 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SysD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Add requirements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Describe use cases and add use case drawing from JD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SysDD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Authorisation activity diagram is needed.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Authorisation data base description structure need to be provided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Orchestration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SysD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Add requirements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Describe use cases and add use case drawing from JD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SysDD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Orchestration activity diagram is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