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Arrowhead first page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4" cy="571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99889" y="1280403"/>
            <a:ext cx="7517810" cy="3398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www.arrowhead.eu"/>
          <p:cNvSpPr txBox="1"/>
          <p:nvPr/>
        </p:nvSpPr>
        <p:spPr>
          <a:xfrm>
            <a:off x="431802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2949" y="214814"/>
            <a:ext cx="232876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ide Title and Body of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3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7" y="5377781"/>
            <a:ext cx="1176603" cy="36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8" y="5418099"/>
            <a:ext cx="377059" cy="25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feld 7"/>
          <p:cNvSpPr txBox="1"/>
          <p:nvPr/>
        </p:nvSpPr>
        <p:spPr>
          <a:xfrm>
            <a:off x="592510" y="5399267"/>
            <a:ext cx="326961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This project has received funding from the European Union’s Horizon 2020 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research and innovation programme under grant agreement No 723094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251518" y="577246"/>
            <a:ext cx="8640963" cy="4680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7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0"/>
            <a:ext cx="496007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66181" y="5449787"/>
            <a:ext cx="284370" cy="307339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sz="3600" b="1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egnaposto testo 5"/>
          <p:cNvSpPr>
            <a:spLocks noGrp="1"/>
          </p:cNvSpPr>
          <p:nvPr>
            <p:ph type="body" sz="quarter" idx="21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3275854" y="5160962"/>
            <a:ext cx="5256960" cy="36036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9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5" cy="44899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sz="3600" b="1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sz="36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egnaposto testo 5"/>
          <p:cNvSpPr>
            <a:spLocks noGrp="1"/>
          </p:cNvSpPr>
          <p:nvPr>
            <p:ph type="body" sz="quarter" idx="21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3275854" y="5160962"/>
            <a:ext cx="5256960" cy="36036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1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2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owhead_3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61551" y="5421064"/>
            <a:ext cx="213455" cy="211931"/>
          </a:xfrm>
          <a:prstGeom prst="rect">
            <a:avLst/>
          </a:prstGeom>
        </p:spPr>
        <p:txBody>
          <a:bodyPr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ndatory - meta data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r>
              <a:t>Mandatory - meta data, </a:t>
            </a:r>
          </a:p>
        </p:txBody>
      </p:sp>
      <p:sp>
        <p:nvSpPr>
          <p:cNvPr id="158" name="ServiceDiscovery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9936" indent="-229936" defTabSz="393192">
              <a:spcBef>
                <a:spcPts val="300"/>
              </a:spcBef>
              <a:buSzPct val="100000"/>
              <a:buAutoNum type="arabicPeriod"/>
              <a:defRPr sz="1720"/>
            </a:pPr>
            <a:r>
              <a:rPr dirty="0" err="1"/>
              <a:t>ServiceDiscovery</a:t>
            </a:r>
            <a:r>
              <a:rPr dirty="0"/>
              <a:t>,</a:t>
            </a:r>
          </a:p>
          <a:p>
            <a:pPr marL="623128" lvl="1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Mandatory</a:t>
            </a:r>
          </a:p>
          <a:p>
            <a:pPr marL="1016320" lvl="2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Encode=syntax e.g. encode=xml-v2 </a:t>
            </a:r>
          </a:p>
          <a:p>
            <a:pPr marL="1016320" lvl="2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Semantic=XX: semantics=RFCXXX - </a:t>
            </a:r>
            <a:r>
              <a:rPr dirty="0" err="1"/>
              <a:t>SenML</a:t>
            </a:r>
            <a:r>
              <a:rPr dirty="0"/>
              <a:t> - ref/link</a:t>
            </a:r>
          </a:p>
          <a:p>
            <a:pPr marL="1016320" lvl="2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Version=</a:t>
            </a:r>
            <a:r>
              <a:rPr dirty="0" err="1"/>
              <a:t>service_version</a:t>
            </a:r>
            <a:r>
              <a:rPr dirty="0"/>
              <a:t> e.g. version=4.2.0</a:t>
            </a:r>
          </a:p>
          <a:p>
            <a:pPr marL="623128" lvl="1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Optional</a:t>
            </a:r>
          </a:p>
          <a:p>
            <a:pPr marL="1016320" lvl="2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Compress= algorithm: compress=EXI W3C link</a:t>
            </a:r>
          </a:p>
          <a:p>
            <a:pPr marL="1016320" lvl="2" indent="-229936" defTabSz="393192">
              <a:spcBef>
                <a:spcPts val="300"/>
              </a:spcBef>
              <a:buAutoNum type="arabicPeriod"/>
              <a:defRPr sz="1720"/>
            </a:pPr>
            <a:r>
              <a:rPr dirty="0"/>
              <a:t>Model=</a:t>
            </a:r>
            <a:r>
              <a:rPr dirty="0" err="1"/>
              <a:t>modelref</a:t>
            </a:r>
            <a:r>
              <a:rPr dirty="0"/>
              <a:t>: model=</a:t>
            </a:r>
            <a:r>
              <a:rPr dirty="0" err="1"/>
              <a:t>SysML</a:t>
            </a:r>
            <a:r>
              <a:rPr dirty="0"/>
              <a:t> - link</a:t>
            </a:r>
          </a:p>
          <a:p>
            <a:pPr marL="393192" lvl="1" indent="0" defTabSz="393192">
              <a:spcBef>
                <a:spcPts val="300"/>
              </a:spcBef>
              <a:buNone/>
              <a:defRPr sz="1720"/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andatory - meta data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r>
              <a:t>Mandatory - meta data, </a:t>
            </a:r>
          </a:p>
        </p:txBody>
      </p:sp>
      <p:sp>
        <p:nvSpPr>
          <p:cNvPr id="161" name="SystemDiscovery,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7" cy="3385349"/>
          </a:xfrm>
          <a:prstGeom prst="rect">
            <a:avLst/>
          </a:prstGeom>
        </p:spPr>
        <p:txBody>
          <a:bodyPr/>
          <a:lstStyle/>
          <a:p>
            <a:pPr marL="0" indent="0">
              <a:buSzPct val="100000"/>
            </a:pPr>
            <a:r>
              <a:rPr lang="sv-SE" dirty="0" smtClean="0"/>
              <a:t>2. </a:t>
            </a:r>
            <a:r>
              <a:rPr dirty="0" err="1" smtClean="0"/>
              <a:t>SystemDiscovery</a:t>
            </a:r>
            <a:endParaRPr lang="sv-SE" dirty="0" smtClean="0"/>
          </a:p>
          <a:p>
            <a:pPr marL="0" indent="0">
              <a:buSzPct val="100000"/>
            </a:pPr>
            <a:r>
              <a:rPr lang="en-US" dirty="0" smtClean="0"/>
              <a:t>Mandatory</a:t>
            </a:r>
            <a:r>
              <a:rPr lang="sv-SE" dirty="0" smtClean="0"/>
              <a:t>:</a:t>
            </a:r>
            <a:endParaRPr dirty="0"/>
          </a:p>
          <a:p>
            <a:pPr marL="724567" lvl="1" indent="-267367">
              <a:buAutoNum type="arabicPeriod"/>
            </a:pPr>
            <a:r>
              <a:rPr dirty="0" smtClean="0"/>
              <a:t>Security</a:t>
            </a:r>
            <a:endParaRPr lang="sv-SE" dirty="0"/>
          </a:p>
          <a:p>
            <a:pPr marL="1150017" lvl="2" indent="-267367">
              <a:buAutoNum type="arabicPeriod"/>
            </a:pPr>
            <a:r>
              <a:rPr lang="en-US" dirty="0" smtClean="0"/>
              <a:t>Level (e.g. </a:t>
            </a:r>
            <a:r>
              <a:rPr lang="en-US" dirty="0" err="1" smtClean="0"/>
              <a:t>No_secure</a:t>
            </a:r>
            <a:r>
              <a:rPr lang="en-US" dirty="0" smtClean="0"/>
              <a:t>, Certificate or token)</a:t>
            </a:r>
          </a:p>
          <a:p>
            <a:pPr marL="1150017" lvl="2" indent="-267367">
              <a:buAutoNum type="arabicPeriod"/>
            </a:pPr>
            <a:r>
              <a:rPr lang="en-US" dirty="0" smtClean="0"/>
              <a:t>Crypto-algorithm  (e.g. RSA, </a:t>
            </a:r>
            <a:r>
              <a:rPr lang="en-US" dirty="0" err="1" smtClean="0"/>
              <a:t>Diffie</a:t>
            </a:r>
            <a:r>
              <a:rPr lang="en-US" dirty="0" smtClean="0"/>
              <a:t>-Hellman)</a:t>
            </a:r>
          </a:p>
          <a:p>
            <a:pPr marL="0" indent="0"/>
            <a:r>
              <a:rPr lang="en-US" dirty="0" smtClean="0"/>
              <a:t>Optional</a:t>
            </a:r>
            <a:r>
              <a:rPr lang="sv-SE" dirty="0" smtClean="0"/>
              <a:t>:</a:t>
            </a:r>
          </a:p>
          <a:p>
            <a:pPr marL="963612" lvl="1" indent="-457200">
              <a:buFont typeface="+mj-lt"/>
              <a:buAutoNum type="arabicPeriod"/>
            </a:pPr>
            <a:r>
              <a:rPr lang="en-US" dirty="0" smtClean="0"/>
              <a:t>Interface description (e.g. WADL, </a:t>
            </a:r>
            <a:r>
              <a:rPr lang="en-US" dirty="0" err="1" smtClean="0"/>
              <a:t>OpenAPI</a:t>
            </a:r>
            <a:r>
              <a:rPr lang="en-US" dirty="0" smtClean="0"/>
              <a:t>) + link to the document</a:t>
            </a:r>
          </a:p>
          <a:p>
            <a:pPr marL="963612" lvl="1" indent="-457200">
              <a:buFont typeface="+mj-lt"/>
              <a:buAutoNum type="arabicPeriod"/>
            </a:pPr>
            <a:r>
              <a:rPr lang="en-US" dirty="0" smtClean="0"/>
              <a:t>QoS constrains </a:t>
            </a:r>
            <a:r>
              <a:rPr lang="sv-SE" dirty="0" smtClean="0"/>
              <a:t>	</a:t>
            </a:r>
          </a:p>
          <a:p>
            <a:pPr marL="1150017" lvl="2" indent="-267367">
              <a:buAutoNum type="arabicPeriod"/>
            </a:pPr>
            <a:endParaRPr lang="sv-SE" dirty="0" smtClean="0"/>
          </a:p>
          <a:p>
            <a:pPr marL="1380670" lvl="3" indent="0">
              <a:buNone/>
            </a:pPr>
            <a:endParaRPr dirty="0"/>
          </a:p>
          <a:p>
            <a:pPr marL="882650" lvl="2" indent="0">
              <a:buNone/>
            </a:pPr>
            <a:endParaRPr dirty="0"/>
          </a:p>
          <a:p>
            <a:pPr marL="1150017" lvl="2" indent="-267367">
              <a:buAutoNum type="arabicPeriod"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eta data - DeviceRegis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r>
              <a:t>Meta data - DeviceRegistry </a:t>
            </a:r>
          </a:p>
        </p:txBody>
      </p:sp>
      <p:sp>
        <p:nvSpPr>
          <p:cNvPr id="164" name="DeviceDiscove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/>
            </a:pPr>
            <a:r>
              <a:t>DeviceDiscovery </a:t>
            </a:r>
          </a:p>
          <a:p>
            <a:pPr marL="267368" indent="-267368">
              <a:buSzPct val="100000"/>
              <a:buAutoNum type="arabicPeriod"/>
            </a:pPr>
            <a:endParaRPr/>
          </a:p>
          <a:p>
            <a:pPr marL="267368" indent="-267368">
              <a:buSzPct val="100000"/>
              <a:buAutoNum type="arabicPeriod" startAt="3"/>
            </a:pPr>
            <a:endParaRPr/>
          </a:p>
          <a:p>
            <a:pPr marL="267368" indent="-267368">
              <a:buSzPct val="100000"/>
              <a:buAutoNum type="arabicPeriod" startAt="4"/>
            </a:pPr>
            <a:r>
              <a:t>Ask Johan C and Olov S and Jan vD and Appy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On-screen Show (16:10)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Roman</vt:lpstr>
      <vt:lpstr>Calibri</vt:lpstr>
      <vt:lpstr>Helvetica</vt:lpstr>
      <vt:lpstr>Helvetica Light</vt:lpstr>
      <vt:lpstr>Default</vt:lpstr>
      <vt:lpstr>Mandatory - meta data, </vt:lpstr>
      <vt:lpstr>Mandatory - meta data, </vt:lpstr>
      <vt:lpstr>Meta data - DeviceRegistry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Arrowhead 4.3</dc:title>
  <dc:creator>Cristina Paniagua</dc:creator>
  <cp:lastModifiedBy>Cristina Paniagua</cp:lastModifiedBy>
  <cp:revision>6</cp:revision>
  <dcterms:modified xsi:type="dcterms:W3CDTF">2021-03-01T11:46:03Z</dcterms:modified>
</cp:coreProperties>
</file>