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257" r:id="rId4"/>
    <p:sldId id="267" r:id="rId5"/>
    <p:sldId id="265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7" pos="2880">
          <p15:clr>
            <a:srgbClr val="A4A3A4"/>
          </p15:clr>
        </p15:guide>
        <p15:guide id="8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2D4D"/>
    <a:srgbClr val="1A5D91"/>
    <a:srgbClr val="162852"/>
    <a:srgbClr val="FF8248"/>
    <a:srgbClr val="0D84BB"/>
    <a:srgbClr val="3A7EAD"/>
    <a:srgbClr val="2A79AA"/>
    <a:srgbClr val="2A79B3"/>
    <a:srgbClr val="2B81BC"/>
    <a:srgbClr val="2B81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376" autoAdjust="0"/>
  </p:normalViewPr>
  <p:slideViewPr>
    <p:cSldViewPr snapToGrid="0" snapToObjects="1">
      <p:cViewPr varScale="1">
        <p:scale>
          <a:sx n="147" d="100"/>
          <a:sy n="147" d="100"/>
        </p:scale>
        <p:origin x="174" y="120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51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6C951-002B-7745-B3AF-C7DA5B6CF4B6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10C67-F21E-5C4A-AC5E-B74249DC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73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48816-6E3A-49F8-9217-807953E148F2}" type="datetimeFigureOut">
              <a:rPr lang="sv-SE" smtClean="0"/>
              <a:t>2022-02-15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EC25D-1B13-4680-A11A-83874F706E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73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EC25D-1B13-4680-A11A-83874F706E3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383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79513" y="157010"/>
            <a:ext cx="8784976" cy="4820173"/>
          </a:xfrm>
          <a:prstGeom prst="rect">
            <a:avLst/>
          </a:prstGeom>
          <a:blipFill dpi="0" rotWithShape="1">
            <a:blip r:embed="rId2" cstate="hqprint">
              <a:alphaModFix amt="99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3036"/>
            <a:ext cx="7772400" cy="530227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319482"/>
            <a:ext cx="6400800" cy="131445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  <a:p>
            <a:r>
              <a:rPr lang="en-GB" sz="1800" noProof="0" dirty="0"/>
              <a:t>Name</a:t>
            </a:r>
          </a:p>
          <a:p>
            <a:r>
              <a:rPr lang="en-GB" sz="1800" noProof="0" dirty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3382" y="3720151"/>
            <a:ext cx="2038035" cy="100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8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323850" y="180000"/>
            <a:ext cx="8496300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here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4000" y="1080000"/>
            <a:ext cx="8482872" cy="29151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sv-SE" dirty="0" smtClean="0"/>
            </a:lvl1pPr>
            <a:lvl2pPr>
              <a:defRPr lang="sv-SE" dirty="0" smtClean="0"/>
            </a:lvl2pPr>
            <a:lvl3pPr>
              <a:defRPr lang="sv-SE" dirty="0" smtClean="0"/>
            </a:lvl3pPr>
            <a:lvl4pPr>
              <a:defRPr lang="sv-SE" dirty="0" smtClean="0"/>
            </a:lvl4pPr>
            <a:lvl5pPr>
              <a:defRPr lang="en-US" dirty="0"/>
            </a:lvl5pPr>
          </a:lstStyle>
          <a:p>
            <a:pPr lvl="0"/>
            <a:r>
              <a:rPr lang="en-GB" noProof="0" dirty="0"/>
              <a:t>Click here to change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40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  <p15:guide id="2" pos="555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4000" y="1080000"/>
            <a:ext cx="4176000" cy="2880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here to change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4008" y="1080000"/>
            <a:ext cx="4176464" cy="2880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here to change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324000" y="180000"/>
            <a:ext cx="8496944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756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,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6" y="1347614"/>
            <a:ext cx="4041775" cy="266429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/>
              <a:t>Click here to change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Platshållare för bild 5"/>
          <p:cNvSpPr>
            <a:spLocks noGrp="1"/>
          </p:cNvSpPr>
          <p:nvPr>
            <p:ph type="pic" sz="quarter" idx="10" hasCustomPrompt="1"/>
          </p:nvPr>
        </p:nvSpPr>
        <p:spPr>
          <a:xfrm>
            <a:off x="184150" y="168274"/>
            <a:ext cx="4105275" cy="4778375"/>
          </a:xfrm>
        </p:spPr>
        <p:txBody>
          <a:bodyPr tIns="720000" anchor="ctr" anchorCtr="1"/>
          <a:lstStyle>
            <a:lvl1pPr>
              <a:defRPr baseline="0"/>
            </a:lvl1pPr>
          </a:lstStyle>
          <a:p>
            <a:r>
              <a:rPr lang="en-GB" dirty="0"/>
              <a:t>Click here to </a:t>
            </a:r>
            <a:r>
              <a:rPr lang="en-GB" noProof="0" dirty="0"/>
              <a:t>add</a:t>
            </a:r>
            <a:r>
              <a:rPr lang="en-GB" dirty="0"/>
              <a:t> a picture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648835" y="387734"/>
            <a:ext cx="4037966" cy="904799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here to add title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92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,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5"/>
          <p:cNvSpPr>
            <a:spLocks noGrp="1"/>
          </p:cNvSpPr>
          <p:nvPr>
            <p:ph type="pic" sz="quarter" idx="11" hasCustomPrompt="1"/>
          </p:nvPr>
        </p:nvSpPr>
        <p:spPr>
          <a:xfrm>
            <a:off x="179512" y="2582898"/>
            <a:ext cx="4105151" cy="2362437"/>
          </a:xfrm>
        </p:spPr>
        <p:txBody>
          <a:bodyPr tIns="720000" anchor="ctr" anchorCtr="1"/>
          <a:lstStyle/>
          <a:p>
            <a:r>
              <a:rPr lang="en-GB" dirty="0"/>
              <a:t>Click here to </a:t>
            </a:r>
            <a:r>
              <a:rPr lang="en-GB" noProof="0" dirty="0"/>
              <a:t>add</a:t>
            </a:r>
            <a:r>
              <a:rPr lang="en-GB" dirty="0"/>
              <a:t> a picture</a:t>
            </a:r>
          </a:p>
        </p:txBody>
      </p:sp>
      <p:sp>
        <p:nvSpPr>
          <p:cNvPr id="11" name="Platshållare för bild 5"/>
          <p:cNvSpPr>
            <a:spLocks noGrp="1"/>
          </p:cNvSpPr>
          <p:nvPr>
            <p:ph type="pic" sz="quarter" idx="12" hasCustomPrompt="1"/>
          </p:nvPr>
        </p:nvSpPr>
        <p:spPr>
          <a:xfrm>
            <a:off x="179512" y="168118"/>
            <a:ext cx="4105151" cy="2414780"/>
          </a:xfrm>
        </p:spPr>
        <p:txBody>
          <a:bodyPr tIns="720000" anchor="ctr" anchorCtr="1"/>
          <a:lstStyle/>
          <a:p>
            <a:r>
              <a:rPr lang="en-GB" dirty="0"/>
              <a:t>Click here to </a:t>
            </a:r>
            <a:r>
              <a:rPr lang="en-GB" noProof="0" dirty="0"/>
              <a:t>add</a:t>
            </a:r>
            <a:r>
              <a:rPr lang="en-GB" dirty="0"/>
              <a:t> a picture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6" y="1347614"/>
            <a:ext cx="4041775" cy="266429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/>
              <a:t>Click here to change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8835" y="387734"/>
            <a:ext cx="4037966" cy="904799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here to add title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92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5"/>
          <p:cNvSpPr>
            <a:spLocks noGrp="1"/>
          </p:cNvSpPr>
          <p:nvPr>
            <p:ph type="pic" sz="quarter" idx="10" hasCustomPrompt="1"/>
          </p:nvPr>
        </p:nvSpPr>
        <p:spPr>
          <a:xfrm>
            <a:off x="177421" y="167728"/>
            <a:ext cx="8787067" cy="4780286"/>
          </a:xfrm>
        </p:spPr>
        <p:txBody>
          <a:bodyPr tIns="720000" anchor="ctr" anchorCtr="1"/>
          <a:lstStyle/>
          <a:p>
            <a:r>
              <a:rPr lang="en-GB" dirty="0"/>
              <a:t>Click here to </a:t>
            </a:r>
            <a:r>
              <a:rPr lang="en-GB" noProof="0" dirty="0"/>
              <a:t>add</a:t>
            </a:r>
            <a:r>
              <a:rPr lang="en-GB" dirty="0"/>
              <a:t> a picture</a:t>
            </a:r>
          </a:p>
        </p:txBody>
      </p:sp>
      <p:sp>
        <p:nvSpPr>
          <p:cNvPr id="20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323850" y="167730"/>
            <a:ext cx="8496300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here to add title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77421" y="4003952"/>
            <a:ext cx="8787067" cy="944061"/>
          </a:xfrm>
          <a:prstGeom prst="rect">
            <a:avLst/>
          </a:prstGeom>
          <a:gradFill flip="none" rotWithShape="1">
            <a:gsLst>
              <a:gs pos="0">
                <a:srgbClr val="264468"/>
              </a:gs>
              <a:gs pos="85000">
                <a:srgbClr val="032040">
                  <a:alpha val="0"/>
                </a:srgbClr>
              </a:gs>
            </a:gsLst>
            <a:lin ang="16200000" scaled="1"/>
            <a:tileRect/>
          </a:gra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4119400"/>
            <a:ext cx="1389330" cy="68459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92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9764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79513" y="157009"/>
            <a:ext cx="8784976" cy="4861877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</a:gra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6347" y="1780559"/>
            <a:ext cx="3211305" cy="15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last slide with icecubes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9764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79513" y="157009"/>
            <a:ext cx="8784976" cy="4861877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</a:gra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5"/>
          <a:stretch/>
        </p:blipFill>
        <p:spPr>
          <a:xfrm>
            <a:off x="6662733" y="1237094"/>
            <a:ext cx="2301756" cy="3871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1606" y="3846451"/>
            <a:ext cx="1888544" cy="9305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2530" y="3651870"/>
            <a:ext cx="4286498" cy="15110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9513" y="167730"/>
            <a:ext cx="8784976" cy="4778863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3850" y="1080000"/>
            <a:ext cx="8496300" cy="29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here to change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23850" y="180000"/>
            <a:ext cx="8496300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here to add title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 bwMode="auto">
          <a:xfrm>
            <a:off x="107504" y="4966101"/>
            <a:ext cx="4613255" cy="22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22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v-SE" sz="600" b="1" spc="300" dirty="0"/>
              <a:t>LULEÅ UNIVERSITY OF</a:t>
            </a:r>
            <a:r>
              <a:rPr lang="sv-SE" sz="600" b="1" spc="300" baseline="0" dirty="0"/>
              <a:t> </a:t>
            </a:r>
            <a:r>
              <a:rPr lang="sv-SE" sz="600" b="1" spc="300" baseline="0"/>
              <a:t>TECHNOLOGY                             </a:t>
            </a:r>
            <a:fld id="{23A70E99-6857-D448-BF0E-10EC1EA3EE0F}" type="slidenum">
              <a:rPr lang="en-US" sz="600" b="1" smtClean="0"/>
              <a:pPr/>
              <a:t>‹#›</a:t>
            </a:fld>
            <a:endParaRPr lang="en-US" sz="600" b="1" spc="3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0320" y="3944817"/>
            <a:ext cx="1689585" cy="11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4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6" r:id="rId4"/>
    <p:sldLayoutId id="2147483794" r:id="rId5"/>
    <p:sldLayoutId id="2147483797" r:id="rId6"/>
    <p:sldLayoutId id="2147483799" r:id="rId7"/>
    <p:sldLayoutId id="2147483798" r:id="rId8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000" b="1" kern="1200" cap="none" baseline="0">
          <a:solidFill>
            <a:schemeClr val="tx2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hyperlink" Target="https://devweb.datansw.links.com.au/data-sharing-checklist-data-own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cChiquitoG/NegotiationEngine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Exploration</a:t>
            </a:r>
            <a:r>
              <a:rPr lang="sv-SE" dirty="0" smtClean="0"/>
              <a:t> </a:t>
            </a:r>
            <a:r>
              <a:rPr lang="sv-SE" dirty="0" err="1" smtClean="0"/>
              <a:t>activity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Secure</a:t>
            </a:r>
            <a:r>
              <a:rPr lang="sv-SE" dirty="0" smtClean="0"/>
              <a:t> data </a:t>
            </a:r>
            <a:r>
              <a:rPr lang="sv-SE" dirty="0" err="1" smtClean="0"/>
              <a:t>sharing</a:t>
            </a:r>
            <a:r>
              <a:rPr lang="sv-SE" dirty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</a:t>
            </a:r>
            <a:r>
              <a:rPr lang="sv-SE" dirty="0" err="1" smtClean="0"/>
              <a:t>Contract</a:t>
            </a:r>
            <a:r>
              <a:rPr lang="sv-SE" dirty="0" smtClean="0"/>
              <a:t> System and </a:t>
            </a:r>
            <a:r>
              <a:rPr lang="sv-SE" dirty="0" err="1" smtClean="0"/>
              <a:t>Next</a:t>
            </a:r>
            <a:r>
              <a:rPr lang="sv-SE" dirty="0" smtClean="0"/>
              <a:t> Generation Access Control (NGAC)</a:t>
            </a:r>
          </a:p>
          <a:p>
            <a:endParaRPr lang="sv-SE" dirty="0" smtClean="0"/>
          </a:p>
          <a:p>
            <a:r>
              <a:rPr lang="sv-SE" sz="1800" dirty="0" smtClean="0"/>
              <a:t>Ulf Bodin, Eric Chiquito, and Alex Chiquito</a:t>
            </a:r>
          </a:p>
          <a:p>
            <a:r>
              <a:rPr lang="sv-SE" sz="1800" dirty="0" smtClean="0"/>
              <a:t>Students in D0020E Project in Computer Science  </a:t>
            </a:r>
            <a:endParaRPr lang="sv-SE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2" y="3720151"/>
            <a:ext cx="1024708" cy="10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 for data sharing 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508" y="1101765"/>
            <a:ext cx="8482872" cy="2915120"/>
          </a:xfrm>
        </p:spPr>
        <p:txBody>
          <a:bodyPr/>
          <a:lstStyle/>
          <a:p>
            <a:r>
              <a:rPr lang="en-US" sz="1400" dirty="0"/>
              <a:t>NSW (New South Wales, Australia)</a:t>
            </a:r>
            <a:r>
              <a:rPr lang="en-US" sz="1400" baseline="30000" dirty="0"/>
              <a:t>1</a:t>
            </a:r>
            <a:r>
              <a:rPr lang="en-US" sz="1400" dirty="0"/>
              <a:t>: </a:t>
            </a:r>
          </a:p>
          <a:p>
            <a:pPr lvl="1"/>
            <a:r>
              <a:rPr lang="en-US" sz="1000" dirty="0"/>
              <a:t>“To safely share data, you need to answer yes to each of the following criteria.” </a:t>
            </a:r>
          </a:p>
          <a:p>
            <a:pPr lvl="1"/>
            <a:r>
              <a:rPr lang="en-US" sz="1000" dirty="0"/>
              <a:t>“If you answer no to any of the following, complete these requirements before sharing your data.”  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4668132"/>
            <a:ext cx="71352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aseline="30000" dirty="0" smtClean="0">
                <a:solidFill>
                  <a:srgbClr val="002D4D"/>
                </a:solidFill>
              </a:rPr>
              <a:t>1</a:t>
            </a:r>
            <a:r>
              <a:rPr lang="en-US" sz="800" dirty="0">
                <a:solidFill>
                  <a:srgbClr val="002D4D"/>
                </a:solidFill>
              </a:rPr>
              <a:t> </a:t>
            </a:r>
            <a:r>
              <a:rPr lang="en-US" sz="800" dirty="0" err="1">
                <a:solidFill>
                  <a:srgbClr val="002D4D"/>
                </a:solidFill>
              </a:rPr>
              <a:t>Data.NSW</a:t>
            </a:r>
            <a:r>
              <a:rPr lang="en-US" sz="800" dirty="0">
                <a:solidFill>
                  <a:srgbClr val="002D4D"/>
                </a:solidFill>
              </a:rPr>
              <a:t>, Data Sharing Checklist for Data Owners, URL (visited </a:t>
            </a:r>
            <a:r>
              <a:rPr lang="en-US" sz="800" dirty="0" smtClean="0">
                <a:solidFill>
                  <a:srgbClr val="002D4D"/>
                </a:solidFill>
              </a:rPr>
              <a:t>20.1.2021): </a:t>
            </a:r>
            <a:r>
              <a:rPr lang="en-US" sz="800" dirty="0" smtClean="0">
                <a:solidFill>
                  <a:srgbClr val="002D4D"/>
                </a:solidFill>
                <a:hlinkClick r:id="rId2"/>
              </a:rPr>
              <a:t>https://devweb.datansw.links.com.au/data-sharing-checklist-data-owners</a:t>
            </a:r>
            <a:endParaRPr lang="en-US" sz="800" dirty="0" smtClean="0">
              <a:solidFill>
                <a:srgbClr val="002D4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19" y="1991580"/>
            <a:ext cx="3064230" cy="1259829"/>
          </a:xfrm>
          <a:prstGeom prst="rect">
            <a:avLst/>
          </a:prstGeom>
          <a:ln>
            <a:solidFill>
              <a:srgbClr val="002D4D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003" y="1985467"/>
            <a:ext cx="2806069" cy="655144"/>
          </a:xfrm>
          <a:prstGeom prst="rect">
            <a:avLst/>
          </a:prstGeom>
          <a:ln>
            <a:solidFill>
              <a:srgbClr val="002D4D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003" y="2727084"/>
            <a:ext cx="2806069" cy="690725"/>
          </a:xfrm>
          <a:prstGeom prst="rect">
            <a:avLst/>
          </a:prstGeom>
          <a:ln>
            <a:solidFill>
              <a:srgbClr val="002D4D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1003" y="3504282"/>
            <a:ext cx="2806069" cy="930123"/>
          </a:xfrm>
          <a:prstGeom prst="rect">
            <a:avLst/>
          </a:prstGeom>
          <a:ln>
            <a:solidFill>
              <a:srgbClr val="002D4D"/>
            </a:solidFill>
          </a:ln>
        </p:spPr>
      </p:pic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3975563" y="2143793"/>
            <a:ext cx="715440" cy="169246"/>
          </a:xfrm>
          <a:prstGeom prst="straightConnector1">
            <a:avLst/>
          </a:prstGeom>
          <a:ln w="6350">
            <a:solidFill>
              <a:srgbClr val="002D4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3975563" y="2387922"/>
            <a:ext cx="715440" cy="684525"/>
          </a:xfrm>
          <a:prstGeom prst="straightConnector1">
            <a:avLst/>
          </a:prstGeom>
          <a:ln w="6350">
            <a:solidFill>
              <a:srgbClr val="002D4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3975563" y="2621494"/>
            <a:ext cx="715440" cy="1347850"/>
          </a:xfrm>
          <a:prstGeom prst="straightConnector1">
            <a:avLst/>
          </a:prstGeom>
          <a:ln w="6350">
            <a:solidFill>
              <a:srgbClr val="002D4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29894" y="2133922"/>
            <a:ext cx="1606550" cy="0"/>
          </a:xfrm>
          <a:prstGeom prst="line">
            <a:avLst/>
          </a:prstGeom>
          <a:ln w="12700">
            <a:solidFill>
              <a:srgbClr val="0136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74393" y="2851472"/>
            <a:ext cx="1606550" cy="0"/>
          </a:xfrm>
          <a:prstGeom prst="line">
            <a:avLst/>
          </a:prstGeom>
          <a:ln w="12700">
            <a:solidFill>
              <a:srgbClr val="0136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90293" y="2267272"/>
            <a:ext cx="774701" cy="0"/>
          </a:xfrm>
          <a:prstGeom prst="line">
            <a:avLst/>
          </a:prstGeom>
          <a:ln w="12700">
            <a:solidFill>
              <a:srgbClr val="0136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28393" y="2387922"/>
            <a:ext cx="1352550" cy="0"/>
          </a:xfrm>
          <a:prstGeom prst="line">
            <a:avLst/>
          </a:prstGeom>
          <a:ln w="12700">
            <a:solidFill>
              <a:srgbClr val="0136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93493" y="2603822"/>
            <a:ext cx="1073151" cy="0"/>
          </a:xfrm>
          <a:prstGeom prst="line">
            <a:avLst/>
          </a:prstGeom>
          <a:ln w="12700">
            <a:solidFill>
              <a:srgbClr val="0136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77542" y="3072447"/>
            <a:ext cx="762002" cy="0"/>
          </a:xfrm>
          <a:prstGeom prst="line">
            <a:avLst/>
          </a:prstGeom>
          <a:ln w="12700">
            <a:solidFill>
              <a:srgbClr val="0136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29941" y="3294697"/>
            <a:ext cx="1733553" cy="0"/>
          </a:xfrm>
          <a:prstGeom prst="line">
            <a:avLst/>
          </a:prstGeom>
          <a:ln w="12700">
            <a:solidFill>
              <a:srgbClr val="0136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33091" y="3622129"/>
            <a:ext cx="1847852" cy="0"/>
          </a:xfrm>
          <a:prstGeom prst="line">
            <a:avLst/>
          </a:prstGeom>
          <a:ln w="12700">
            <a:solidFill>
              <a:srgbClr val="0136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82291" y="3844379"/>
            <a:ext cx="1047753" cy="0"/>
          </a:xfrm>
          <a:prstGeom prst="line">
            <a:avLst/>
          </a:prstGeom>
          <a:ln w="12700">
            <a:solidFill>
              <a:srgbClr val="0136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41067" y="4060279"/>
            <a:ext cx="1222377" cy="0"/>
          </a:xfrm>
          <a:prstGeom prst="line">
            <a:avLst/>
          </a:prstGeom>
          <a:ln w="12700">
            <a:solidFill>
              <a:srgbClr val="0136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71116" y="4161879"/>
            <a:ext cx="1222377" cy="0"/>
          </a:xfrm>
          <a:prstGeom prst="line">
            <a:avLst/>
          </a:prstGeom>
          <a:ln w="12700">
            <a:solidFill>
              <a:srgbClr val="0136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41067" y="4276179"/>
            <a:ext cx="688977" cy="0"/>
          </a:xfrm>
          <a:prstGeom prst="line">
            <a:avLst/>
          </a:prstGeom>
          <a:ln w="12700">
            <a:solidFill>
              <a:srgbClr val="0136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9908" y="3543235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Much is matters subject to </a:t>
            </a:r>
            <a:br>
              <a:rPr lang="en-US" dirty="0" smtClean="0"/>
            </a:br>
            <a:r>
              <a:rPr lang="en-US" dirty="0" smtClean="0"/>
              <a:t>contractual agreements 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2672" y="258878"/>
            <a:ext cx="1024708" cy="10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7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data sharing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 smtClean="0"/>
              <a:t>International Data Space Association (IDSA) reference architecture</a:t>
            </a:r>
            <a:r>
              <a:rPr lang="en-US" sz="1800" baseline="30000" dirty="0" smtClean="0"/>
              <a:t>1</a:t>
            </a:r>
            <a:r>
              <a:rPr lang="en-US" sz="1800" dirty="0" smtClean="0"/>
              <a:t> </a:t>
            </a:r>
          </a:p>
          <a:p>
            <a:pPr lvl="1"/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02441" y="1491630"/>
            <a:ext cx="2616452" cy="332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sv-SE" sz="2200" kern="120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sv-SE" sz="2000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sv-SE" sz="1800" kern="120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sv-SE" sz="1600" kern="120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en-US" sz="1600" kern="1200" dirty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400" dirty="0" smtClean="0"/>
              <a:t>Data Usage Constrains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1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100" dirty="0" smtClean="0"/>
              <a:t>Access and usage control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sz="1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sz="11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sz="11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100" dirty="0" smtClean="0"/>
              <a:t>Usage policies and contracts  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64" y="1485310"/>
            <a:ext cx="5083521" cy="29048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1556" y="4548603"/>
            <a:ext cx="4854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aseline="30000" dirty="0">
                <a:solidFill>
                  <a:srgbClr val="002D4D"/>
                </a:solidFill>
              </a:rPr>
              <a:t>1</a:t>
            </a:r>
            <a:r>
              <a:rPr lang="en-US" sz="800" dirty="0" smtClean="0">
                <a:solidFill>
                  <a:srgbClr val="002D4D"/>
                </a:solidFill>
              </a:rPr>
              <a:t> IDSA RAM version 3.0, April 2019, URL (visited 28.9.2020</a:t>
            </a:r>
            <a:r>
              <a:rPr lang="en-US" sz="800" dirty="0">
                <a:solidFill>
                  <a:srgbClr val="002D4D"/>
                </a:solidFill>
              </a:rPr>
              <a:t>): https://www.internationaldataspaces.org</a:t>
            </a:r>
            <a:r>
              <a:rPr lang="en-US" sz="800" dirty="0" smtClean="0">
                <a:solidFill>
                  <a:srgbClr val="002D4D"/>
                </a:solidFill>
              </a:rPr>
              <a:t>/</a:t>
            </a:r>
            <a:br>
              <a:rPr lang="en-US" sz="800" dirty="0" smtClean="0">
                <a:solidFill>
                  <a:srgbClr val="002D4D"/>
                </a:solidFill>
              </a:rPr>
            </a:br>
            <a:r>
              <a:rPr lang="en-US" sz="800" dirty="0" err="1" smtClean="0">
                <a:solidFill>
                  <a:srgbClr val="002D4D"/>
                </a:solidFill>
              </a:rPr>
              <a:t>wp</a:t>
            </a:r>
            <a:r>
              <a:rPr lang="en-US" sz="800" dirty="0" smtClean="0">
                <a:solidFill>
                  <a:srgbClr val="002D4D"/>
                </a:solidFill>
              </a:rPr>
              <a:t>-content/uploads/2019/03/IDS-Reference-Architecture-Model-3.0.pdf   </a:t>
            </a:r>
            <a:endParaRPr lang="en-US" sz="800" dirty="0">
              <a:solidFill>
                <a:srgbClr val="002D4D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38" y="2176067"/>
            <a:ext cx="2198515" cy="7021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238" y="3180747"/>
            <a:ext cx="2179832" cy="120943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095238" y="1778682"/>
            <a:ext cx="1953293" cy="0"/>
          </a:xfrm>
          <a:prstGeom prst="line">
            <a:avLst/>
          </a:prstGeom>
          <a:ln w="12700">
            <a:solidFill>
              <a:srgbClr val="002D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672" y="258878"/>
            <a:ext cx="1024708" cy="10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724" y="3441061"/>
            <a:ext cx="3297410" cy="7939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Digitized negotiations based on </a:t>
            </a:r>
            <a:r>
              <a:rPr lang="en-US" dirty="0" err="1" smtClean="0"/>
              <a:t>Ricardian</a:t>
            </a:r>
            <a:r>
              <a:rPr lang="en-US" dirty="0" smtClean="0"/>
              <a:t> contracts</a:t>
            </a:r>
          </a:p>
          <a:p>
            <a:r>
              <a:rPr lang="en-US" dirty="0" smtClean="0"/>
              <a:t>Update access control system based on agreed contracts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323" y="2016542"/>
            <a:ext cx="3297410" cy="793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324" y="2904016"/>
            <a:ext cx="3297410" cy="7939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927" y="2015340"/>
            <a:ext cx="238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Primary / frame agreement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38733" y="2913337"/>
            <a:ext cx="233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Call-offs / sub agreements 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34" y="1995686"/>
            <a:ext cx="2623970" cy="19162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472427" y="2579095"/>
            <a:ext cx="1743902" cy="1030603"/>
          </a:xfrm>
          <a:prstGeom prst="straightConnector1">
            <a:avLst/>
          </a:prstGeom>
          <a:ln w="6350">
            <a:solidFill>
              <a:srgbClr val="002D4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66640" y="3472193"/>
            <a:ext cx="1549689" cy="199354"/>
          </a:xfrm>
          <a:prstGeom prst="straightConnector1">
            <a:avLst/>
          </a:prstGeom>
          <a:ln w="6350">
            <a:solidFill>
              <a:srgbClr val="002D4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90328" y="3747839"/>
            <a:ext cx="1526001" cy="247281"/>
          </a:xfrm>
          <a:prstGeom prst="straightConnector1">
            <a:avLst/>
          </a:prstGeom>
          <a:ln w="6350">
            <a:solidFill>
              <a:srgbClr val="002D4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136" y="2640958"/>
            <a:ext cx="239969" cy="8426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301" y="2637783"/>
            <a:ext cx="179818" cy="835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532" y="3534690"/>
            <a:ext cx="239969" cy="8426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031" y="3530715"/>
            <a:ext cx="302819" cy="788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1371" y="4064788"/>
            <a:ext cx="318957" cy="8145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932" y="4071411"/>
            <a:ext cx="239969" cy="8426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8776" y="3417283"/>
            <a:ext cx="164466" cy="8699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2239" y="2533565"/>
            <a:ext cx="138658" cy="7245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9440" y="3952168"/>
            <a:ext cx="160338" cy="83655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5619266" y="3558936"/>
            <a:ext cx="1595606" cy="112611"/>
          </a:xfrm>
          <a:prstGeom prst="straightConnector1">
            <a:avLst/>
          </a:prstGeom>
          <a:ln w="6350">
            <a:solidFill>
              <a:srgbClr val="002D4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737558" y="3747840"/>
            <a:ext cx="1478771" cy="351916"/>
          </a:xfrm>
          <a:prstGeom prst="straightConnector1">
            <a:avLst/>
          </a:prstGeom>
          <a:ln w="6350">
            <a:solidFill>
              <a:srgbClr val="002D4D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2438" y="3443943"/>
            <a:ext cx="177660" cy="16363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2889" y="3831486"/>
            <a:ext cx="177660" cy="163634"/>
          </a:xfrm>
          <a:prstGeom prst="rect">
            <a:avLst/>
          </a:prstGeom>
        </p:spPr>
      </p:pic>
      <p:sp>
        <p:nvSpPr>
          <p:cNvPr id="64" name="Freeform 63"/>
          <p:cNvSpPr/>
          <p:nvPr/>
        </p:nvSpPr>
        <p:spPr>
          <a:xfrm>
            <a:off x="4540429" y="2681288"/>
            <a:ext cx="826909" cy="1419225"/>
          </a:xfrm>
          <a:custGeom>
            <a:avLst/>
            <a:gdLst>
              <a:gd name="connsiteX0" fmla="*/ 826909 w 826909"/>
              <a:gd name="connsiteY0" fmla="*/ 1419225 h 1419225"/>
              <a:gd name="connsiteX1" fmla="*/ 69671 w 826909"/>
              <a:gd name="connsiteY1" fmla="*/ 857250 h 1419225"/>
              <a:gd name="connsiteX2" fmla="*/ 103009 w 826909"/>
              <a:gd name="connsiteY2" fmla="*/ 171450 h 1419225"/>
              <a:gd name="connsiteX3" fmla="*/ 679271 w 826909"/>
              <a:gd name="connsiteY3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909" h="1419225">
                <a:moveTo>
                  <a:pt x="826909" y="1419225"/>
                </a:moveTo>
                <a:cubicBezTo>
                  <a:pt x="508615" y="1242218"/>
                  <a:pt x="190321" y="1065212"/>
                  <a:pt x="69671" y="857250"/>
                </a:cubicBezTo>
                <a:cubicBezTo>
                  <a:pt x="-50979" y="649288"/>
                  <a:pt x="1409" y="314325"/>
                  <a:pt x="103009" y="171450"/>
                </a:cubicBezTo>
                <a:cubicBezTo>
                  <a:pt x="204609" y="28575"/>
                  <a:pt x="441940" y="14287"/>
                  <a:pt x="679271" y="0"/>
                </a:cubicBezTo>
              </a:path>
            </a:pathLst>
          </a:custGeom>
          <a:noFill/>
          <a:ln w="6350">
            <a:solidFill>
              <a:srgbClr val="002D4D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Freeform 64"/>
          <p:cNvSpPr/>
          <p:nvPr/>
        </p:nvSpPr>
        <p:spPr>
          <a:xfrm rot="471533">
            <a:off x="4627288" y="2655941"/>
            <a:ext cx="650973" cy="895534"/>
          </a:xfrm>
          <a:custGeom>
            <a:avLst/>
            <a:gdLst>
              <a:gd name="connsiteX0" fmla="*/ 826909 w 826909"/>
              <a:gd name="connsiteY0" fmla="*/ 1419225 h 1419225"/>
              <a:gd name="connsiteX1" fmla="*/ 69671 w 826909"/>
              <a:gd name="connsiteY1" fmla="*/ 857250 h 1419225"/>
              <a:gd name="connsiteX2" fmla="*/ 103009 w 826909"/>
              <a:gd name="connsiteY2" fmla="*/ 171450 h 1419225"/>
              <a:gd name="connsiteX3" fmla="*/ 679271 w 826909"/>
              <a:gd name="connsiteY3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909" h="1419225">
                <a:moveTo>
                  <a:pt x="826909" y="1419225"/>
                </a:moveTo>
                <a:cubicBezTo>
                  <a:pt x="508615" y="1242218"/>
                  <a:pt x="190321" y="1065212"/>
                  <a:pt x="69671" y="857250"/>
                </a:cubicBezTo>
                <a:cubicBezTo>
                  <a:pt x="-50979" y="649288"/>
                  <a:pt x="1409" y="314325"/>
                  <a:pt x="103009" y="171450"/>
                </a:cubicBezTo>
                <a:cubicBezTo>
                  <a:pt x="204609" y="28575"/>
                  <a:pt x="441940" y="14287"/>
                  <a:pt x="679271" y="0"/>
                </a:cubicBezTo>
              </a:path>
            </a:pathLst>
          </a:custGeom>
          <a:noFill/>
          <a:ln w="6350">
            <a:solidFill>
              <a:srgbClr val="002D4D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TextBox 65"/>
          <p:cNvSpPr txBox="1"/>
          <p:nvPr/>
        </p:nvSpPr>
        <p:spPr>
          <a:xfrm>
            <a:off x="4443090" y="4317775"/>
            <a:ext cx="2890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Environmental / context attributes </a:t>
            </a:r>
            <a:endParaRPr lang="en-US" sz="1400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62672" y="258878"/>
            <a:ext cx="1024708" cy="10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1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4" grpId="0" animBg="1"/>
      <p:bldP spid="65" grpId="0" animBg="1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3" y="2432847"/>
            <a:ext cx="4251711" cy="229019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880681" y="3398196"/>
            <a:ext cx="440987" cy="3372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</p:txBody>
      </p:sp>
      <p:sp>
        <p:nvSpPr>
          <p:cNvPr id="9" name="Oval 8"/>
          <p:cNvSpPr/>
          <p:nvPr/>
        </p:nvSpPr>
        <p:spPr>
          <a:xfrm>
            <a:off x="1680462" y="3086911"/>
            <a:ext cx="491631" cy="3372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(software used)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LTU Negotiation Engine </a:t>
            </a:r>
          </a:p>
          <a:p>
            <a:pPr lvl="1"/>
            <a:r>
              <a:rPr lang="en-US" sz="1100" dirty="0">
                <a:hlinkClick r:id="rId3"/>
              </a:rPr>
              <a:t>https://github.com/EricChiquitoG/NegotiationEngine</a:t>
            </a:r>
            <a:r>
              <a:rPr lang="en-US" sz="1100" dirty="0"/>
              <a:t> </a:t>
            </a:r>
          </a:p>
          <a:p>
            <a:pPr lvl="1"/>
            <a:r>
              <a:rPr lang="en-US" sz="1100" dirty="0"/>
              <a:t>Python FLASK implementation for </a:t>
            </a:r>
            <a:r>
              <a:rPr lang="en-US" sz="1100" b="1" dirty="0">
                <a:solidFill>
                  <a:srgbClr val="00B050"/>
                </a:solidFill>
              </a:rPr>
              <a:t>DigiPrime</a:t>
            </a:r>
            <a:r>
              <a:rPr lang="en-US" sz="1100" dirty="0"/>
              <a:t> inspired </a:t>
            </a:r>
            <a:br>
              <a:rPr lang="en-US" sz="1100" dirty="0"/>
            </a:br>
            <a:r>
              <a:rPr lang="en-US" sz="1100" dirty="0"/>
              <a:t>by the Arrowhead </a:t>
            </a:r>
            <a:r>
              <a:rPr lang="en-US" sz="1100" dirty="0" err="1"/>
              <a:t>ContractProxy</a:t>
            </a:r>
            <a:r>
              <a:rPr lang="en-US" sz="1100" dirty="0"/>
              <a:t> system </a:t>
            </a:r>
            <a:endParaRPr lang="en-US" sz="1100" dirty="0" smtClean="0"/>
          </a:p>
          <a:p>
            <a:pPr lvl="1"/>
            <a:r>
              <a:rPr lang="en-US" sz="1100" dirty="0" smtClean="0"/>
              <a:t>Implemented as a micro-service with a </a:t>
            </a:r>
            <a:r>
              <a:rPr lang="en-US" sz="1100" dirty="0" err="1" smtClean="0"/>
              <a:t>RestAPI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600" dirty="0" smtClean="0"/>
              <a:t>NIST NGAC library (used via </a:t>
            </a:r>
            <a:r>
              <a:rPr lang="en-US" sz="1600" dirty="0" err="1" smtClean="0"/>
              <a:t>RestAPI</a:t>
            </a:r>
            <a:r>
              <a:rPr lang="en-US" sz="1600" dirty="0" smtClean="0"/>
              <a:t>) 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828" y="3015758"/>
            <a:ext cx="3089905" cy="1169543"/>
          </a:xfrm>
          <a:prstGeom prst="rect">
            <a:avLst/>
          </a:prstGeom>
        </p:spPr>
      </p:pic>
      <p:pic>
        <p:nvPicPr>
          <p:cNvPr id="1026" name="Picture 2" descr="https://github.com/EricChiquitoG/NegotiationEngine/raw/main/API%20PILOT%201/gitimages/que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991" y="1256890"/>
            <a:ext cx="4027359" cy="151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3702" y="423633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Resulting policies from contractual </a:t>
            </a:r>
            <a:br>
              <a:rPr lang="en-US" sz="1200" dirty="0" smtClean="0"/>
            </a:br>
            <a:r>
              <a:rPr lang="en-US" sz="1200" dirty="0" smtClean="0"/>
              <a:t>negotiation / agreements 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672" y="258878"/>
            <a:ext cx="1024708" cy="10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5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</p:bldLst>
  </p:timing>
</p:sld>
</file>

<file path=ppt/theme/theme1.xml><?xml version="1.0" encoding="utf-8"?>
<a:theme xmlns:a="http://schemas.openxmlformats.org/drawingml/2006/main" name="12-4086 LTU powerpointmall">
  <a:themeElements>
    <a:clrScheme name="LTU 2020">
      <a:dk1>
        <a:srgbClr val="032040"/>
      </a:dk1>
      <a:lt1>
        <a:sysClr val="window" lastClr="FFFFFF"/>
      </a:lt1>
      <a:dk2>
        <a:srgbClr val="17416F"/>
      </a:dk2>
      <a:lt2>
        <a:srgbClr val="E2EEF7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286BBD"/>
      </a:hlink>
      <a:folHlink>
        <a:srgbClr val="286BB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9050">
          <a:solidFill>
            <a:schemeClr val="bg2"/>
          </a:solidFill>
        </a:ln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tu_2021_white_ENG.potx" id="{68982A45-142A-45B6-8904-A04B5EB30736}" vid="{1F76EB31-8C45-4E41-B7F6-B8B388DA936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ltu_2021_white_ENG (12)</Template>
  <TotalTime>175</TotalTime>
  <Words>225</Words>
  <Application>Microsoft Office PowerPoint</Application>
  <PresentationFormat>On-screen Show (16:9)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Wingdings</vt:lpstr>
      <vt:lpstr>12-4086 LTU powerpointmall</vt:lpstr>
      <vt:lpstr>Exploration activity </vt:lpstr>
      <vt:lpstr>Checklist for data sharing </vt:lpstr>
      <vt:lpstr>Secure data sharing  </vt:lpstr>
      <vt:lpstr>Conceptual approach </vt:lpstr>
      <vt:lpstr>Approach (software used) </vt:lpstr>
    </vt:vector>
  </TitlesOfParts>
  <Company>Luleå tekniska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activity</dc:title>
  <dc:creator>Ulf Bodin</dc:creator>
  <cp:lastModifiedBy>Ulf Bodin</cp:lastModifiedBy>
  <cp:revision>17</cp:revision>
  <cp:lastPrinted>2012-01-19T08:37:06Z</cp:lastPrinted>
  <dcterms:created xsi:type="dcterms:W3CDTF">2022-02-15T11:46:46Z</dcterms:created>
  <dcterms:modified xsi:type="dcterms:W3CDTF">2022-02-15T14:42:01Z</dcterms:modified>
</cp:coreProperties>
</file>