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7" r:id="rId5"/>
    <p:sldId id="261" r:id="rId6"/>
    <p:sldId id="262" r:id="rId7"/>
    <p:sldId id="294" r:id="rId8"/>
    <p:sldId id="29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632DB-D578-C14D-95F1-ADF2A9361C44}" v="270" dt="2022-04-26T13:15:50.09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60"/>
  </p:normalViewPr>
  <p:slideViewPr>
    <p:cSldViewPr snapToGrid="0" snapToObjects="1">
      <p:cViewPr varScale="1">
        <p:scale>
          <a:sx n="45" d="100"/>
          <a:sy n="45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2">
    <p:bg>
      <p:bgPr>
        <a:solidFill>
          <a:srgbClr val="060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kapare och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/>
            </a:lvl1pPr>
          </a:lstStyle>
          <a:p>
            <a:r>
              <a:t>Skapare och datum</a:t>
            </a:r>
          </a:p>
        </p:txBody>
      </p:sp>
      <p:sp>
        <p:nvSpPr>
          <p:cNvPr id="53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z="7000" b="0" spc="-140">
                <a:solidFill>
                  <a:srgbClr val="FFFFFF"/>
                </a:solidFill>
                <a:latin typeface="+mj-lt"/>
                <a:ea typeface="+mj-ea"/>
                <a:cs typeface="+mj-cs"/>
                <a:sym typeface="LEMONMILK-Medium"/>
              </a:defRPr>
            </a:lvl1pPr>
          </a:lstStyle>
          <a:p>
            <a:r>
              <a:t>Presentations­titel</a:t>
            </a:r>
          </a:p>
        </p:txBody>
      </p:sp>
      <p:sp>
        <p:nvSpPr>
          <p:cNvPr id="54" name="Brödtext nivå ett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60227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60227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60227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60227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60227"/>
                </a:solidFill>
              </a:defRPr>
            </a:lvl5pPr>
          </a:lstStyle>
          <a:p>
            <a:r>
              <a:t>Presentations­undertitel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55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622" y="11753050"/>
            <a:ext cx="2743801" cy="85060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4">
    <p:bg>
      <p:bgPr>
        <a:solidFill>
          <a:srgbClr val="060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4002795" y="615107"/>
            <a:ext cx="16378410" cy="4648201"/>
          </a:xfrm>
          <a:prstGeom prst="rect">
            <a:avLst/>
          </a:prstGeom>
        </p:spPr>
        <p:txBody>
          <a:bodyPr anchor="b"/>
          <a:lstStyle>
            <a:lvl1pPr algn="ctr">
              <a:defRPr sz="11200" b="0" spc="-224">
                <a:solidFill>
                  <a:srgbClr val="A431A6"/>
                </a:solidFill>
                <a:latin typeface="LEMONMILK-Light"/>
                <a:ea typeface="LEMONMILK-Light"/>
                <a:cs typeface="LEMONMILK-Light"/>
                <a:sym typeface="LEMONMILK-Light"/>
              </a:defRPr>
            </a:lvl1pPr>
          </a:lstStyle>
          <a:p>
            <a:r>
              <a:t>Presentations­titel</a:t>
            </a:r>
          </a:p>
        </p:txBody>
      </p:sp>
      <p:pic>
        <p:nvPicPr>
          <p:cNvPr id="74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622" y="11753050"/>
            <a:ext cx="2743801" cy="85060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5">
    <p:bg>
      <p:bgPr>
        <a:solidFill>
          <a:srgbClr val="05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5719821" y="615107"/>
            <a:ext cx="12944358" cy="4648201"/>
          </a:xfrm>
          <a:prstGeom prst="rect">
            <a:avLst/>
          </a:prstGeom>
        </p:spPr>
        <p:txBody>
          <a:bodyPr anchor="b"/>
          <a:lstStyle>
            <a:lvl1pPr algn="ctr">
              <a:defRPr sz="7000" b="0" spc="-140">
                <a:solidFill>
                  <a:srgbClr val="FFFFFF"/>
                </a:solidFill>
                <a:latin typeface="LEMONMILK-Light"/>
                <a:ea typeface="LEMONMILK-Light"/>
                <a:cs typeface="LEMONMILK-Light"/>
                <a:sym typeface="LEMONMILK-Light"/>
              </a:defRPr>
            </a:lvl1pPr>
          </a:lstStyle>
          <a:p>
            <a:r>
              <a:t>Presentations­titel</a:t>
            </a:r>
          </a:p>
        </p:txBody>
      </p:sp>
      <p:sp>
        <p:nvSpPr>
          <p:cNvPr id="83" name="Brödtext nivå ett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278617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5DBF3"/>
                </a:solidFill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5DBF3"/>
                </a:solidFill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5DBF3"/>
                </a:solidFill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5DBF3"/>
                </a:solidFill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900">
                <a:solidFill>
                  <a:srgbClr val="05DBF3"/>
                </a:solidFill>
              </a:defRPr>
            </a:lvl5pPr>
          </a:lstStyle>
          <a:p>
            <a:r>
              <a:t>Presentations­undertitel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84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193" y="12126757"/>
            <a:ext cx="2515541" cy="85529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ar">
    <p:bg>
      <p:bgPr>
        <a:solidFill>
          <a:srgbClr val="060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5719821" y="2074731"/>
            <a:ext cx="12944358" cy="1596796"/>
          </a:xfrm>
          <a:prstGeom prst="rect">
            <a:avLst/>
          </a:prstGeom>
        </p:spPr>
        <p:txBody>
          <a:bodyPr anchor="b"/>
          <a:lstStyle>
            <a:lvl1pPr algn="ctr">
              <a:defRPr sz="4000" spc="-79"/>
            </a:lvl1pPr>
          </a:lstStyle>
          <a:p>
            <a:r>
              <a:t>Presentations­titel</a:t>
            </a:r>
          </a:p>
        </p:txBody>
      </p:sp>
      <p:pic>
        <p:nvPicPr>
          <p:cNvPr id="93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622" y="11753050"/>
            <a:ext cx="2743801" cy="850604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7298C"/>
            </a:gs>
            <a:gs pos="100000">
              <a:srgbClr val="A431A6"/>
            </a:gs>
          </a:gsLst>
          <a:lin ang="20394104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bilds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Diabilds­titel</a:t>
            </a:r>
          </a:p>
        </p:txBody>
      </p:sp>
      <p:sp>
        <p:nvSpPr>
          <p:cNvPr id="3" name="Brödtext nivå ett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Diabildspunkttext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Bild" descr="Bi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0738" y="12743677"/>
            <a:ext cx="1570074" cy="35271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Diabilds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5DBF3"/>
          </a:solidFill>
          <a:uFillTx/>
          <a:latin typeface="LEMONMILK-Bold"/>
          <a:ea typeface="LEMONMILK-Bold"/>
          <a:cs typeface="LEMONMILK-Bold"/>
          <a:sym typeface="LEMONMILK-Bold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1pPr>
      <a:lvl2pPr marL="9906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2pPr>
      <a:lvl3pPr marL="16002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3pPr>
      <a:lvl4pPr marL="22098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4pPr>
      <a:lvl5pPr marL="28194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5pPr>
      <a:lvl6pPr marL="34290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6pPr>
      <a:lvl7pPr marL="40386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7pPr>
      <a:lvl8pPr marL="46482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8pPr>
      <a:lvl9pPr marL="5257800" marR="0" indent="-381000" algn="l" defTabSz="2438338" latinLnBrk="0">
        <a:lnSpc>
          <a:spcPct val="90000"/>
        </a:lnSpc>
        <a:spcBef>
          <a:spcPts val="10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RNS Mile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t’s a VUCA world."/>
          <p:cNvSpPr txBox="1">
            <a:spLocks noGrp="1"/>
          </p:cNvSpPr>
          <p:nvPr>
            <p:ph type="title"/>
          </p:nvPr>
        </p:nvSpPr>
        <p:spPr>
          <a:xfrm>
            <a:off x="1920873" y="5489641"/>
            <a:ext cx="21971004" cy="785488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  <a:t>SINETIQ ARROWHEAD SANDBOX</a:t>
            </a: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r>
              <a:rPr lang="sv-SE" dirty="0">
                <a:solidFill>
                  <a:srgbClr val="05DBF3"/>
                </a:solidFill>
                <a:latin typeface="Arial" panose="020B0604020202020204" pitchFamily="34" charset="0"/>
                <a:cs typeface="Arial" panose="020B0604020202020204" pitchFamily="34" charset="0"/>
                <a:sym typeface="LEMONMILK-Light"/>
              </a:rPr>
              <a:t>Ulf Slunga</a:t>
            </a: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br>
              <a:rPr lang="sv-SE" dirty="0">
                <a:solidFill>
                  <a:srgbClr val="05DBF3"/>
                </a:solidFill>
                <a:latin typeface="LEMONMILK-Light"/>
                <a:sym typeface="LEMONMILK-Light"/>
              </a:rPr>
            </a:br>
            <a:endParaRPr dirty="0">
              <a:solidFill>
                <a:srgbClr val="A431A6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or organizations this means taking better decisions faster."/>
          <p:cNvSpPr txBox="1">
            <a:spLocks noGrp="1"/>
          </p:cNvSpPr>
          <p:nvPr>
            <p:ph type="title"/>
          </p:nvPr>
        </p:nvSpPr>
        <p:spPr>
          <a:xfrm>
            <a:off x="4216875" y="2913243"/>
            <a:ext cx="17385825" cy="6602232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 defTabSz="1609303">
              <a:defRPr sz="7392" spc="-147"/>
            </a:pPr>
            <a: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  <a:t>ARROWHEAD SANDBOX: WHY?</a:t>
            </a:r>
            <a:b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</a:br>
            <a:b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</a:br>
            <a:r>
              <a:rPr lang="sv-SE" sz="4800" dirty="0">
                <a:solidFill>
                  <a:srgbClr val="05DBF3"/>
                </a:solidFill>
              </a:rPr>
              <a:t>CUSTOMER NEED</a:t>
            </a:r>
            <a:br>
              <a:rPr lang="sv-SE" sz="4800" dirty="0">
                <a:solidFill>
                  <a:srgbClr val="05DBF3"/>
                </a:solidFill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r>
              <a:rPr lang="sv-SE" sz="4800" dirty="0">
                <a:solidFill>
                  <a:srgbClr val="05DBF3"/>
                </a:solidFill>
              </a:rPr>
              <a:t>Replaceable core systems</a:t>
            </a:r>
            <a:br>
              <a:rPr lang="sv-SE" sz="4800" dirty="0">
                <a:solidFill>
                  <a:srgbClr val="05DBF3"/>
                </a:solidFill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r>
              <a:rPr lang="sv-SE" sz="4800" dirty="0">
                <a:solidFill>
                  <a:srgbClr val="05DBF3"/>
                </a:solidFill>
              </a:rPr>
              <a:t>UP-AND-RUNNING with low effort</a:t>
            </a:r>
            <a:br>
              <a:rPr lang="sv-SE" sz="4800" dirty="0">
                <a:solidFill>
                  <a:srgbClr val="05DBF3"/>
                </a:solidFill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r>
              <a:rPr lang="sv-SE" sz="4800" dirty="0">
                <a:solidFill>
                  <a:srgbClr val="05DBF3"/>
                </a:solidFill>
              </a:rPr>
              <a:t>SMALL FOOTPRINT</a:t>
            </a:r>
            <a:br>
              <a:rPr lang="sv-SE" sz="4800" dirty="0">
                <a:solidFill>
                  <a:srgbClr val="05DBF3"/>
                </a:solidFill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r>
              <a:rPr lang="sv-SE" sz="4800" dirty="0">
                <a:solidFill>
                  <a:srgbClr val="05DBF3"/>
                </a:solidFill>
              </a:rPr>
              <a:t>BASED ON OPEN SOURCE or OTS-PRODUCTS WHERE POSSIBLE</a:t>
            </a:r>
            <a:br>
              <a:rPr lang="sv-SE" sz="4800" dirty="0">
                <a:solidFill>
                  <a:srgbClr val="05DBF3"/>
                </a:solidFill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endParaRPr sz="4800" dirty="0">
              <a:solidFill>
                <a:srgbClr val="05DBF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51BBDF2-87BE-AD22-B96D-BAA0DCB7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5" y="3886201"/>
            <a:ext cx="5926074" cy="8714815"/>
          </a:xfrm>
          <a:prstGeom prst="rect">
            <a:avLst/>
          </a:prstGeom>
        </p:spPr>
      </p:pic>
      <p:sp>
        <p:nvSpPr>
          <p:cNvPr id="9" name="For organizations this means taking better decisions faster.">
            <a:extLst>
              <a:ext uri="{FF2B5EF4-FFF2-40B4-BE49-F238E27FC236}">
                <a16:creationId xmlns:a16="http://schemas.microsoft.com/office/drawing/2014/main" id="{A23627D7-1825-CCE3-3493-B63FFD85F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7529" y="2256019"/>
            <a:ext cx="17048941" cy="163018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1609303">
              <a:defRPr sz="7392" spc="-147"/>
            </a:pPr>
            <a:r>
              <a:rPr lang="sv-SE" sz="4800" dirty="0">
                <a:solidFill>
                  <a:srgbClr val="05DBF3"/>
                </a:solidFill>
              </a:rPr>
              <a:t>SANDBOX SERVICE REGISTRY</a:t>
            </a:r>
            <a:endParaRPr sz="4800" dirty="0">
              <a:solidFill>
                <a:srgbClr val="05DBF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73D6E5-0E62-98E8-5B87-3C8B5057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3" y="4038815"/>
            <a:ext cx="11344274" cy="7966484"/>
          </a:xfrm>
          <a:prstGeom prst="rect">
            <a:avLst/>
          </a:prstGeom>
        </p:spPr>
      </p:pic>
      <p:sp>
        <p:nvSpPr>
          <p:cNvPr id="5" name="For organizations this means taking better decisions faster.">
            <a:extLst>
              <a:ext uri="{FF2B5EF4-FFF2-40B4-BE49-F238E27FC236}">
                <a16:creationId xmlns:a16="http://schemas.microsoft.com/office/drawing/2014/main" id="{AAD3685C-B43C-7364-D4F9-B1D8F9B212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7529" y="2256019"/>
            <a:ext cx="17048941" cy="105868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1609303">
              <a:defRPr sz="7392" spc="-147"/>
            </a:pPr>
            <a:r>
              <a:rPr lang="sv-SE" sz="4800" dirty="0">
                <a:solidFill>
                  <a:srgbClr val="05DBF3"/>
                </a:solidFill>
              </a:rPr>
              <a:t>SANDBOX SERVICE REGISTRY with test tool</a:t>
            </a:r>
            <a:endParaRPr sz="4800" dirty="0">
              <a:solidFill>
                <a:srgbClr val="05DB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903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 organizations this means taking better decisions faster.">
            <a:extLst>
              <a:ext uri="{FF2B5EF4-FFF2-40B4-BE49-F238E27FC236}">
                <a16:creationId xmlns:a16="http://schemas.microsoft.com/office/drawing/2014/main" id="{D7158975-6DFE-3329-73FD-F8C7BED11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9775" y="4970643"/>
            <a:ext cx="17048941" cy="3458982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 defTabSz="1609303">
              <a:defRPr sz="7392" spc="-147"/>
            </a:pPr>
            <a: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  <a:t>For more information</a:t>
            </a:r>
            <a:b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</a:br>
            <a:b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</a:br>
            <a:r>
              <a:rPr lang="sv-SE" sz="5300" dirty="0">
                <a:solidFill>
                  <a:srgbClr val="05DBF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LEMONMILK-Medium"/>
              </a:rPr>
              <a:t>karl-johan.gramner@sinetiq.se</a:t>
            </a:r>
            <a:br>
              <a:rPr lang="sv-SE" sz="5300" dirty="0">
                <a:solidFill>
                  <a:srgbClr val="05DBF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LEMONMILK-Medium"/>
              </a:rPr>
            </a:br>
            <a:br>
              <a:rPr lang="sv-SE" sz="5300" dirty="0">
                <a:solidFill>
                  <a:srgbClr val="05DBF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LEMONMILK-Medium"/>
              </a:rPr>
            </a:br>
            <a:r>
              <a:rPr lang="sv-SE" sz="5300" dirty="0">
                <a:solidFill>
                  <a:srgbClr val="05DBF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LEMONMILK-Medium"/>
              </a:rPr>
              <a:t>ulf.slunga@sinetiq.se</a:t>
            </a:r>
            <a:b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</a:br>
            <a:br>
              <a:rPr lang="sv-SE" dirty="0">
                <a:solidFill>
                  <a:srgbClr val="05DBF3"/>
                </a:solidFill>
                <a:latin typeface="+mj-lt"/>
                <a:ea typeface="+mj-ea"/>
                <a:cs typeface="+mj-cs"/>
                <a:sym typeface="LEMONMILK-Medium"/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br>
              <a:rPr lang="sv-SE" sz="4800" dirty="0">
                <a:solidFill>
                  <a:srgbClr val="05DBF3"/>
                </a:solidFill>
              </a:rPr>
            </a:br>
            <a:endParaRPr sz="4800" dirty="0">
              <a:solidFill>
                <a:srgbClr val="05DB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943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EMONMILK-Medium"/>
        <a:ea typeface="LEMONMILK-Medium"/>
        <a:cs typeface="LEMONMILK-Medium"/>
      </a:majorFont>
      <a:minorFont>
        <a:latin typeface="RNS Miles"/>
        <a:ea typeface="RNS Miles"/>
        <a:cs typeface="RNS Miles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EMONMILK-Medium"/>
        <a:ea typeface="LEMONMILK-Medium"/>
        <a:cs typeface="LEMONMILK-Medium"/>
      </a:majorFont>
      <a:minorFont>
        <a:latin typeface="RNS Miles"/>
        <a:ea typeface="RNS Miles"/>
        <a:cs typeface="RNS Miles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4D4075849431041B59F09349222064B" ma:contentTypeVersion="13" ma:contentTypeDescription="Skapa ett nytt dokument." ma:contentTypeScope="" ma:versionID="bf6073dbf04d8254b93d5d115c68a74f">
  <xsd:schema xmlns:xsd="http://www.w3.org/2001/XMLSchema" xmlns:xs="http://www.w3.org/2001/XMLSchema" xmlns:p="http://schemas.microsoft.com/office/2006/metadata/properties" xmlns:ns2="3b9d715d-0525-4983-9877-fe4458d17f45" xmlns:ns3="5fe0c2ba-ff12-43a7-8b91-7828e2f00541" targetNamespace="http://schemas.microsoft.com/office/2006/metadata/properties" ma:root="true" ma:fieldsID="c17624f1fa5bf6907e113011fb9f1358" ns2:_="" ns3:_="">
    <xsd:import namespace="3b9d715d-0525-4983-9877-fe4458d17f45"/>
    <xsd:import namespace="5fe0c2ba-ff12-43a7-8b91-7828e2f005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d715d-0525-4983-9877-fe4458d17f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0c2ba-ff12-43a7-8b91-7828e2f00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68807-FD9D-462A-A480-B645505649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9d715d-0525-4983-9877-fe4458d17f45"/>
    <ds:schemaRef ds:uri="5fe0c2ba-ff12-43a7-8b91-7828e2f005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A8B33F-C832-4064-814E-A1340BEB72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E3324F-C676-483B-8DB7-89B51351BF99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5fe0c2ba-ff12-43a7-8b91-7828e2f00541"/>
    <ds:schemaRef ds:uri="http://schemas.microsoft.com/office/2006/metadata/properties"/>
    <ds:schemaRef ds:uri="3b9d715d-0525-4983-9877-fe4458d17f4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 Neue</vt:lpstr>
      <vt:lpstr>LEMONMILK-Bold</vt:lpstr>
      <vt:lpstr>LEMONMILK-Light</vt:lpstr>
      <vt:lpstr>LEMONMILK-Medium</vt:lpstr>
      <vt:lpstr>RNS Miles</vt:lpstr>
      <vt:lpstr>21_BasicWhite</vt:lpstr>
      <vt:lpstr>SINETIQ ARROWHEAD SANDBOX         Ulf Slunga    </vt:lpstr>
      <vt:lpstr>ARROWHEAD SANDBOX: WHY?  CUSTOMER NEED  Replaceable core systems  UP-AND-RUNNING with low effort  SMALL FOOTPRINT  BASED ON OPEN SOURCE or OTS-PRODUCTS WHERE POSSIBLE  </vt:lpstr>
      <vt:lpstr>SANDBOX SERVICE REGISTRY</vt:lpstr>
      <vt:lpstr>SANDBOX SERVICE REGISTRY with test tool</vt:lpstr>
      <vt:lpstr>For more information  karl-johan.gramner@sinetiq.se  ulf.slunga@sinetiq.se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cp:lastModifiedBy>Ulf Slunga</cp:lastModifiedBy>
  <cp:revision>3</cp:revision>
  <dcterms:modified xsi:type="dcterms:W3CDTF">2022-04-26T13:26:13Z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0x010100A4D4075849431041B59F09349222064B</vt:lpwstr>
  </property>
</Properties>
</file>