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86" r:id="rId1"/>
  </p:sldMasterIdLst>
  <p:notesMasterIdLst>
    <p:notesMasterId r:id="rId10"/>
  </p:notesMasterIdLst>
  <p:handoutMasterIdLst>
    <p:handoutMasterId r:id="rId11"/>
  </p:handoutMasterIdLst>
  <p:sldIdLst>
    <p:sldId id="256" r:id="rId2"/>
    <p:sldId id="336" r:id="rId3"/>
    <p:sldId id="337" r:id="rId4"/>
    <p:sldId id="332" r:id="rId5"/>
    <p:sldId id="334" r:id="rId6"/>
    <p:sldId id="335" r:id="rId7"/>
    <p:sldId id="331" r:id="rId8"/>
    <p:sldId id="338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7" pos="2880">
          <p15:clr>
            <a:srgbClr val="A4A3A4"/>
          </p15:clr>
        </p15:guide>
        <p15:guide id="8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4D"/>
    <a:srgbClr val="000000"/>
    <a:srgbClr val="1A5D91"/>
    <a:srgbClr val="162852"/>
    <a:srgbClr val="FF8248"/>
    <a:srgbClr val="0D84BB"/>
    <a:srgbClr val="3A7EAD"/>
    <a:srgbClr val="2A79AA"/>
    <a:srgbClr val="2A79B3"/>
    <a:srgbClr val="2B8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7B3E17-B18F-5B77-5F7F-2C019510BBEA}" v="87" dt="2022-01-18T14:05:49.083"/>
    <p1510:client id="{77E8CB91-7A20-2C8E-3DA0-767BF5E60ADA}" v="783" dt="2022-01-18T10:34:24.207"/>
    <p1510:client id="{8867CFA8-0F7A-DB6A-7C07-6AE7B6F44E25}" v="3" dt="2022-01-18T14:01:43.208"/>
    <p1510:client id="{BA0FFB1A-F782-4719-B597-DC83DF68C671}" v="1149" dt="2022-01-17T21:16:51.078"/>
    <p1510:client id="{EB796D4E-EAF2-5DE0-61C3-48039AC62154}" v="2" dt="2022-01-18T10:44:15.024"/>
    <p1510:client id="{F9B1DA65-7FD9-0F14-17C5-BDA6A2B8457E}" v="28" dt="2022-01-18T13:59:14.7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2880"/>
        <p:guide orient="horz" pos="162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6C951-002B-7745-B3AF-C7DA5B6CF4B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10C67-F21E-5C4A-AC5E-B74249DC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73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48816-6E3A-49F8-9217-807953E148F2}" type="datetimeFigureOut">
              <a:rPr lang="sv-SE" smtClean="0"/>
              <a:t>2022-01-18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EC25D-1B13-4680-A11A-83874F706E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734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EC25D-1B13-4680-A11A-83874F706E3A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3838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EC25D-1B13-4680-A11A-83874F706E3A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784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3672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future work,</a:t>
            </a:r>
          </a:p>
          <a:p>
            <a:r>
              <a:rPr lang="en-US"/>
              <a:t>The primary area of focus is to address the current limitations of DTaaP model, which are high availability and contention control. </a:t>
            </a:r>
          </a:p>
          <a:p>
            <a:r>
              <a:rPr lang="en-US"/>
              <a:t>We will upgrade DTaaP with respect to properties and implementations.</a:t>
            </a:r>
          </a:p>
          <a:p>
            <a:r>
              <a:rPr lang="en-US"/>
              <a:t>Also, we will introduce digital twin as a tool in Eclipse arrowhead framework.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3054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79513" y="157010"/>
            <a:ext cx="8784976" cy="4820173"/>
          </a:xfrm>
          <a:prstGeom prst="rect">
            <a:avLst/>
          </a:prstGeom>
          <a:blipFill dpi="0" rotWithShape="1">
            <a:blip r:embed="rId2" cstate="hqprint">
              <a:alphaModFix amt="99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03036"/>
            <a:ext cx="7772400" cy="530227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319482"/>
            <a:ext cx="6400800" cy="131445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Subtitle</a:t>
            </a:r>
          </a:p>
          <a:p>
            <a:r>
              <a:rPr lang="en-GB" sz="1800" noProof="0"/>
              <a:t>Name</a:t>
            </a:r>
          </a:p>
          <a:p>
            <a:r>
              <a:rPr lang="en-GB" sz="1800" noProof="0"/>
              <a:t>date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3382" y="3720151"/>
            <a:ext cx="2038035" cy="100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8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edit</a:t>
            </a:r>
            <a:r>
              <a:rPr lang="sv-SE"/>
              <a:t> Master text </a:t>
            </a:r>
            <a:r>
              <a:rPr lang="sv-SE" err="1"/>
              <a:t>styles</a:t>
            </a:r>
            <a:endParaRPr lang="sv-SE"/>
          </a:p>
          <a:p>
            <a:pPr lvl="1"/>
            <a:r>
              <a:rPr lang="sv-SE"/>
              <a:t>Second </a:t>
            </a:r>
            <a:r>
              <a:rPr lang="sv-SE" err="1"/>
              <a:t>level</a:t>
            </a:r>
            <a:endParaRPr lang="sv-SE"/>
          </a:p>
          <a:p>
            <a:pPr lvl="2"/>
            <a:r>
              <a:rPr lang="sv-SE" err="1"/>
              <a:t>Third</a:t>
            </a:r>
            <a:r>
              <a:rPr lang="sv-SE"/>
              <a:t> </a:t>
            </a:r>
            <a:r>
              <a:rPr lang="sv-SE" err="1"/>
              <a:t>level</a:t>
            </a:r>
            <a:endParaRPr lang="sv-SE"/>
          </a:p>
          <a:p>
            <a:pPr lvl="3"/>
            <a:r>
              <a:rPr lang="sv-SE" err="1"/>
              <a:t>Fourth</a:t>
            </a:r>
            <a:r>
              <a:rPr lang="sv-SE"/>
              <a:t> </a:t>
            </a:r>
            <a:r>
              <a:rPr lang="sv-SE" err="1"/>
              <a:t>level</a:t>
            </a:r>
            <a:endParaRPr lang="sv-SE"/>
          </a:p>
          <a:p>
            <a:pPr lvl="4"/>
            <a:r>
              <a:rPr lang="sv-SE" err="1"/>
              <a:t>Fifth</a:t>
            </a:r>
            <a:r>
              <a:rPr lang="sv-SE"/>
              <a:t> </a:t>
            </a:r>
            <a:r>
              <a:rPr lang="sv-SE" err="1"/>
              <a:t>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0BF9D-09CD-4580-9EFB-0473F532E8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C2B0-57E3-4CE4-97A3-F1CF255784B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55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323850" y="180000"/>
            <a:ext cx="8496300" cy="904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GB" noProof="0"/>
              <a:t>Click here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4000" y="1080000"/>
            <a:ext cx="8482872" cy="291512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sv-SE" dirty="0" smtClean="0"/>
            </a:lvl1pPr>
            <a:lvl2pPr>
              <a:defRPr lang="sv-SE" dirty="0" smtClean="0"/>
            </a:lvl2pPr>
            <a:lvl3pPr>
              <a:defRPr lang="sv-SE" dirty="0" smtClean="0"/>
            </a:lvl3pPr>
            <a:lvl4pPr>
              <a:defRPr lang="sv-SE" dirty="0" smtClean="0"/>
            </a:lvl4pPr>
            <a:lvl5pPr>
              <a:defRPr lang="en-US" dirty="0"/>
            </a:lvl5pPr>
          </a:lstStyle>
          <a:p>
            <a:pPr lvl="0"/>
            <a:r>
              <a:rPr lang="en-GB" noProof="0"/>
              <a:t>Click here to change format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640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4" userDrawn="1">
          <p15:clr>
            <a:srgbClr val="FBAE40"/>
          </p15:clr>
        </p15:guide>
        <p15:guide id="2" pos="555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e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4000" y="1080000"/>
            <a:ext cx="4176000" cy="28800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Click here to change format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4008" y="1080000"/>
            <a:ext cx="4176464" cy="28800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Click here to change format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324000" y="180000"/>
            <a:ext cx="8496944" cy="904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2756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,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6" y="1347614"/>
            <a:ext cx="4041775" cy="266429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/>
              <a:t>Click here to change format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Platshållare för bild 5"/>
          <p:cNvSpPr>
            <a:spLocks noGrp="1"/>
          </p:cNvSpPr>
          <p:nvPr>
            <p:ph type="pic" sz="quarter" idx="10" hasCustomPrompt="1"/>
          </p:nvPr>
        </p:nvSpPr>
        <p:spPr>
          <a:xfrm>
            <a:off x="184150" y="168274"/>
            <a:ext cx="4105275" cy="4778375"/>
          </a:xfrm>
        </p:spPr>
        <p:txBody>
          <a:bodyPr tIns="720000" anchor="ctr" anchorCtr="1"/>
          <a:lstStyle>
            <a:lvl1pPr>
              <a:defRPr baseline="0"/>
            </a:lvl1pPr>
          </a:lstStyle>
          <a:p>
            <a:r>
              <a:rPr lang="en-GB"/>
              <a:t>Click here to </a:t>
            </a:r>
            <a:r>
              <a:rPr lang="en-GB" noProof="0"/>
              <a:t>add</a:t>
            </a:r>
            <a:r>
              <a:rPr lang="en-GB"/>
              <a:t> a picture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648835" y="387734"/>
            <a:ext cx="4037966" cy="904799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 noProof="0"/>
              <a:t>Click here to add title</a:t>
            </a:r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92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,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5"/>
          <p:cNvSpPr>
            <a:spLocks noGrp="1"/>
          </p:cNvSpPr>
          <p:nvPr>
            <p:ph type="pic" sz="quarter" idx="11" hasCustomPrompt="1"/>
          </p:nvPr>
        </p:nvSpPr>
        <p:spPr>
          <a:xfrm>
            <a:off x="179512" y="2582898"/>
            <a:ext cx="4105151" cy="2362437"/>
          </a:xfrm>
        </p:spPr>
        <p:txBody>
          <a:bodyPr tIns="720000" anchor="ctr" anchorCtr="1"/>
          <a:lstStyle/>
          <a:p>
            <a:r>
              <a:rPr lang="en-GB"/>
              <a:t>Click here to </a:t>
            </a:r>
            <a:r>
              <a:rPr lang="en-GB" noProof="0"/>
              <a:t>add</a:t>
            </a:r>
            <a:r>
              <a:rPr lang="en-GB"/>
              <a:t> a picture</a:t>
            </a:r>
          </a:p>
        </p:txBody>
      </p:sp>
      <p:sp>
        <p:nvSpPr>
          <p:cNvPr id="11" name="Platshållare för bild 5"/>
          <p:cNvSpPr>
            <a:spLocks noGrp="1"/>
          </p:cNvSpPr>
          <p:nvPr>
            <p:ph type="pic" sz="quarter" idx="12" hasCustomPrompt="1"/>
          </p:nvPr>
        </p:nvSpPr>
        <p:spPr>
          <a:xfrm>
            <a:off x="179512" y="168118"/>
            <a:ext cx="4105151" cy="2414780"/>
          </a:xfrm>
        </p:spPr>
        <p:txBody>
          <a:bodyPr tIns="720000" anchor="ctr" anchorCtr="1"/>
          <a:lstStyle/>
          <a:p>
            <a:r>
              <a:rPr lang="en-GB"/>
              <a:t>Click here to </a:t>
            </a:r>
            <a:r>
              <a:rPr lang="en-GB" noProof="0"/>
              <a:t>add</a:t>
            </a:r>
            <a:r>
              <a:rPr lang="en-GB"/>
              <a:t> a picture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6" y="1347614"/>
            <a:ext cx="4041775" cy="266429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/>
              <a:t>Click here to change format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8835" y="387734"/>
            <a:ext cx="4037966" cy="904799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 noProof="0"/>
              <a:t>Click here to add title</a:t>
            </a:r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92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ig 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5"/>
          <p:cNvSpPr>
            <a:spLocks noGrp="1"/>
          </p:cNvSpPr>
          <p:nvPr>
            <p:ph type="pic" sz="quarter" idx="10" hasCustomPrompt="1"/>
          </p:nvPr>
        </p:nvSpPr>
        <p:spPr>
          <a:xfrm>
            <a:off x="177421" y="167728"/>
            <a:ext cx="8787067" cy="4780286"/>
          </a:xfrm>
        </p:spPr>
        <p:txBody>
          <a:bodyPr tIns="720000" anchor="ctr" anchorCtr="1"/>
          <a:lstStyle/>
          <a:p>
            <a:r>
              <a:rPr lang="en-GB"/>
              <a:t>Click here to </a:t>
            </a:r>
            <a:r>
              <a:rPr lang="en-GB" noProof="0"/>
              <a:t>add</a:t>
            </a:r>
            <a:r>
              <a:rPr lang="en-GB"/>
              <a:t> a picture</a:t>
            </a:r>
          </a:p>
        </p:txBody>
      </p:sp>
      <p:sp>
        <p:nvSpPr>
          <p:cNvPr id="20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323850" y="167730"/>
            <a:ext cx="8496300" cy="904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here to add title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77421" y="4003952"/>
            <a:ext cx="8787067" cy="944061"/>
          </a:xfrm>
          <a:prstGeom prst="rect">
            <a:avLst/>
          </a:prstGeom>
          <a:gradFill flip="none" rotWithShape="1">
            <a:gsLst>
              <a:gs pos="0">
                <a:srgbClr val="264468"/>
              </a:gs>
              <a:gs pos="85000">
                <a:srgbClr val="032040">
                  <a:alpha val="0"/>
                </a:srgbClr>
              </a:gs>
            </a:gsLst>
            <a:lin ang="16200000" scaled="1"/>
            <a:tileRect/>
          </a:gra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0312" y="4119400"/>
            <a:ext cx="1389330" cy="68459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92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9764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79513" y="157009"/>
            <a:ext cx="8784976" cy="4861877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5400000" scaled="1"/>
          </a:gra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6347" y="1780559"/>
            <a:ext cx="3211305" cy="158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last slide with icecubes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9764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79513" y="157009"/>
            <a:ext cx="8784976" cy="4861877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5400000" scaled="1"/>
          </a:gra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575"/>
          <a:stretch/>
        </p:blipFill>
        <p:spPr>
          <a:xfrm>
            <a:off x="6662733" y="1237094"/>
            <a:ext cx="2301756" cy="38711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1606" y="3846451"/>
            <a:ext cx="1888544" cy="930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76504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Click to edit Master subtitle style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F9DBF5-A0D1-4711-A9C2-F54F30D4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150A0FD-8EB3-4829-A0C7-BB431ACE0D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221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2530" y="3651870"/>
            <a:ext cx="4286498" cy="15110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79513" y="167730"/>
            <a:ext cx="8784976" cy="4778863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23850" y="1080000"/>
            <a:ext cx="8496300" cy="29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here to change format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23850" y="180000"/>
            <a:ext cx="8496300" cy="904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here to add title</a:t>
            </a:r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 bwMode="auto">
          <a:xfrm>
            <a:off x="107504" y="4966101"/>
            <a:ext cx="4613255" cy="227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2200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v-SE" sz="600" b="1" spc="300"/>
              <a:t>LULEÅ UNIVERSITY OF</a:t>
            </a:r>
            <a:r>
              <a:rPr lang="sv-SE" sz="600" b="1" spc="300" baseline="0"/>
              <a:t> TECHNOLOGY                             </a:t>
            </a:r>
            <a:fld id="{23A70E99-6857-D448-BF0E-10EC1EA3EE0F}" type="slidenum">
              <a:rPr lang="en-US" sz="600" b="1" smtClean="0"/>
              <a:pPr algn="l"/>
              <a:t>‹#›</a:t>
            </a:fld>
            <a:endParaRPr lang="en-US" sz="600" b="1" spc="30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0320" y="3944817"/>
            <a:ext cx="1689585" cy="1193947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D29D5818-489F-4B47-AB58-D12339B6891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89283" y="-24441"/>
            <a:ext cx="454717" cy="463296"/>
          </a:xfrm>
          <a:prstGeom prst="rect">
            <a:avLst/>
          </a:prstGeom>
        </p:spPr>
      </p:pic>
      <p:pic>
        <p:nvPicPr>
          <p:cNvPr id="13" name="Picture 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DE048FF-D799-45BF-8CDA-D7B77A4C424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494" y="12458"/>
            <a:ext cx="457200" cy="41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4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6" r:id="rId4"/>
    <p:sldLayoutId id="2147483794" r:id="rId5"/>
    <p:sldLayoutId id="2147483797" r:id="rId6"/>
    <p:sldLayoutId id="2147483799" r:id="rId7"/>
    <p:sldLayoutId id="2147483798" r:id="rId8"/>
    <p:sldLayoutId id="2147483800" r:id="rId9"/>
    <p:sldLayoutId id="2147483801" r:id="rId10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000" b="1" kern="1200" cap="none" baseline="0">
          <a:solidFill>
            <a:schemeClr val="tx2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 baseline="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5556" userDrawn="1">
          <p15:clr>
            <a:srgbClr val="F26B43"/>
          </p15:clr>
        </p15:guide>
        <p15:guide id="4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44F4B59B-D1E3-4F1A-8B89-4DEE74233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0716" y="2751137"/>
            <a:ext cx="1876710" cy="312852"/>
          </a:xfrm>
        </p:spPr>
        <p:txBody>
          <a:bodyPr rtlCol="0" anchor="ctr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400">
                <a:latin typeface="Roboto" panose="02000000000000000000"/>
                <a:ea typeface="+mn-ea"/>
              </a:rPr>
              <a:t>SRT, EISLab @ LTU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1C64340-0B2E-432E-BB36-652C804A3225}"/>
              </a:ext>
            </a:extLst>
          </p:cNvPr>
          <p:cNvSpPr txBox="1">
            <a:spLocks/>
          </p:cNvSpPr>
          <p:nvPr/>
        </p:nvSpPr>
        <p:spPr>
          <a:xfrm>
            <a:off x="1682496" y="1061306"/>
            <a:ext cx="5779008" cy="1563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 cap="all" baseline="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62852"/>
                </a:solidFill>
                <a:latin typeface="Arial" charset="0"/>
                <a:ea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62852"/>
                </a:solidFill>
                <a:latin typeface="Arial" charset="0"/>
                <a:ea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62852"/>
                </a:solidFill>
                <a:latin typeface="Arial" charset="0"/>
                <a:ea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62852"/>
                </a:solidFill>
                <a:latin typeface="Arial" charset="0"/>
                <a:ea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charset="0"/>
                <a:ea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charset="0"/>
                <a:ea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charset="0"/>
                <a:ea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6600">
                <a:latin typeface="Roboto" panose="02000000000000000000" pitchFamily="2" charset="0"/>
                <a:ea typeface="Roboto" panose="02000000000000000000" pitchFamily="2" charset="0"/>
              </a:rPr>
              <a:t>Eclipse AH – Ditto Integration</a:t>
            </a:r>
          </a:p>
          <a:p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</a:rPr>
              <a:t>Eclipse Arrowhead Bi-weekly Meeting</a:t>
            </a:r>
          </a:p>
          <a:p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</a:rPr>
              <a:t>January 18, 2022</a:t>
            </a:r>
            <a:endParaRPr lang="en-US" sz="6200">
              <a:latin typeface="Roboto" panose="02000000000000000000"/>
              <a:ea typeface="ＭＳ Ｐゴシック" pitchFamily="34" charset="-128"/>
            </a:endParaRPr>
          </a:p>
        </p:txBody>
      </p:sp>
      <p:sp>
        <p:nvSpPr>
          <p:cNvPr id="13" name="Underrubrik 2">
            <a:extLst>
              <a:ext uri="{FF2B5EF4-FFF2-40B4-BE49-F238E27FC236}">
                <a16:creationId xmlns:a16="http://schemas.microsoft.com/office/drawing/2014/main" id="{DCBD8FAE-7D7E-49DD-AD03-769E1113E2BE}"/>
              </a:ext>
            </a:extLst>
          </p:cNvPr>
          <p:cNvSpPr txBox="1">
            <a:spLocks/>
          </p:cNvSpPr>
          <p:nvPr/>
        </p:nvSpPr>
        <p:spPr bwMode="auto">
          <a:xfrm>
            <a:off x="3641165" y="3200902"/>
            <a:ext cx="1876710" cy="81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  <a:lvl2pPr marL="4572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2pPr>
            <a:lvl3pPr marL="9144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3pPr>
            <a:lvl4pPr marL="13716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4pPr>
            <a:lvl5pPr marL="18288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100" dirty="0" err="1">
                <a:solidFill>
                  <a:schemeClr val="bg1"/>
                </a:solidFill>
                <a:latin typeface="Roboto" panose="02000000000000000000"/>
                <a:ea typeface="ＭＳ Ｐゴシック"/>
              </a:rPr>
              <a:t>Presented</a:t>
            </a:r>
            <a:r>
              <a:rPr lang="sv-SE" sz="1100" dirty="0">
                <a:solidFill>
                  <a:schemeClr val="bg1"/>
                </a:solidFill>
                <a:latin typeface="Roboto" panose="02000000000000000000"/>
                <a:ea typeface="ＭＳ Ｐゴシック"/>
              </a:rPr>
              <a:t> by</a:t>
            </a:r>
            <a:br>
              <a:rPr lang="en-US" sz="1400" dirty="0"/>
            </a:br>
            <a:r>
              <a:rPr lang="sv-SE" sz="2000" b="1" dirty="0">
                <a:solidFill>
                  <a:schemeClr val="bg1"/>
                </a:solidFill>
                <a:latin typeface="Roboto" panose="02000000000000000000"/>
                <a:ea typeface="ＭＳ Ｐゴシック"/>
              </a:rPr>
              <a:t>Abdullah Aziz</a:t>
            </a:r>
            <a:br>
              <a:rPr lang="sv-SE" sz="2000" b="1" dirty="0">
                <a:latin typeface="Roboto" panose="02000000000000000000"/>
                <a:ea typeface="ＭＳ Ｐゴシック"/>
              </a:rPr>
            </a:br>
            <a:r>
              <a:rPr lang="sv-SE" sz="2000" b="1" dirty="0">
                <a:solidFill>
                  <a:schemeClr val="bg1"/>
                </a:solidFill>
                <a:latin typeface="Roboto" panose="02000000000000000000"/>
                <a:ea typeface="ＭＳ Ｐゴシック"/>
              </a:rPr>
              <a:t>Olov </a:t>
            </a:r>
            <a:r>
              <a:rPr lang="sv-SE" sz="2000" b="1" dirty="0" err="1">
                <a:solidFill>
                  <a:schemeClr val="bg1"/>
                </a:solidFill>
                <a:latin typeface="Roboto" panose="02000000000000000000"/>
                <a:ea typeface="ＭＳ Ｐゴシック"/>
              </a:rPr>
              <a:t>Schelén</a:t>
            </a:r>
            <a:endParaRPr lang="sv-SE" sz="1050" dirty="0">
              <a:solidFill>
                <a:schemeClr val="bg1"/>
              </a:solidFill>
              <a:latin typeface="Roboto" panose="0200000000000000000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5FA575-9787-4D5B-A175-4FA74A95F1F1}"/>
              </a:ext>
            </a:extLst>
          </p:cNvPr>
          <p:cNvSpPr/>
          <p:nvPr/>
        </p:nvSpPr>
        <p:spPr>
          <a:xfrm flipV="1">
            <a:off x="1912072" y="2613712"/>
            <a:ext cx="531985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>
              <a:solidFill>
                <a:schemeClr val="bg1"/>
              </a:solidFill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91386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D91B9BD-97D4-4E90-BD2E-3069A4950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80000"/>
            <a:ext cx="8496300" cy="1235667"/>
          </a:xfrm>
        </p:spPr>
        <p:txBody>
          <a:bodyPr>
            <a:normAutofit/>
          </a:bodyPr>
          <a:lstStyle/>
          <a:p>
            <a:r>
              <a:rPr lang="en-US" sz="2800">
                <a:ea typeface="ＭＳ Ｐゴシック"/>
              </a:rPr>
              <a:t>Industrial device virtualization by </a:t>
            </a:r>
            <a:br>
              <a:rPr lang="en-US" sz="2800">
                <a:ea typeface="ＭＳ Ｐゴシック"/>
              </a:rPr>
            </a:br>
            <a:r>
              <a:rPr lang="en-US" sz="2800">
                <a:ea typeface="ＭＳ Ｐゴシック"/>
              </a:rPr>
              <a:t>digital twin (DT) as a proxy (</a:t>
            </a:r>
            <a:r>
              <a:rPr lang="en-US" sz="2800" err="1">
                <a:ea typeface="ＭＳ Ｐゴシック"/>
              </a:rPr>
              <a:t>DTaaP</a:t>
            </a:r>
            <a:r>
              <a:rPr lang="en-US" sz="2800">
                <a:ea typeface="ＭＳ Ｐゴシック"/>
              </a:rPr>
              <a:t>) </a:t>
            </a:r>
            <a:endParaRPr lang="en-US" sz="280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E40DED5-77A1-453C-8696-8F88DCE07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568782"/>
            <a:ext cx="8496300" cy="3360487"/>
          </a:xfrm>
        </p:spPr>
        <p:txBody>
          <a:bodyPr/>
          <a:lstStyle/>
          <a:p>
            <a:r>
              <a:rPr lang="en-US">
                <a:ea typeface="ＭＳ Ｐゴシック"/>
              </a:rPr>
              <a:t>Energy efficiency</a:t>
            </a:r>
          </a:p>
          <a:p>
            <a:pPr lvl="1"/>
            <a:r>
              <a:rPr lang="en-US" sz="1800">
                <a:ea typeface="ＭＳ Ｐゴシック"/>
              </a:rPr>
              <a:t>Devices can sleep (duty cycle) while DT services are available</a:t>
            </a:r>
          </a:p>
          <a:p>
            <a:pPr>
              <a:buFont typeface="Wingdings" charset="0"/>
              <a:buChar char="§"/>
            </a:pPr>
            <a:r>
              <a:rPr lang="en-US">
                <a:ea typeface="ＭＳ Ｐゴシック"/>
              </a:rPr>
              <a:t>Availability &amp; persistence</a:t>
            </a:r>
          </a:p>
          <a:p>
            <a:pPr lvl="1"/>
            <a:r>
              <a:rPr lang="en-US" sz="1800">
                <a:ea typeface="ＭＳ Ｐゴシック"/>
              </a:rPr>
              <a:t>DT provides storage, physical device can seamlessly be replaced</a:t>
            </a:r>
          </a:p>
          <a:p>
            <a:pPr>
              <a:buFont typeface="Wingdings" charset="0"/>
              <a:buChar char="§"/>
            </a:pPr>
            <a:r>
              <a:rPr lang="en-US">
                <a:ea typeface="ＭＳ Ｐゴシック"/>
              </a:rPr>
              <a:t>Contention control</a:t>
            </a:r>
          </a:p>
          <a:p>
            <a:pPr lvl="1"/>
            <a:r>
              <a:rPr lang="en-US" sz="1800">
                <a:ea typeface="ＭＳ Ｐゴシック"/>
              </a:rPr>
              <a:t>Actuation of device may be offered to many, under strict control</a:t>
            </a:r>
          </a:p>
          <a:p>
            <a:pPr>
              <a:buFont typeface="Wingdings" charset="0"/>
              <a:buChar char="§"/>
            </a:pPr>
            <a:r>
              <a:rPr lang="en-US">
                <a:ea typeface="ＭＳ Ｐゴシック"/>
              </a:rPr>
              <a:t>Security</a:t>
            </a:r>
          </a:p>
          <a:p>
            <a:pPr lvl="1"/>
            <a:r>
              <a:rPr lang="en-US" sz="1800">
                <a:ea typeface="ＭＳ Ｐゴシック"/>
              </a:rPr>
              <a:t>Devices not capable of strong security talks only to their DT, while</a:t>
            </a:r>
            <a:br>
              <a:rPr lang="en-US" sz="1800">
                <a:ea typeface="ＭＳ Ｐゴシック"/>
              </a:rPr>
            </a:br>
            <a:r>
              <a:rPr lang="en-US" sz="1800">
                <a:ea typeface="ＭＳ Ｐゴシック"/>
              </a:rPr>
              <a:t>the DT registers services and provides strong security</a:t>
            </a:r>
          </a:p>
          <a:p>
            <a:pPr lvl="1"/>
            <a:endParaRPr lang="sv-SE" sz="1800">
              <a:ea typeface="ＭＳ Ｐゴシック"/>
            </a:endParaRPr>
          </a:p>
          <a:p>
            <a:pPr>
              <a:buFont typeface="Wingdings" charset="0"/>
              <a:buChar char="§"/>
            </a:pPr>
            <a:endParaRPr lang="sv-SE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96156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78E856-DB13-48B6-B960-C843DAC8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ea typeface="ＭＳ Ｐゴシック"/>
              </a:rPr>
              <a:t>Status &amp; coming steps</a:t>
            </a:r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28097B2-7C4F-444A-A26B-A5136A023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080000"/>
            <a:ext cx="8496300" cy="378159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a typeface="ＭＳ Ｐゴシック"/>
              </a:rPr>
              <a:t>Status at LTU</a:t>
            </a:r>
          </a:p>
          <a:p>
            <a:r>
              <a:rPr lang="en-US" sz="1800" dirty="0">
                <a:ea typeface="ＭＳ Ｐゴシック"/>
              </a:rPr>
              <a:t>A proof of concept (PoC) based on Eclipse Ditto has been developed</a:t>
            </a:r>
          </a:p>
          <a:p>
            <a:r>
              <a:rPr lang="en-US" sz="1800" dirty="0">
                <a:ea typeface="ＭＳ Ｐゴシック"/>
              </a:rPr>
              <a:t>Paper to be published at International Conference on Industrial Technology and Management (ICITM), Oxford, UK, Feb 2022.</a:t>
            </a:r>
          </a:p>
          <a:p>
            <a:pPr marL="0" indent="0">
              <a:buNone/>
            </a:pPr>
            <a:br>
              <a:rPr lang="en-US" sz="1800" dirty="0">
                <a:ea typeface="ＭＳ Ｐゴシック"/>
              </a:rPr>
            </a:br>
            <a:r>
              <a:rPr lang="en-US" sz="1800" dirty="0">
                <a:ea typeface="ＭＳ Ｐゴシック"/>
              </a:rPr>
              <a:t>Challenges</a:t>
            </a:r>
          </a:p>
          <a:p>
            <a:pPr>
              <a:buFont typeface="Wingdings" charset="0"/>
              <a:buChar char="§"/>
            </a:pPr>
            <a:r>
              <a:rPr lang="en-US" sz="1800" dirty="0">
                <a:ea typeface="ＭＳ Ｐゴシック"/>
              </a:rPr>
              <a:t>The PoC is not yet integrated in Eclipse Arrowhead</a:t>
            </a:r>
          </a:p>
          <a:p>
            <a:pPr>
              <a:buFont typeface="Wingdings" charset="0"/>
              <a:buChar char="§"/>
            </a:pPr>
            <a:r>
              <a:rPr lang="en-US" sz="1800" dirty="0">
                <a:ea typeface="ＭＳ Ｐゴシック"/>
              </a:rPr>
              <a:t>The PoC delivers just partly on objectives (</a:t>
            </a:r>
            <a:r>
              <a:rPr lang="en-US" sz="1800" dirty="0" err="1">
                <a:ea typeface="ＭＳ Ｐゴシック"/>
              </a:rPr>
              <a:t>prev</a:t>
            </a:r>
            <a:r>
              <a:rPr lang="en-US" sz="1800" dirty="0">
                <a:ea typeface="ＭＳ Ｐゴシック"/>
              </a:rPr>
              <a:t> page)</a:t>
            </a:r>
            <a:br>
              <a:rPr lang="en-US" sz="1800" dirty="0">
                <a:ea typeface="ＭＳ Ｐゴシック"/>
              </a:rPr>
            </a:br>
            <a:endParaRPr lang="en-US" sz="1800">
              <a:ea typeface="ＭＳ Ｐゴシック"/>
            </a:endParaRPr>
          </a:p>
          <a:p>
            <a:pPr marL="0" indent="0">
              <a:buNone/>
            </a:pPr>
            <a:r>
              <a:rPr lang="en-US" sz="1800" dirty="0">
                <a:ea typeface="ＭＳ Ｐゴシック"/>
              </a:rPr>
              <a:t>Proposal</a:t>
            </a:r>
          </a:p>
          <a:p>
            <a:pPr>
              <a:buFont typeface="Wingdings" charset="0"/>
              <a:buChar char="§"/>
            </a:pPr>
            <a:r>
              <a:rPr lang="en-US" sz="1800" dirty="0">
                <a:ea typeface="ＭＳ Ｐゴシック"/>
              </a:rPr>
              <a:t>Integrate Ditto in Arrowhead (two options to be presented)</a:t>
            </a:r>
            <a:endParaRPr lang="en-US" sz="1800" dirty="0"/>
          </a:p>
          <a:p>
            <a:pPr>
              <a:buFont typeface="Wingdings" charset="0"/>
              <a:buChar char="§"/>
            </a:pPr>
            <a:r>
              <a:rPr lang="en-US" sz="1800" dirty="0">
                <a:ea typeface="ＭＳ Ｐゴシック"/>
              </a:rPr>
              <a:t>Evolve the DT concept towards the objectives </a:t>
            </a:r>
            <a:endParaRPr lang="en-US" sz="1800" dirty="0"/>
          </a:p>
          <a:p>
            <a:pPr>
              <a:buFont typeface="Wingdings" charset="0"/>
              <a:buChar char="§"/>
            </a:pPr>
            <a:endParaRPr lang="sv-SE" sz="1800"/>
          </a:p>
        </p:txBody>
      </p:sp>
    </p:spTree>
    <p:extLst>
      <p:ext uri="{BB962C8B-B14F-4D97-AF65-F5344CB8AC3E}">
        <p14:creationId xmlns:p14="http://schemas.microsoft.com/office/powerpoint/2010/main" val="1719453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49E7-4681-4CC0-9CB4-104922C2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Eclipse Ditto Architecture</a:t>
            </a:r>
            <a:endParaRPr lang="sv-SE"/>
          </a:p>
        </p:txBody>
      </p:sp>
      <p:pic>
        <p:nvPicPr>
          <p:cNvPr id="5" name="Content Placeholder 4" descr="Chart, diagram&#10;&#10;Description automatically generated">
            <a:extLst>
              <a:ext uri="{FF2B5EF4-FFF2-40B4-BE49-F238E27FC236}">
                <a16:creationId xmlns:a16="http://schemas.microsoft.com/office/drawing/2014/main" id="{FB7F8F00-D1B9-43F4-BD0A-951C62AC7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971550"/>
            <a:ext cx="4198004" cy="3768431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A5147C-A114-442F-939B-056F7615A9ED}"/>
              </a:ext>
            </a:extLst>
          </p:cNvPr>
          <p:cNvSpPr txBox="1">
            <a:spLocks/>
          </p:cNvSpPr>
          <p:nvPr/>
        </p:nvSpPr>
        <p:spPr bwMode="auto">
          <a:xfrm>
            <a:off x="323850" y="1084798"/>
            <a:ext cx="4248150" cy="362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>
                <a:latin typeface="Roboto" panose="02000000000000000000"/>
                <a:ea typeface="ＭＳ Ｐゴシック"/>
              </a:rPr>
              <a:t>Ditto consists of multiple “microservices” as shown in the component view. </a:t>
            </a:r>
            <a:endParaRPr lang="en-US" sz="1800">
              <a:latin typeface="Roboto" panose="02000000000000000000"/>
            </a:endParaRPr>
          </a:p>
          <a:p>
            <a:pPr algn="just"/>
            <a:r>
              <a:rPr lang="en-US" sz="1800">
                <a:latin typeface="Roboto" panose="02000000000000000000"/>
                <a:ea typeface="ＭＳ Ｐゴシック"/>
              </a:rPr>
              <a:t>A “microservice” in Ditto : </a:t>
            </a:r>
            <a:endParaRPr lang="en-US" sz="1800">
              <a:latin typeface="Roboto" panose="02000000000000000000"/>
            </a:endParaRPr>
          </a:p>
          <a:p>
            <a:pPr lvl="1" algn="just"/>
            <a:r>
              <a:rPr lang="en-US" sz="1600">
                <a:latin typeface="Roboto" panose="02000000000000000000"/>
                <a:ea typeface="ＭＳ Ｐゴシック"/>
              </a:rPr>
              <a:t>has its own data store </a:t>
            </a:r>
          </a:p>
          <a:p>
            <a:pPr lvl="1" algn="just"/>
            <a:r>
              <a:rPr lang="en-US" sz="1600">
                <a:latin typeface="Roboto" panose="02000000000000000000"/>
                <a:ea typeface="ＭＳ Ｐゴシック"/>
              </a:rPr>
              <a:t>has an API </a:t>
            </a:r>
            <a:endParaRPr lang="sv-SE" sz="1300">
              <a:ea typeface="ＭＳ Ｐゴシック"/>
            </a:endParaRPr>
          </a:p>
          <a:p>
            <a:pPr lvl="1" algn="just"/>
            <a:r>
              <a:rPr lang="en-US" sz="1600">
                <a:latin typeface="Roboto" panose="02000000000000000000"/>
                <a:ea typeface="ＭＳ Ｐゴシック"/>
              </a:rPr>
              <a:t>can be accessed by other services only via the defined API</a:t>
            </a:r>
            <a:endParaRPr lang="sv-SE" sz="130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56955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49E7-4681-4CC0-9CB4-104922C2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Eclipse Ditto Architecture</a:t>
            </a:r>
            <a:endParaRPr lang="sv-SE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91A143A6-2856-405D-93F8-710F654D0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850" y="895350"/>
            <a:ext cx="3956475" cy="3505200"/>
          </a:xfrm>
        </p:spPr>
      </p:pic>
      <p:pic>
        <p:nvPicPr>
          <p:cNvPr id="9" name="Picture 8" descr="Timeline&#10;&#10;Description automatically generated">
            <a:extLst>
              <a:ext uri="{FF2B5EF4-FFF2-40B4-BE49-F238E27FC236}">
                <a16:creationId xmlns:a16="http://schemas.microsoft.com/office/drawing/2014/main" id="{37FC64F2-2218-4B60-B2F1-A410B8C0A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675" y="895350"/>
            <a:ext cx="4063575" cy="35238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921AD9-4F7F-4DA1-AC07-E6C49F5859B3}"/>
              </a:ext>
            </a:extLst>
          </p:cNvPr>
          <p:cNvSpPr txBox="1"/>
          <p:nvPr/>
        </p:nvSpPr>
        <p:spPr>
          <a:xfrm>
            <a:off x="1905000" y="44258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Policy</a:t>
            </a:r>
            <a:endParaRPr lang="sv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A93EDD-36F1-407C-BC7B-C25F26CE5412}"/>
              </a:ext>
            </a:extLst>
          </p:cNvPr>
          <p:cNvSpPr txBox="1"/>
          <p:nvPr/>
        </p:nvSpPr>
        <p:spPr>
          <a:xfrm>
            <a:off x="6045352" y="442656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Thing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028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5EE5-145C-4D6E-B2FA-D1129677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 # 1</a:t>
            </a:r>
            <a:endParaRPr lang="sv-SE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1FFA3D-82B1-4B2E-BFF1-6899AB269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638550"/>
            <a:ext cx="2362200" cy="1219200"/>
          </a:xfrm>
        </p:spPr>
        <p:txBody>
          <a:bodyPr/>
          <a:lstStyle/>
          <a:p>
            <a:pPr algn="just"/>
            <a:r>
              <a:rPr lang="en-US" sz="1500"/>
              <a:t>Pros</a:t>
            </a:r>
          </a:p>
          <a:p>
            <a:pPr lvl="1" algn="just"/>
            <a:r>
              <a:rPr lang="en-US" sz="1300"/>
              <a:t>Seems easy and quick integration.</a:t>
            </a:r>
          </a:p>
          <a:p>
            <a:pPr lvl="1" algn="just"/>
            <a:r>
              <a:rPr lang="en-US" sz="1300"/>
              <a:t>Good for prototype</a:t>
            </a:r>
            <a:endParaRPr lang="sv-SE" sz="130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B713035-8CF6-4319-9923-728D8E1F5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742950"/>
            <a:ext cx="7690120" cy="299923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AD5695-80F3-403D-818A-016460D8983B}"/>
              </a:ext>
            </a:extLst>
          </p:cNvPr>
          <p:cNvSpPr txBox="1">
            <a:spLocks/>
          </p:cNvSpPr>
          <p:nvPr/>
        </p:nvSpPr>
        <p:spPr bwMode="auto">
          <a:xfrm>
            <a:off x="2514600" y="3638550"/>
            <a:ext cx="62293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500"/>
              <a:t>Cons</a:t>
            </a:r>
          </a:p>
          <a:p>
            <a:pPr lvl="1" algn="just"/>
            <a:r>
              <a:rPr lang="en-US" sz="1300"/>
              <a:t>Adapter need to expose all the services within Arrowhead against the Thing and Policies model.</a:t>
            </a:r>
          </a:p>
          <a:p>
            <a:pPr lvl="1" algn="just"/>
            <a:r>
              <a:rPr lang="en-US" sz="1300"/>
              <a:t>Policies can be tricky, because of access rights based on users.</a:t>
            </a:r>
          </a:p>
          <a:p>
            <a:pPr lvl="1" algn="just"/>
            <a:r>
              <a:rPr lang="en-US" sz="1300"/>
              <a:t>Seems to get more complex as DTs increase.</a:t>
            </a:r>
            <a:endParaRPr lang="sv-SE" sz="1300"/>
          </a:p>
        </p:txBody>
      </p:sp>
    </p:spTree>
    <p:extLst>
      <p:ext uri="{BB962C8B-B14F-4D97-AF65-F5344CB8AC3E}">
        <p14:creationId xmlns:p14="http://schemas.microsoft.com/office/powerpoint/2010/main" val="487957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5EE5-145C-4D6E-B2FA-D1129677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 # 2</a:t>
            </a:r>
            <a:endParaRPr lang="sv-SE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1FFA3D-82B1-4B2E-BFF1-6899AB269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084798"/>
            <a:ext cx="4248150" cy="3620551"/>
          </a:xfrm>
        </p:spPr>
        <p:txBody>
          <a:bodyPr/>
          <a:lstStyle/>
          <a:p>
            <a:pPr algn="just"/>
            <a:r>
              <a:rPr lang="en-US" sz="1800">
                <a:latin typeface="Roboto" panose="02000000000000000000"/>
                <a:ea typeface="ＭＳ Ｐゴシック"/>
              </a:rPr>
              <a:t>Pros</a:t>
            </a:r>
          </a:p>
          <a:p>
            <a:pPr lvl="1" algn="just"/>
            <a:r>
              <a:rPr lang="en-US" sz="1600">
                <a:latin typeface="Roboto" panose="02000000000000000000"/>
                <a:ea typeface="ＭＳ Ｐゴシック"/>
              </a:rPr>
              <a:t>AH compliant digital twin tool with</a:t>
            </a:r>
          </a:p>
          <a:p>
            <a:pPr lvl="2" algn="just"/>
            <a:r>
              <a:rPr lang="en-US" sz="1400">
                <a:latin typeface="Roboto" panose="02000000000000000000"/>
                <a:ea typeface="ＭＳ Ｐゴシック"/>
              </a:rPr>
              <a:t>AH security features</a:t>
            </a:r>
          </a:p>
          <a:p>
            <a:pPr lvl="2" algn="just"/>
            <a:r>
              <a:rPr lang="en-US" sz="1400">
                <a:latin typeface="Roboto" panose="02000000000000000000"/>
                <a:ea typeface="ＭＳ Ｐゴシック"/>
              </a:rPr>
              <a:t>AH connectivity mechanism</a:t>
            </a:r>
          </a:p>
          <a:p>
            <a:pPr lvl="2" algn="just"/>
            <a:r>
              <a:rPr lang="en-US" sz="1400">
                <a:latin typeface="Roboto" panose="02000000000000000000"/>
                <a:ea typeface="ＭＳ Ｐゴシック"/>
              </a:rPr>
              <a:t>AH interoperability</a:t>
            </a:r>
          </a:p>
          <a:p>
            <a:pPr lvl="2" algn="just"/>
            <a:r>
              <a:rPr lang="en-US" sz="1400">
                <a:latin typeface="Roboto" panose="02000000000000000000"/>
                <a:ea typeface="ＭＳ Ｐゴシック"/>
              </a:rPr>
              <a:t>All AH supporting tools can be integrated</a:t>
            </a:r>
          </a:p>
          <a:p>
            <a:pPr lvl="1" algn="just"/>
            <a:r>
              <a:rPr lang="en-US" sz="1600">
                <a:latin typeface="Roboto" panose="02000000000000000000"/>
                <a:ea typeface="ＭＳ Ｐゴシック"/>
              </a:rPr>
              <a:t>Seems more stable and scalable.</a:t>
            </a:r>
          </a:p>
          <a:p>
            <a:pPr algn="just"/>
            <a:r>
              <a:rPr lang="en-US" sz="1800">
                <a:latin typeface="Roboto" panose="02000000000000000000"/>
                <a:ea typeface="ＭＳ Ｐゴシック"/>
              </a:rPr>
              <a:t>Cons</a:t>
            </a:r>
          </a:p>
          <a:p>
            <a:pPr lvl="1" algn="just"/>
            <a:r>
              <a:rPr lang="en-US" sz="1600">
                <a:latin typeface="Roboto" panose="02000000000000000000"/>
                <a:ea typeface="ＭＳ Ｐゴシック"/>
              </a:rPr>
              <a:t>Needs to introduce and develop Ditto like Things </a:t>
            </a:r>
            <a:r>
              <a:rPr lang="en-US" sz="1600">
                <a:ea typeface="ＭＳ Ｐゴシック"/>
              </a:rPr>
              <a:t>components </a:t>
            </a:r>
            <a:r>
              <a:rPr lang="en-US" sz="1600">
                <a:latin typeface="Roboto" panose="02000000000000000000"/>
                <a:ea typeface="ＭＳ Ｐゴシック"/>
              </a:rPr>
              <a:t>&amp; align the Policies with AH.</a:t>
            </a:r>
          </a:p>
          <a:p>
            <a:pPr lvl="1" algn="just"/>
            <a:r>
              <a:rPr lang="en-US" sz="1600">
                <a:latin typeface="Roboto" panose="02000000000000000000"/>
                <a:ea typeface="ＭＳ Ｐゴシック"/>
              </a:rPr>
              <a:t>Seems lengthy work.</a:t>
            </a:r>
          </a:p>
          <a:p>
            <a:pPr lvl="1" algn="just"/>
            <a:endParaRPr lang="en-US" sz="1600">
              <a:latin typeface="Roboto" panose="02000000000000000000"/>
            </a:endParaRPr>
          </a:p>
          <a:p>
            <a:pPr algn="just"/>
            <a:endParaRPr lang="en-US">
              <a:latin typeface="Roboto" panose="02000000000000000000"/>
            </a:endParaRPr>
          </a:p>
          <a:p>
            <a:pPr algn="just"/>
            <a:endParaRPr lang="sv-SE" sz="1500"/>
          </a:p>
        </p:txBody>
      </p:sp>
      <p:pic>
        <p:nvPicPr>
          <p:cNvPr id="3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4025ADA-542B-44A7-8F6D-4CB8DACC0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488" y="1063706"/>
            <a:ext cx="4492547" cy="286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32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852BBFA-CDEF-4F55-8214-D95CE1D9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ea typeface="ＭＳ Ｐゴシック"/>
              </a:rPr>
              <a:t>Resources from LTU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20A29B5-54DB-442F-90E5-5CFE2518F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ea typeface="ＭＳ Ｐゴシック"/>
              </a:rPr>
              <a:t>Abdullah Aziz (PhD student)</a:t>
            </a:r>
            <a:endParaRPr lang="sv-SE" dirty="0"/>
          </a:p>
          <a:p>
            <a:r>
              <a:rPr lang="sv-SE" dirty="0">
                <a:ea typeface="ＭＳ Ｐゴシック"/>
              </a:rPr>
              <a:t>Nicklas Nyström (software </a:t>
            </a:r>
            <a:r>
              <a:rPr lang="sv-SE" dirty="0" err="1">
                <a:ea typeface="ＭＳ Ｐゴシック"/>
              </a:rPr>
              <a:t>developer</a:t>
            </a:r>
            <a:r>
              <a:rPr lang="sv-SE" dirty="0">
                <a:ea typeface="ＭＳ Ｐゴシック"/>
              </a:rPr>
              <a:t>)</a:t>
            </a:r>
          </a:p>
          <a:p>
            <a:r>
              <a:rPr lang="sv-SE" dirty="0">
                <a:ea typeface="ＭＳ Ｐゴシック"/>
              </a:rPr>
              <a:t>Ulf Bodin and Olov </a:t>
            </a:r>
            <a:r>
              <a:rPr lang="sv-SE" dirty="0" err="1">
                <a:ea typeface="ＭＳ Ｐゴシック"/>
              </a:rPr>
              <a:t>Schelén</a:t>
            </a:r>
            <a:r>
              <a:rPr lang="sv-SE" dirty="0">
                <a:ea typeface="ＭＳ Ｐゴシック"/>
              </a:rPr>
              <a:t> (supervisors)</a:t>
            </a:r>
          </a:p>
          <a:p>
            <a:pPr marL="0" indent="0">
              <a:buNone/>
            </a:pPr>
            <a:endParaRPr lang="sv-SE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62709659"/>
      </p:ext>
    </p:extLst>
  </p:cSld>
  <p:clrMapOvr>
    <a:masterClrMapping/>
  </p:clrMapOvr>
</p:sld>
</file>

<file path=ppt/theme/theme1.xml><?xml version="1.0" encoding="utf-8"?>
<a:theme xmlns:a="http://schemas.openxmlformats.org/drawingml/2006/main" name="12-4086 LTU powerpointmall">
  <a:themeElements>
    <a:clrScheme name="LTU 2020">
      <a:dk1>
        <a:srgbClr val="032040"/>
      </a:dk1>
      <a:lt1>
        <a:sysClr val="window" lastClr="FFFFFF"/>
      </a:lt1>
      <a:dk2>
        <a:srgbClr val="17416F"/>
      </a:dk2>
      <a:lt2>
        <a:srgbClr val="E2EEF7"/>
      </a:lt2>
      <a:accent1>
        <a:srgbClr val="286BBD"/>
      </a:accent1>
      <a:accent2>
        <a:srgbClr val="89A5BD"/>
      </a:accent2>
      <a:accent3>
        <a:srgbClr val="17416F"/>
      </a:accent3>
      <a:accent4>
        <a:srgbClr val="E2EEF7"/>
      </a:accent4>
      <a:accent5>
        <a:srgbClr val="0C4E95"/>
      </a:accent5>
      <a:accent6>
        <a:srgbClr val="032040"/>
      </a:accent6>
      <a:hlink>
        <a:srgbClr val="286BBD"/>
      </a:hlink>
      <a:folHlink>
        <a:srgbClr val="286BB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9050">
          <a:solidFill>
            <a:schemeClr val="bg2"/>
          </a:solidFill>
        </a:ln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tu_2021_white_ENG.potx" id="{68982A45-142A-45B6-8904-A04B5EB30736}" vid="{1F76EB31-8C45-4E41-B7F6-B8B388DA936B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ltu_2021_white_ENG</Template>
  <Application>Microsoft Office PowerPoint</Application>
  <PresentationFormat>Bildspel på skärmen (16:9)</PresentationFormat>
  <Slides>8</Slides>
  <Notes>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9" baseType="lpstr">
      <vt:lpstr>12-4086 LTU powerpointmall</vt:lpstr>
      <vt:lpstr>PowerPoint-presentation</vt:lpstr>
      <vt:lpstr>Industrial device virtualization by  digital twin (DT) as a proxy (DTaaP) </vt:lpstr>
      <vt:lpstr>Status &amp; coming steps</vt:lpstr>
      <vt:lpstr>Eclipse Ditto Architecture</vt:lpstr>
      <vt:lpstr>Eclipse Ditto Architecture</vt:lpstr>
      <vt:lpstr>Option # 1</vt:lpstr>
      <vt:lpstr>Option # 2</vt:lpstr>
      <vt:lpstr>Resources from LTU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Aziz</dc:creator>
  <cp:revision>61</cp:revision>
  <cp:lastPrinted>2012-01-19T08:37:06Z</cp:lastPrinted>
  <dcterms:created xsi:type="dcterms:W3CDTF">2021-12-07T16:17:39Z</dcterms:created>
  <dcterms:modified xsi:type="dcterms:W3CDTF">2022-01-18T14:07:51Z</dcterms:modified>
</cp:coreProperties>
</file>