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2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1"/>
            <a:ext cx="9144793" cy="573074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www.arrowhead.eu"/>
          <p:cNvSpPr txBox="1"/>
          <p:nvPr/>
        </p:nvSpPr>
        <p:spPr>
          <a:xfrm>
            <a:off x="374547" y="5168258"/>
            <a:ext cx="3966631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objekt 1" descr="Bildobjekt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495" y="-10919"/>
            <a:ext cx="9156990" cy="5736837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/>
          <p:nvPr>
            <p:ph type="title"/>
          </p:nvPr>
        </p:nvSpPr>
        <p:spPr>
          <a:xfrm>
            <a:off x="799889" y="916071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xfrm>
            <a:off x="8708977" y="197587"/>
            <a:ext cx="232873" cy="2285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6399" y="4517999"/>
            <a:ext cx="1004729" cy="986402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1333500" y="1775354"/>
            <a:ext cx="6477000" cy="1225024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Bildobjekt 4" descr="Bildobjek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-19588" y="5549241"/>
            <a:ext cx="3966630" cy="196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pic>
        <p:nvPicPr>
          <p:cNvPr id="3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25740" y="4516958"/>
            <a:ext cx="1005842" cy="98749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799889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799889" y="1185151"/>
            <a:ext cx="7444938" cy="4071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69" marR="0" indent="-326569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rowhead.eu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  <a:p>
            <a:pPr/>
            <a:r>
              <a:t>Roadmap WG</a:t>
            </a:r>
          </a:p>
        </p:txBody>
      </p:sp>
      <p:sp>
        <p:nvSpPr>
          <p:cNvPr id="99" name="Agenda 210428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210509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"/>
          <p:cNvSpPr txBox="1"/>
          <p:nvPr>
            <p:ph type="title"/>
          </p:nvPr>
        </p:nvSpPr>
        <p:spPr>
          <a:xfrm>
            <a:off x="780025" y="241014"/>
            <a:ext cx="7444938" cy="586589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02" name="EclipseCon - talk proposals - https://www.eclipsecon.org/2021…"/>
          <p:cNvSpPr txBox="1"/>
          <p:nvPr>
            <p:ph type="body" idx="1"/>
          </p:nvPr>
        </p:nvSpPr>
        <p:spPr>
          <a:xfrm>
            <a:off x="780025" y="893151"/>
            <a:ext cx="8096823" cy="4390114"/>
          </a:xfrm>
          <a:prstGeom prst="rect">
            <a:avLst/>
          </a:prstGeom>
        </p:spPr>
        <p:txBody>
          <a:bodyPr numCol="2" spcCol="404840"/>
          <a:lstStyle/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EclipseCon - talk proposals - https://www.eclipsecon.org/2021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v4.4.0 release - what can be released now?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PDE, Configuration, ….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Documentation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Why, what and to whom - Jerker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Core system documentation - status Szvetlin/Jerker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Adaptor, tools, and tool chains - collection of documentation and what can be released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Success stories - documentation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/>
            </a:pPr>
            <a:r>
              <a:t>Training material e.g. HowTo’s, text book, wiki, … 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CI/CD + Jenkins server for generation of packages for different OS and HW.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720"/>
            </a:pPr>
            <a:r>
              <a:t>Status of CI/CD and packaging process </a:t>
            </a:r>
            <a:r>
              <a:rPr>
                <a:solidFill>
                  <a:schemeClr val="accent2"/>
                </a:solidFill>
              </a:rPr>
              <a:t>CI/CD process half way. Docker images for v4.3.0 ready tonight. News flash and links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arrowhead.eu</a:t>
            </a:r>
            <a:r>
              <a:rPr>
                <a:solidFill>
                  <a:schemeClr val="accent2"/>
                </a:solidFill>
              </a:rPr>
              <a:t> web.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720"/>
            </a:pPr>
            <a:r>
              <a:t>packaging matrix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Move of code from arrowhead-f to eclipse-arrowhead</a:t>
            </a:r>
            <a:br/>
            <a:r>
              <a:rPr>
                <a:solidFill>
                  <a:schemeClr val="accent2"/>
                </a:solidFill>
              </a:rPr>
              <a:t>Move only IP okayed by Eclipse repositories and working with v4.3.0. Naming convention of repository names. Proposal of names and repos to move.</a:t>
            </a:r>
            <a:r>
              <a:t> 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Lowering the entry step - status reports</a:t>
            </a:r>
            <a:br/>
            <a:r>
              <a:rPr>
                <a:solidFill>
                  <a:schemeClr val="accent2"/>
                </a:solidFill>
              </a:rPr>
              <a:t>An issue to be created for each step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720"/>
            </a:pPr>
            <a:r>
              <a:t>Gabor - VirtualBox on any environment, core systems + providers and consumers. </a:t>
            </a:r>
            <a:r>
              <a:rPr>
                <a:solidFill>
                  <a:schemeClr val="accent2"/>
                </a:solidFill>
              </a:rPr>
              <a:t>On hold, due to time constraints.  Continued after the v4.4.0 version is released.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720"/>
            </a:pPr>
            <a:r>
              <a:t>Emanuel - Device deamon, Local cloud deamon, Local cloud management - #3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720"/>
            </a:pPr>
            <a:r>
              <a:t>Cristina - From models to code and deployment - 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Walk through current discussion points - Jerker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Issue lists in GitHub 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#289 done not tested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#295 issue for Pablo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#285 Vill be resolved by tomorrow.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#282, solved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#281 to be addressed by Szvetlin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#278 will to be closed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#276 fixed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#266 resolved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#265 Resolved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#238 Needed changes. Addressed by Raymond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#237 Raymond assigned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#222 same as #265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#209 related to #237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#206 resolved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#202 Fixed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#193 Fixed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 #194 now 5.0.0 possible move to 4.5.0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#195 Szvetlin will finis this, Jerker to review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#205 transfered to Raodmap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#210 not resolved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#215 minor issue, </a:t>
            </a:r>
          </a:p>
          <a:p>
            <a:pPr lvl="1" marL="390785" indent="-134753" defTabSz="230427">
              <a:spcBef>
                <a:spcPts val="100"/>
              </a:spcBef>
              <a:buAutoNum type="arabicPeriod" startAt="1"/>
              <a:defRPr sz="989">
                <a:solidFill>
                  <a:schemeClr val="accent2"/>
                </a:solidFill>
              </a:defRPr>
            </a:pPr>
            <a:r>
              <a:t>#217 Documentation issue, wiki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/>
            </a:pPr>
            <a:r>
              <a:t>NTP system, #301 </a:t>
            </a:r>
          </a:p>
          <a:p>
            <a:pPr marL="134753" indent="-134753" defTabSz="230427">
              <a:spcBef>
                <a:spcPts val="100"/>
              </a:spcBef>
              <a:buSzPct val="100000"/>
              <a:buAutoNum type="arabicPeriod" startAt="1"/>
              <a:defRPr sz="989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arrowhead.eu</a:t>
            </a:r>
            <a:r>
              <a:rPr u="none">
                <a:solidFill>
                  <a:srgbClr val="000000"/>
                </a:solidFill>
                <a:uFillTx/>
              </a:rPr>
              <a:t> certificate server, #302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Eclipse Arrowhead architecture - core systems"/>
          <p:cNvSpPr txBox="1"/>
          <p:nvPr>
            <p:ph type="title"/>
          </p:nvPr>
        </p:nvSpPr>
        <p:spPr>
          <a:xfrm>
            <a:off x="786645" y="81913"/>
            <a:ext cx="7444939" cy="586590"/>
          </a:xfrm>
          <a:prstGeom prst="rect">
            <a:avLst/>
          </a:prstGeom>
        </p:spPr>
        <p:txBody>
          <a:bodyPr/>
          <a:lstStyle/>
          <a:p>
            <a:pPr lvl="1" defTabSz="393191">
              <a:defRPr sz="3000"/>
            </a:pPr>
            <a:r>
              <a:t>Eclipse Arrowhead architecture - core systems</a:t>
            </a:r>
          </a:p>
        </p:txBody>
      </p:sp>
      <p:sp>
        <p:nvSpPr>
          <p:cNvPr id="105" name="How shall serviceConsumers be registered in SystemRegistry?…"/>
          <p:cNvSpPr txBox="1"/>
          <p:nvPr>
            <p:ph type="body" idx="1"/>
          </p:nvPr>
        </p:nvSpPr>
        <p:spPr>
          <a:xfrm>
            <a:off x="410486" y="544311"/>
            <a:ext cx="8793776" cy="5157177"/>
          </a:xfrm>
          <a:prstGeom prst="rect">
            <a:avLst/>
          </a:prstGeom>
        </p:spPr>
        <p:txBody>
          <a:bodyPr/>
          <a:lstStyle/>
          <a:p>
            <a:pPr marL="267368" indent="-267368">
              <a:buSzPct val="100000"/>
              <a:buAutoNum type="arabicPeriod" startAt="1"/>
              <a:defRPr sz="1500"/>
            </a:pPr>
            <a:r>
              <a:t>How shall serviceConsumers be registered in SystemRegistry?</a:t>
            </a:r>
          </a:p>
          <a:p>
            <a:pPr lvl="1" marL="775367" indent="-267367">
              <a:buAutoNum type="arabicPeriod" startAt="1"/>
              <a:defRPr sz="1500"/>
            </a:pPr>
            <a:r>
              <a:t>Database documentation - SysDD needed for ServiceRegistry, SystemRegistry, DeviceRegistry - </a:t>
            </a:r>
            <a:br/>
            <a:r>
              <a:rPr>
                <a:solidFill>
                  <a:schemeClr val="accent2"/>
                </a:solidFill>
              </a:rPr>
              <a:t>Planed for April, Szvetlin and Mario, Jerker to create an issue on this. Data base structures to be produced for further discussion by Szvetlin.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MetaData, mandatory and optional, for Service, System and Device registries? </a:t>
            </a:r>
          </a:p>
          <a:p>
            <a:pPr lvl="1" marL="775367" indent="-267367">
              <a:buAutoNum type="arabicPeriod" startAt="1"/>
              <a:defRPr sz="1500"/>
            </a:pPr>
            <a:r>
              <a:t>Proposal for discussion from Cristina. </a:t>
            </a:r>
            <a:r>
              <a:rPr>
                <a:solidFill>
                  <a:schemeClr val="accent2"/>
                </a:solidFill>
              </a:rPr>
              <a:t>Ask Cristina to present her view on meta data at next meeting.</a:t>
            </a:r>
            <a:endParaRPr>
              <a:solidFill>
                <a:schemeClr val="accent2"/>
              </a:solidFill>
            </a:endParaRP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Necessary updates to Orchestration and Authorisation  system - </a:t>
            </a:r>
            <a:r>
              <a:rPr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Requested updates to be described and updates of SysDD: Szvetlin lead supported by Jerker and Per </a:t>
            </a:r>
          </a:p>
          <a:p>
            <a:pPr lvl="2" marL="1283367" indent="-267367">
              <a:buAutoNum type="arabicPeriod" startAt="1"/>
              <a:defRPr sz="1500"/>
            </a:pPr>
            <a:r>
              <a:t>SysDD of Orchestration and Authorisation system</a:t>
            </a:r>
          </a:p>
          <a:p>
            <a:pPr lvl="2" marL="1283367" indent="-267367">
              <a:buAutoNum type="arabicPeriod" startAt="1"/>
              <a:defRPr sz="1500"/>
            </a:pPr>
            <a:r>
              <a:t>Arrowhead X.509 certificate documentation as part of Authorisation SysDD - #11</a:t>
            </a:r>
          </a:p>
          <a:p>
            <a:pPr lvl="2" marL="1283367" indent="-267367">
              <a:buAutoNum type="arabicPeriod" startAt="1"/>
              <a:defRPr sz="1500"/>
            </a:pPr>
            <a:r>
              <a:t>Format for Orchestration policy and Authorisation policy data.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GateKeeper and Gateway systems</a:t>
            </a: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Scenarios for § 4, 5, and 6, Mario sequence diagram from Marios scenario 2a.</a:t>
            </a:r>
            <a:r>
              <a:rPr>
                <a:solidFill>
                  <a:srgbClr val="000000"/>
                </a:solidFill>
              </a:rPr>
              <a:t>  </a:t>
            </a:r>
          </a:p>
          <a:p>
            <a:pPr lvl="2" marL="1283367" indent="-267367">
              <a:buAutoNum type="arabicPeriod" startAt="1"/>
              <a:defRPr sz="1500"/>
            </a:pPr>
            <a:r>
              <a:t>Onboarding procedure system</a:t>
            </a:r>
          </a:p>
          <a:p>
            <a:pPr lvl="2" marL="1283367" indent="-267367">
              <a:buAutoNum type="arabicPeriod" startAt="1"/>
              <a:defRPr sz="1500"/>
            </a:pPr>
            <a:r>
              <a:t>VPN server system required?</a:t>
            </a:r>
          </a:p>
          <a:p>
            <a:pPr marL="267368" indent="-267368">
              <a:buSzPct val="100000"/>
              <a:buAutoNum type="arabicPeriod" startAt="1"/>
              <a:defRPr sz="1500"/>
            </a:pPr>
            <a:r>
              <a:t>Possible change of core system database,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 Emanuel</a:t>
            </a:r>
            <a:endParaRPr>
              <a:solidFill>
                <a:schemeClr val="accent2">
                  <a:satOff val="-4966"/>
                  <a:lumOff val="-10549"/>
                </a:schemeClr>
              </a:solidFill>
            </a:endParaRPr>
          </a:p>
          <a:p>
            <a:pPr lvl="1" marL="775367" indent="-267367">
              <a:buAutoNum type="arabicPeriod" startAt="1"/>
              <a:defRPr sz="1500">
                <a:solidFill>
                  <a:schemeClr val="accent2"/>
                </a:solidFill>
              </a:defRPr>
            </a:pPr>
            <a:r>
              <a:t>Light database is a request - WAPICE, On hold until item 1.1 is a clsoed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