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1.jpeg" ContentType="image/jpeg"/>
  <Override PartName="/ppt/media/image2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Arrowhead first page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205"/>
            <a:ext cx="9129394" cy="571500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itle Text"/>
          <p:cNvSpPr txBox="1"/>
          <p:nvPr>
            <p:ph type="title"/>
          </p:nvPr>
        </p:nvSpPr>
        <p:spPr>
          <a:xfrm>
            <a:off x="799889" y="1280403"/>
            <a:ext cx="7517810" cy="3398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26599" y="4678426"/>
            <a:ext cx="4596289" cy="10365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defRPr sz="1200">
                <a:solidFill>
                  <a:srgbClr val="FFFFFF"/>
                </a:solidFill>
              </a:defRPr>
            </a:lvl1pPr>
            <a:lvl2pPr marL="0" indent="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2pPr>
            <a:lvl3pPr marL="0" indent="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3pPr>
            <a:lvl4pPr marL="0" indent="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4pPr>
            <a:lvl5pPr marL="0" indent="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www.arrowhead.eu"/>
          <p:cNvSpPr txBox="1"/>
          <p:nvPr/>
        </p:nvSpPr>
        <p:spPr>
          <a:xfrm>
            <a:off x="431803" y="5168259"/>
            <a:ext cx="396662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xfrm>
            <a:off x="8682949" y="214814"/>
            <a:ext cx="232876" cy="2565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Slide Title and Body of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ttangolo 12"/>
          <p:cNvSpPr/>
          <p:nvPr/>
        </p:nvSpPr>
        <p:spPr>
          <a:xfrm>
            <a:off x="0" y="5305771"/>
            <a:ext cx="9144000" cy="465171"/>
          </a:xfrm>
          <a:prstGeom prst="rect">
            <a:avLst/>
          </a:prstGeom>
          <a:gradFill>
            <a:gsLst>
              <a:gs pos="0">
                <a:srgbClr val="95D4EC"/>
              </a:gs>
              <a:gs pos="50000">
                <a:srgbClr val="BEE3F1"/>
              </a:gs>
              <a:gs pos="100000">
                <a:srgbClr val="DFF0F8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03" name="Immagine 15" descr="Immagin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15877" y="5377781"/>
            <a:ext cx="1176603" cy="36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Grafik 6" descr="Grafik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1518" y="5418099"/>
            <a:ext cx="377059" cy="252002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Textfeld 7"/>
          <p:cNvSpPr txBox="1"/>
          <p:nvPr/>
        </p:nvSpPr>
        <p:spPr>
          <a:xfrm>
            <a:off x="592510" y="5399267"/>
            <a:ext cx="3269619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800">
                <a:latin typeface="Calibri"/>
                <a:ea typeface="Calibri"/>
                <a:cs typeface="Calibri"/>
                <a:sym typeface="Calibri"/>
              </a:defRPr>
            </a:pPr>
            <a:r>
              <a:t>This project has received funding from the European Union’s Horizon 2020 </a:t>
            </a:r>
          </a:p>
          <a:p>
            <a:pPr>
              <a:defRPr sz="800">
                <a:latin typeface="Calibri"/>
                <a:ea typeface="Calibri"/>
                <a:cs typeface="Calibri"/>
                <a:sym typeface="Calibri"/>
              </a:defRPr>
            </a:pPr>
            <a:r>
              <a:t>research and innovation programme under grant agreement No 723094</a:t>
            </a:r>
          </a:p>
        </p:txBody>
      </p:sp>
      <p:sp>
        <p:nvSpPr>
          <p:cNvPr id="106" name="Body Level One…"/>
          <p:cNvSpPr txBox="1"/>
          <p:nvPr>
            <p:ph type="body" idx="1"/>
          </p:nvPr>
        </p:nvSpPr>
        <p:spPr>
          <a:xfrm>
            <a:off x="251518" y="577246"/>
            <a:ext cx="8640963" cy="468052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700"/>
              </a:spcBef>
              <a:defRPr sz="3200">
                <a:solidFill>
                  <a:srgbClr val="808080"/>
                </a:solidFill>
                <a:latin typeface="+mj-lt"/>
                <a:ea typeface="+mj-ea"/>
                <a:cs typeface="+mj-cs"/>
                <a:sym typeface="Helvetica"/>
              </a:defRPr>
            </a:lvl1pPr>
            <a:lvl2pPr marL="783771" indent="-326571">
              <a:spcBef>
                <a:spcPts val="700"/>
              </a:spcBef>
              <a:buChar char="–"/>
              <a:defRPr sz="3200">
                <a:solidFill>
                  <a:srgbClr val="808080"/>
                </a:solidFill>
                <a:latin typeface="+mj-lt"/>
                <a:ea typeface="+mj-ea"/>
                <a:cs typeface="+mj-cs"/>
                <a:sym typeface="Helvetica"/>
              </a:defRPr>
            </a:lvl2pPr>
            <a:lvl3pPr marL="1219200" indent="-304800">
              <a:spcBef>
                <a:spcPts val="700"/>
              </a:spcBef>
              <a:defRPr sz="3200">
                <a:solidFill>
                  <a:srgbClr val="808080"/>
                </a:solidFill>
                <a:latin typeface="+mj-lt"/>
                <a:ea typeface="+mj-ea"/>
                <a:cs typeface="+mj-cs"/>
                <a:sym typeface="Helvetica"/>
              </a:defRPr>
            </a:lvl3pPr>
            <a:lvl4pPr marL="1737360" indent="-365760">
              <a:spcBef>
                <a:spcPts val="700"/>
              </a:spcBef>
              <a:buChar char="–"/>
              <a:defRPr sz="3200">
                <a:solidFill>
                  <a:srgbClr val="808080"/>
                </a:solidFill>
                <a:latin typeface="+mj-lt"/>
                <a:ea typeface="+mj-ea"/>
                <a:cs typeface="+mj-cs"/>
                <a:sym typeface="Helvetica"/>
              </a:defRPr>
            </a:lvl4pPr>
            <a:lvl5pPr marL="2194560" indent="-365760">
              <a:spcBef>
                <a:spcPts val="700"/>
              </a:spcBef>
              <a:buChar char="»"/>
              <a:defRPr sz="3200">
                <a:solidFill>
                  <a:srgbClr val="808080"/>
                </a:solidFill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7" name="L-loggo.jpg" descr="L-loggo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2045" y="76230"/>
            <a:ext cx="496007" cy="469903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Slide Number"/>
          <p:cNvSpPr txBox="1"/>
          <p:nvPr>
            <p:ph type="sldNum" sz="quarter" idx="2"/>
          </p:nvPr>
        </p:nvSpPr>
        <p:spPr>
          <a:xfrm>
            <a:off x="7166181" y="5449787"/>
            <a:ext cx="284369" cy="307339"/>
          </a:xfrm>
          <a:prstGeom prst="rect">
            <a:avLst/>
          </a:prstGeom>
        </p:spPr>
        <p:txBody>
          <a:bodyPr anchor="t"/>
          <a:lstStyle>
            <a:lvl1pPr marL="342900" indent="-342900" algn="ctr">
              <a:spcBef>
                <a:spcPts val="300"/>
              </a:spcBef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ver of presentation">
    <p:bg>
      <p:bgPr>
        <a:gradFill flip="none" rotWithShape="1">
          <a:gsLst>
            <a:gs pos="0">
              <a:srgbClr val="FFFFFF"/>
            </a:gs>
            <a:gs pos="100000">
              <a:srgbClr val="949494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Immagine 8" descr="Immagin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3372" y="1633364"/>
            <a:ext cx="5337254" cy="163320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Body Level One…"/>
          <p:cNvSpPr txBox="1"/>
          <p:nvPr>
            <p:ph type="body" sz="quarter" idx="1"/>
          </p:nvPr>
        </p:nvSpPr>
        <p:spPr>
          <a:xfrm>
            <a:off x="611560" y="3348678"/>
            <a:ext cx="7920881" cy="55921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defRPr b="1" sz="36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>
              <a:spcBef>
                <a:spcPts val="800"/>
              </a:spcBef>
              <a:buSzTx/>
              <a:buNone/>
              <a:defRPr b="1" sz="36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>
              <a:spcBef>
                <a:spcPts val="800"/>
              </a:spcBef>
              <a:buSzTx/>
              <a:buNone/>
              <a:defRPr b="1" sz="36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>
              <a:spcBef>
                <a:spcPts val="800"/>
              </a:spcBef>
              <a:buSzTx/>
              <a:buNone/>
              <a:defRPr b="1" sz="36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>
              <a:spcBef>
                <a:spcPts val="800"/>
              </a:spcBef>
              <a:buSzTx/>
              <a:buNone/>
              <a:defRPr b="1" sz="36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egnaposto testo 5"/>
          <p:cNvSpPr/>
          <p:nvPr>
            <p:ph type="body" sz="quarter" idx="21"/>
          </p:nvPr>
        </p:nvSpPr>
        <p:spPr>
          <a:xfrm>
            <a:off x="611189" y="4057386"/>
            <a:ext cx="7921626" cy="48022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8" name="Segnaposto testo 7"/>
          <p:cNvSpPr/>
          <p:nvPr>
            <p:ph type="body" sz="quarter" idx="22"/>
          </p:nvPr>
        </p:nvSpPr>
        <p:spPr>
          <a:xfrm>
            <a:off x="3275855" y="5160962"/>
            <a:ext cx="5256959" cy="36036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19" name="L-loggo.jpg" descr="L-loggo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900" y="69850"/>
            <a:ext cx="965200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6294578" y="5162339"/>
            <a:ext cx="258623" cy="26923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ver of presentation">
    <p:bg>
      <p:bgPr>
        <a:gradFill flip="none" rotWithShape="1">
          <a:gsLst>
            <a:gs pos="0">
              <a:srgbClr val="FFFFFF"/>
            </a:gs>
            <a:gs pos="100000">
              <a:srgbClr val="949494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8" descr="Immagin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3372" y="1633364"/>
            <a:ext cx="5337254" cy="1633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mmagine 10" descr="Immagin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505" y="121196"/>
            <a:ext cx="2016225" cy="448995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Body Level One…"/>
          <p:cNvSpPr txBox="1"/>
          <p:nvPr>
            <p:ph type="body" sz="quarter" idx="1"/>
          </p:nvPr>
        </p:nvSpPr>
        <p:spPr>
          <a:xfrm>
            <a:off x="611560" y="3348678"/>
            <a:ext cx="7920881" cy="55921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defRPr b="1" sz="36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>
              <a:spcBef>
                <a:spcPts val="800"/>
              </a:spcBef>
              <a:buSzTx/>
              <a:buNone/>
              <a:defRPr b="1" sz="36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>
              <a:spcBef>
                <a:spcPts val="800"/>
              </a:spcBef>
              <a:buSzTx/>
              <a:buNone/>
              <a:defRPr b="1" sz="36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>
              <a:spcBef>
                <a:spcPts val="800"/>
              </a:spcBef>
              <a:buSzTx/>
              <a:buNone/>
              <a:defRPr b="1" sz="36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>
              <a:spcBef>
                <a:spcPts val="800"/>
              </a:spcBef>
              <a:buSzTx/>
              <a:buNone/>
              <a:defRPr b="1" sz="36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Segnaposto testo 5"/>
          <p:cNvSpPr/>
          <p:nvPr>
            <p:ph type="body" sz="quarter" idx="21"/>
          </p:nvPr>
        </p:nvSpPr>
        <p:spPr>
          <a:xfrm>
            <a:off x="611189" y="4057386"/>
            <a:ext cx="7921626" cy="48022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egnaposto testo 7"/>
          <p:cNvSpPr/>
          <p:nvPr>
            <p:ph type="body" sz="quarter" idx="22"/>
          </p:nvPr>
        </p:nvSpPr>
        <p:spPr>
          <a:xfrm>
            <a:off x="3275855" y="5160962"/>
            <a:ext cx="5256959" cy="36036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6294578" y="5162339"/>
            <a:ext cx="258623" cy="26923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/>
          </a:lstStyle>
          <a:p>
            <a:pPr/>
            <a:r>
              <a:t>Title Text</a:t>
            </a:r>
          </a:p>
        </p:txBody>
      </p:sp>
      <p:sp>
        <p:nvSpPr>
          <p:cNvPr id="140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888888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lide Number"/>
          <p:cNvSpPr txBox="1"/>
          <p:nvPr>
            <p:ph type="sldNum" sz="quarter" idx="2"/>
          </p:nvPr>
        </p:nvSpPr>
        <p:spPr>
          <a:xfrm>
            <a:off x="7783364" y="5328444"/>
            <a:ext cx="217637" cy="24130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 1 colum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www.arrowhead.eu"/>
          <p:cNvSpPr txBox="1"/>
          <p:nvPr/>
        </p:nvSpPr>
        <p:spPr>
          <a:xfrm>
            <a:off x="374547" y="5168258"/>
            <a:ext cx="3966630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pic>
        <p:nvPicPr>
          <p:cNvPr id="149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1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rrowhea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half" idx="1"/>
          </p:nvPr>
        </p:nvSpPr>
        <p:spPr>
          <a:xfrm>
            <a:off x="799889" y="1185151"/>
            <a:ext cx="3645240" cy="45298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1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arrowhead powerpointmall_NYA.png" descr="arrowhead powerpointmall_NY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9775"/>
            <a:ext cx="9145008" cy="5724775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www.arrowhead.eu"/>
          <p:cNvSpPr txBox="1"/>
          <p:nvPr/>
        </p:nvSpPr>
        <p:spPr>
          <a:xfrm>
            <a:off x="374547" y="5168259"/>
            <a:ext cx="3966630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799889" y="1502657"/>
            <a:ext cx="7444937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2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arrowhead powerpointmall_NYA.png" descr="arrowhead powerpointmall_NY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9775"/>
            <a:ext cx="9145008" cy="5724775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www.arrowhead.eu"/>
          <p:cNvSpPr txBox="1"/>
          <p:nvPr/>
        </p:nvSpPr>
        <p:spPr>
          <a:xfrm>
            <a:off x="374547" y="5168259"/>
            <a:ext cx="3966630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3 - 1 colum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arrowhead powerpointmall_NYA2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16293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www.arrowhead.eu"/>
          <p:cNvSpPr txBox="1"/>
          <p:nvPr/>
        </p:nvSpPr>
        <p:spPr>
          <a:xfrm>
            <a:off x="374547" y="5168259"/>
            <a:ext cx="3966630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Body Level One…"/>
          <p:cNvSpPr txBox="1"/>
          <p:nvPr>
            <p:ph type="body" idx="1"/>
          </p:nvPr>
        </p:nvSpPr>
        <p:spPr>
          <a:xfrm>
            <a:off x="799889" y="1502657"/>
            <a:ext cx="7444937" cy="421234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owhead_3 2 colum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arrowhead powerpointmall_NYA2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16293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www.arrowhead.eu"/>
          <p:cNvSpPr txBox="1"/>
          <p:nvPr/>
        </p:nvSpPr>
        <p:spPr>
          <a:xfrm>
            <a:off x="374547" y="5168259"/>
            <a:ext cx="3966630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3 - 1 colum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arrowhead powerpointmall_NYA2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16293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Title Text"/>
          <p:cNvSpPr txBox="1"/>
          <p:nvPr>
            <p:ph type="title"/>
          </p:nvPr>
        </p:nvSpPr>
        <p:spPr>
          <a:xfrm>
            <a:off x="799889" y="916071"/>
            <a:ext cx="7444938" cy="586588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 lIns="45718" tIns="45718" rIns="45718" bIns="45718"/>
          <a:lstStyle>
            <a:lvl1pPr marL="1587" indent="-1587"/>
            <a:lvl4pPr marL="1698169" indent="-32656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xfrm>
            <a:off x="8708976" y="183572"/>
            <a:ext cx="232873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4461551" y="5421064"/>
            <a:ext cx="213455" cy="211931"/>
          </a:xfrm>
          <a:prstGeom prst="rect">
            <a:avLst/>
          </a:prstGeom>
        </p:spPr>
        <p:txBody>
          <a:bodyPr lIns="29765" tIns="29765" rIns="29765" bIns="29765" anchor="t"/>
          <a:lstStyle>
            <a:lvl1pPr algn="ctr" defTabSz="342304"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ww.arrowhead.eu"/>
          <p:cNvSpPr txBox="1"/>
          <p:nvPr/>
        </p:nvSpPr>
        <p:spPr>
          <a:xfrm>
            <a:off x="374547" y="5168259"/>
            <a:ext cx="3966630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99889" y="598565"/>
            <a:ext cx="7444937" cy="58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99889" y="1185151"/>
            <a:ext cx="7444937" cy="452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708974" y="183571"/>
            <a:ext cx="232875" cy="256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68288" marR="0" indent="-26828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70" marR="0" indent="-32657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146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9718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290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886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twg0040.dns.thinwave.eu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/>
          <p:nvPr>
            <p:ph type="sldNum" sz="quarter" idx="4294967295"/>
          </p:nvPr>
        </p:nvSpPr>
        <p:spPr>
          <a:xfrm>
            <a:off x="8773342" y="183571"/>
            <a:ext cx="168507" cy="256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2" name="Eclipse Arrowhead 4.3"/>
          <p:cNvSpPr txBox="1"/>
          <p:nvPr>
            <p:ph type="title"/>
          </p:nvPr>
        </p:nvSpPr>
        <p:spPr>
          <a:xfrm>
            <a:off x="799888" y="916071"/>
            <a:ext cx="7444938" cy="586587"/>
          </a:xfrm>
          <a:prstGeom prst="rect">
            <a:avLst/>
          </a:prstGeom>
        </p:spPr>
        <p:txBody>
          <a:bodyPr/>
          <a:lstStyle/>
          <a:p>
            <a:pPr lvl="1" defTabSz="402336">
              <a:defRPr sz="3168"/>
            </a:pPr>
            <a:r>
              <a:t>Eclipse Arrowhead 4.3</a:t>
            </a:r>
          </a:p>
        </p:txBody>
      </p:sp>
      <p:sp>
        <p:nvSpPr>
          <p:cNvPr id="163" name="Naming convention - definition Book + Cristinas paper…"/>
          <p:cNvSpPr txBox="1"/>
          <p:nvPr>
            <p:ph type="body" idx="1"/>
          </p:nvPr>
        </p:nvSpPr>
        <p:spPr>
          <a:xfrm>
            <a:off x="799888" y="1533109"/>
            <a:ext cx="7444938" cy="4212345"/>
          </a:xfrm>
          <a:prstGeom prst="rect">
            <a:avLst/>
          </a:prstGeom>
        </p:spPr>
        <p:txBody>
          <a:bodyPr/>
          <a:lstStyle/>
          <a:p>
            <a:pPr marL="243304" indent="-243304" defTabSz="416052">
              <a:spcBef>
                <a:spcPts val="300"/>
              </a:spcBef>
              <a:buSzPct val="100000"/>
              <a:buAutoNum type="arabicPeriod" startAt="1"/>
              <a:defRPr sz="1820"/>
            </a:pPr>
            <a:r>
              <a:t>Naming convention - definition - ADDRESSED</a:t>
            </a:r>
            <a:br/>
            <a:r>
              <a:t>Book + Cristinas paper</a:t>
            </a:r>
          </a:p>
          <a:p>
            <a:pPr marL="243304" indent="-243304" defTabSz="416052">
              <a:spcBef>
                <a:spcPts val="300"/>
              </a:spcBef>
              <a:buSzPct val="100000"/>
              <a:buAutoNum type="arabicPeriod" startAt="1"/>
              <a:defRPr sz="1820"/>
            </a:pPr>
            <a:r>
              <a:t>ServiceRegistry, Authorisation, Orchestration</a:t>
            </a:r>
            <a:br/>
            <a:r>
              <a:t>Separated databases</a:t>
            </a:r>
          </a:p>
          <a:p>
            <a:pPr marL="243304" indent="-243304" defTabSz="416052">
              <a:spcBef>
                <a:spcPts val="300"/>
              </a:spcBef>
              <a:buSzPct val="100000"/>
              <a:buAutoNum type="arabicPeriod" startAt="1"/>
              <a:defRPr sz="1820"/>
            </a:pPr>
            <a:r>
              <a:t>Mandatory - meta data, </a:t>
            </a:r>
          </a:p>
          <a:p>
            <a:pPr lvl="1" marL="659356" indent="-243304" defTabSz="416052">
              <a:spcBef>
                <a:spcPts val="300"/>
              </a:spcBef>
              <a:buAutoNum type="arabicPeriod" startAt="1"/>
              <a:defRPr sz="1820"/>
            </a:pPr>
            <a:r>
              <a:t>ServiceDiscovery, </a:t>
            </a:r>
          </a:p>
          <a:p>
            <a:pPr lvl="1" marL="659356" indent="-243304" defTabSz="416052">
              <a:spcBef>
                <a:spcPts val="300"/>
              </a:spcBef>
              <a:buAutoNum type="arabicPeriod" startAt="1"/>
              <a:defRPr sz="1820"/>
            </a:pPr>
            <a:r>
              <a:t>SystemDiscovery, </a:t>
            </a:r>
          </a:p>
          <a:p>
            <a:pPr lvl="1" marL="659356" indent="-243304" defTabSz="416052">
              <a:spcBef>
                <a:spcPts val="300"/>
              </a:spcBef>
              <a:buAutoNum type="arabicPeriod" startAt="1"/>
              <a:defRPr sz="1820"/>
            </a:pPr>
            <a:r>
              <a:t>DeviceDiscovery </a:t>
            </a:r>
          </a:p>
          <a:p>
            <a:pPr marL="243304" indent="-243304" defTabSz="416052">
              <a:spcBef>
                <a:spcPts val="300"/>
              </a:spcBef>
              <a:buSzPct val="100000"/>
              <a:buAutoNum type="arabicPeriod" startAt="1"/>
              <a:defRPr sz="1820"/>
            </a:pPr>
            <a:r>
              <a:t>Wrong IP address returned - addressed</a:t>
            </a:r>
          </a:p>
          <a:p>
            <a:pPr marL="243304" indent="-243304" defTabSz="416052">
              <a:spcBef>
                <a:spcPts val="300"/>
              </a:spcBef>
              <a:buSzPct val="100000"/>
              <a:buAutoNum type="arabicPeriod" startAt="1"/>
              <a:defRPr sz="1820"/>
            </a:pPr>
            <a:r>
              <a:t>Multiple instances of a service from one provider - Appy has a branch with a solution, need to be reviewed - John R or Olov S</a:t>
            </a:r>
          </a:p>
          <a:p>
            <a:pPr marL="243304" indent="-243304" defTabSz="416052">
              <a:spcBef>
                <a:spcPts val="300"/>
              </a:spcBef>
              <a:buSzPct val="100000"/>
              <a:buAutoNum type="arabicPeriod" startAt="1"/>
              <a:defRPr sz="1820"/>
            </a:pPr>
            <a:r>
              <a:t>Time stamp - bugg - addressed</a:t>
            </a:r>
          </a:p>
          <a:p>
            <a:pPr marL="243304" indent="-243304" defTabSz="416052">
              <a:spcBef>
                <a:spcPts val="300"/>
              </a:spcBef>
              <a:buSzPct val="100000"/>
              <a:buAutoNum type="arabicPeriod" startAt="1"/>
              <a:defRPr sz="1820"/>
            </a:pPr>
            <a:r>
              <a:t>Time line for 4.3 release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me stamp bug - system ??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2336">
              <a:defRPr sz="3168"/>
            </a:lvl1pPr>
          </a:lstStyle>
          <a:p>
            <a:pPr/>
            <a:r>
              <a:t>Time stamp bug - system ???</a:t>
            </a:r>
          </a:p>
        </p:txBody>
      </p:sp>
      <p:sp>
        <p:nvSpPr>
          <p:cNvPr id="190" name="ISO 8601 is not follow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ISO 8601 is not followed</a:t>
            </a:r>
          </a:p>
          <a:p>
            <a:pPr/>
          </a:p>
          <a:p>
            <a:pPr/>
            <a:r>
              <a:t>Missing T in data types YYYY-MM-DDTHH:MM:SS(+TZ)</a:t>
            </a:r>
          </a:p>
          <a:p>
            <a:pPr lvl="1" marL="268288" indent="188911">
              <a:buSzTx/>
              <a:buNone/>
            </a:pPr>
            <a:r>
              <a:t>Documentation says ISO 8601 is followed but code is not</a:t>
            </a:r>
          </a:p>
          <a:p>
            <a:pPr lvl="1" marL="268288" indent="188911">
              <a:buSzTx/>
              <a:buNone/>
            </a:pPr>
            <a:r>
              <a:t>T not accepted by Java</a:t>
            </a:r>
            <a:br/>
          </a:p>
          <a:p>
            <a:pPr lvl="1" marL="268288" indent="188911">
              <a:buSzTx/>
              <a:buNone/>
            </a:pPr>
            <a:r>
              <a:t>Jens to check if this is in Github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Wrong IP address - X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2336">
              <a:defRPr sz="3168"/>
            </a:lvl1pPr>
          </a:lstStyle>
          <a:p>
            <a:pPr/>
            <a:r>
              <a:t>Wrong IP address - X1</a:t>
            </a:r>
          </a:p>
        </p:txBody>
      </p:sp>
      <p:sp>
        <p:nvSpPr>
          <p:cNvPr id="193" name="ServiceRegist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ServiceRegistry</a:t>
            </a:r>
          </a:p>
          <a:p>
            <a:pPr lvl="1" marL="268288" indent="188911">
              <a:buSzTx/>
              <a:buNone/>
            </a:pPr>
            <a:r>
              <a:t>Validation of IP addresses need to be present</a:t>
            </a:r>
          </a:p>
          <a:p>
            <a:pPr lvl="2" marL="268288" indent="646112">
              <a:buSzTx/>
              <a:buNone/>
            </a:pPr>
            <a:r>
              <a:t>Checking of correct IP addresses</a:t>
            </a:r>
          </a:p>
          <a:p>
            <a:pPr lvl="2" marL="268288" indent="646112">
              <a:buSzTx/>
              <a:buNone/>
            </a:pPr>
            <a:r>
              <a:t>Checking of correct host name</a:t>
            </a:r>
          </a:p>
          <a:p>
            <a:pPr lvl="2" marL="268288" indent="646112">
              <a:buSzTx/>
              <a:buNone/>
            </a:pPr>
            <a:r>
              <a:t>Checking of use of illegal IP addressers e.g. broadcast or multicast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Multiple instances of a service from one provid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65760">
              <a:defRPr sz="2880"/>
            </a:lvl1pPr>
          </a:lstStyle>
          <a:p>
            <a:pPr/>
            <a:r>
              <a:t>Multiple instances of a service from one provider</a:t>
            </a:r>
          </a:p>
        </p:txBody>
      </p:sp>
      <p:sp>
        <p:nvSpPr>
          <p:cNvPr id="196" name="Appy has a branch with a solution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Appy has a branch with a solution, </a:t>
            </a:r>
          </a:p>
          <a:p>
            <a:pPr lvl="1" marL="268288" indent="188911">
              <a:buSzTx/>
              <a:buNone/>
            </a:pPr>
            <a:r>
              <a:t>need to be reviewed - John R or Olov S</a:t>
            </a:r>
          </a:p>
          <a:p>
            <a:pPr lvl="1" marL="268288" indent="188911">
              <a:buSzTx/>
              <a:buNone/>
            </a:pPr>
            <a:r>
              <a:t>Jerker to address Johan or Olov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Wrong IP address - X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2336">
              <a:defRPr sz="3168"/>
            </a:lvl1pPr>
          </a:lstStyle>
          <a:p>
            <a:pPr/>
            <a:r>
              <a:t>Wrong IP address - X2</a:t>
            </a:r>
          </a:p>
        </p:txBody>
      </p:sp>
      <p:sp>
        <p:nvSpPr>
          <p:cNvPr id="199" name="Orchestration syst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268288" indent="188911">
              <a:buSzTx/>
              <a:buNone/>
            </a:lvl2pPr>
          </a:lstStyle>
          <a:p>
            <a:pPr/>
            <a:r>
              <a:t>Orchestration system</a:t>
            </a:r>
          </a:p>
          <a:p>
            <a:pPr lvl="1"/>
            <a:r>
              <a:t>Algorithm needed for selecting which service URI to select based on given constrains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admap for GitHub reposito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2336">
              <a:defRPr sz="3168"/>
            </a:lvl1pPr>
          </a:lstStyle>
          <a:p>
            <a:pPr/>
            <a:r>
              <a:t>Roadmap for GitHub repositories</a:t>
            </a:r>
          </a:p>
        </p:txBody>
      </p:sp>
      <p:sp>
        <p:nvSpPr>
          <p:cNvPr id="202" name="One repo per core system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One repo per core system?</a:t>
            </a:r>
          </a:p>
          <a:p>
            <a:pPr lvl="1" marL="268288" indent="188911">
              <a:buSzTx/>
              <a:buNone/>
            </a:pPr>
            <a:r>
              <a:t>ServiceRegistry_JavaSpring</a:t>
            </a:r>
          </a:p>
          <a:p>
            <a:pPr lvl="1" marL="268288" indent="188911">
              <a:buSzTx/>
              <a:buNone/>
            </a:pPr>
            <a:r>
              <a:t>Authorisation_JavaSpring</a:t>
            </a:r>
          </a:p>
          <a:p>
            <a:pPr lvl="1" marL="268288" indent="188911">
              <a:buSzTx/>
              <a:buNone/>
            </a:pPr>
            <a:r>
              <a:t>.</a:t>
            </a:r>
          </a:p>
          <a:p>
            <a:pPr lvl="1" marL="268288" indent="188911">
              <a:buSzTx/>
              <a:buNone/>
            </a:pPr>
            <a:r>
              <a:t>.</a:t>
            </a:r>
          </a:p>
          <a:p>
            <a:pPr lvl="1" marL="268288" indent="188911">
              <a:buSzTx/>
              <a:buNone/>
            </a:pPr>
            <a:r>
              <a:t>.</a:t>
            </a:r>
          </a:p>
          <a:p>
            <a:pPr lvl="1" marL="268288" indent="188911">
              <a:buSzTx/>
              <a:buNone/>
            </a:pPr>
            <a:r>
              <a:t>.</a:t>
            </a:r>
          </a:p>
          <a:p>
            <a:pPr lvl="1" marL="268288" indent="188911">
              <a:buSzTx/>
              <a:buNone/>
            </a:pPr>
            <a:r>
              <a:t>ContractProxy_Java  - May be used as role model for each repo?</a:t>
            </a:r>
          </a:p>
          <a:p>
            <a:pPr lvl="1" marL="268288" indent="188911">
              <a:buSzTx/>
              <a:buNone/>
            </a:pPr>
            <a:r>
              <a:t>.</a:t>
            </a:r>
          </a:p>
          <a:p>
            <a:pPr lvl="1" marL="268288" indent="188911">
              <a:buSzTx/>
              <a:buNone/>
            </a:pPr>
            <a:r>
              <a:t>.</a:t>
            </a:r>
          </a:p>
          <a:p>
            <a:pPr lvl="1" marL="268288" indent="188911">
              <a:buSzTx/>
              <a:buNone/>
            </a:pPr>
            <a:r>
              <a:t>.</a:t>
            </a:r>
          </a:p>
          <a:p>
            <a:pPr lvl="1" marL="268288" indent="188911">
              <a:buSzTx/>
              <a:buNone/>
            </a:pP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erviceRegistry, Authorisation, Orchest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2336">
              <a:defRPr sz="3168"/>
            </a:lvl1pPr>
          </a:lstStyle>
          <a:p>
            <a:pPr/>
            <a:r>
              <a:t>ServiceRegistry, Authorisation, Orchestration</a:t>
            </a:r>
          </a:p>
        </p:txBody>
      </p:sp>
      <p:sp>
        <p:nvSpPr>
          <p:cNvPr id="166" name="Separated databas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Separated databases</a:t>
            </a:r>
          </a:p>
          <a:p>
            <a:pPr/>
          </a:p>
          <a:p>
            <a:pPr/>
            <a:r>
              <a:t>AITIA task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Mandatory - meta data,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2336">
              <a:defRPr sz="3168"/>
            </a:lvl1pPr>
          </a:lstStyle>
          <a:p>
            <a:pPr/>
            <a:r>
              <a:t>Mandatory - meta data, </a:t>
            </a:r>
          </a:p>
        </p:txBody>
      </p:sp>
      <p:sp>
        <p:nvSpPr>
          <p:cNvPr id="169" name="ServiceDiscovery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9936" indent="-229936" defTabSz="393192">
              <a:spcBef>
                <a:spcPts val="300"/>
              </a:spcBef>
              <a:buSzPct val="100000"/>
              <a:buAutoNum type="arabicPeriod" startAt="1"/>
              <a:defRPr sz="1720"/>
            </a:pPr>
            <a:r>
              <a:t>ServiceDiscovery,</a:t>
            </a:r>
          </a:p>
          <a:p>
            <a:pPr lvl="1" marL="623128" indent="-229936" defTabSz="393192">
              <a:spcBef>
                <a:spcPts val="300"/>
              </a:spcBef>
              <a:buAutoNum type="arabicPeriod" startAt="1"/>
              <a:defRPr sz="1720"/>
            </a:pPr>
            <a:r>
              <a:t>Mandatory</a:t>
            </a:r>
          </a:p>
          <a:p>
            <a:pPr lvl="2" marL="1016320" indent="-229936" defTabSz="393192">
              <a:spcBef>
                <a:spcPts val="300"/>
              </a:spcBef>
              <a:buAutoNum type="arabicPeriod" startAt="1"/>
              <a:defRPr sz="1720"/>
            </a:pPr>
            <a:r>
              <a:t>Encode=syntax e.g. encode=xml-v2 </a:t>
            </a:r>
          </a:p>
          <a:p>
            <a:pPr lvl="2" marL="1016320" indent="-229936" defTabSz="393192">
              <a:spcBef>
                <a:spcPts val="300"/>
              </a:spcBef>
              <a:buAutoNum type="arabicPeriod" startAt="1"/>
              <a:defRPr sz="1720"/>
            </a:pPr>
            <a:r>
              <a:t>Semantic=XX: semantics=RFCXXX - SenML - ref/link</a:t>
            </a:r>
          </a:p>
          <a:p>
            <a:pPr lvl="2" marL="1016320" indent="-229936" defTabSz="393192">
              <a:spcBef>
                <a:spcPts val="300"/>
              </a:spcBef>
              <a:buAutoNum type="arabicPeriod" startAt="1"/>
              <a:defRPr sz="1720"/>
            </a:pPr>
            <a:r>
              <a:t>Version=service_version e.g. version=4.2.0</a:t>
            </a:r>
          </a:p>
          <a:p>
            <a:pPr lvl="1" marL="623128" indent="-229936" defTabSz="393192">
              <a:spcBef>
                <a:spcPts val="300"/>
              </a:spcBef>
              <a:buAutoNum type="arabicPeriod" startAt="1"/>
              <a:defRPr sz="1720"/>
            </a:pPr>
            <a:r>
              <a:t>Optional</a:t>
            </a:r>
          </a:p>
          <a:p>
            <a:pPr lvl="2" marL="1016320" indent="-229936" defTabSz="393192">
              <a:spcBef>
                <a:spcPts val="300"/>
              </a:spcBef>
              <a:buAutoNum type="arabicPeriod" startAt="1"/>
              <a:defRPr sz="1720"/>
            </a:pPr>
            <a:r>
              <a:t>Compress= algorithm: compress=EXI W3C link</a:t>
            </a:r>
          </a:p>
          <a:p>
            <a:pPr lvl="2" marL="1016320" indent="-229936" defTabSz="393192">
              <a:spcBef>
                <a:spcPts val="300"/>
              </a:spcBef>
              <a:buAutoNum type="arabicPeriod" startAt="1"/>
              <a:defRPr sz="1720"/>
            </a:pPr>
            <a:r>
              <a:t>Model=modelref: model=SysML - link</a:t>
            </a:r>
          </a:p>
          <a:p>
            <a:pPr lvl="1" marL="623128" indent="-229936" defTabSz="393192">
              <a:spcBef>
                <a:spcPts val="300"/>
              </a:spcBef>
              <a:buAutoNum type="arabicPeriod" startAt="1"/>
              <a:defRPr sz="1720"/>
            </a:pPr>
          </a:p>
          <a:p>
            <a:pPr marL="229936" indent="-229936" defTabSz="393192">
              <a:spcBef>
                <a:spcPts val="300"/>
              </a:spcBef>
              <a:buSzPct val="100000"/>
              <a:buAutoNum type="arabicPeriod" startAt="1"/>
              <a:defRPr sz="1720"/>
            </a:pPr>
            <a:r>
              <a:t>SystemDiscovery,</a:t>
            </a:r>
          </a:p>
          <a:p>
            <a:pPr lvl="1" marL="623128" indent="-229936" defTabSz="393192">
              <a:spcBef>
                <a:spcPts val="300"/>
              </a:spcBef>
              <a:buAutoNum type="arabicPeriod" startAt="1"/>
              <a:defRPr sz="1720"/>
            </a:pPr>
            <a:r>
              <a:t> </a:t>
            </a:r>
          </a:p>
          <a:p>
            <a:pPr marL="229936" indent="-229936" defTabSz="393192">
              <a:spcBef>
                <a:spcPts val="300"/>
              </a:spcBef>
              <a:buSzPct val="100000"/>
              <a:buAutoNum type="arabicPeriod" startAt="1"/>
              <a:defRPr sz="1720"/>
            </a:pPr>
            <a:r>
              <a:t>DeviceDiscovery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Mandatory - meta data,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2336">
              <a:defRPr sz="3168"/>
            </a:lvl1pPr>
          </a:lstStyle>
          <a:p>
            <a:pPr/>
            <a:r>
              <a:t>Mandatory - meta data, </a:t>
            </a:r>
          </a:p>
        </p:txBody>
      </p:sp>
      <p:sp>
        <p:nvSpPr>
          <p:cNvPr id="172" name="SystemDiscovery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7368" indent="-267368">
              <a:buSzPct val="100000"/>
              <a:buAutoNum type="arabicPeriod" startAt="1"/>
            </a:pPr>
            <a:r>
              <a:t>SystemDiscovery,</a:t>
            </a:r>
          </a:p>
          <a:p>
            <a:pPr lvl="1" marL="724567" indent="-267367">
              <a:buAutoNum type="arabicPeriod" startAt="1"/>
            </a:pPr>
            <a:r>
              <a:t>Security= …</a:t>
            </a:r>
          </a:p>
          <a:p>
            <a:pPr lvl="1" marL="724567" indent="-267367">
              <a:buAutoNum type="arabicPeriod" startAt="1"/>
            </a:pPr>
          </a:p>
          <a:p>
            <a:pPr lvl="1" marL="724567" indent="-267367">
              <a:buAutoNum type="arabicPeriod" startAt="3"/>
            </a:pPr>
          </a:p>
          <a:p>
            <a:pPr marL="267368" indent="-267368">
              <a:buSzPct val="100000"/>
              <a:buAutoNum type="arabicPeriod" startAt="1"/>
            </a:pPr>
            <a:r>
              <a:t>Cristina to update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Meta data - DeviceRegist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2336">
              <a:defRPr sz="3168"/>
            </a:lvl1pPr>
          </a:lstStyle>
          <a:p>
            <a:pPr/>
            <a:r>
              <a:t>Meta data - DeviceRegistry </a:t>
            </a:r>
          </a:p>
        </p:txBody>
      </p:sp>
      <p:sp>
        <p:nvSpPr>
          <p:cNvPr id="175" name="DeviceDiscove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7368" indent="-267368">
              <a:buSzPct val="100000"/>
              <a:buAutoNum type="arabicPeriod" startAt="1"/>
            </a:pPr>
            <a:r>
              <a:t>DeviceDiscovery </a:t>
            </a:r>
          </a:p>
          <a:p>
            <a:pPr marL="267368" indent="-267368">
              <a:buSzPct val="100000"/>
              <a:buAutoNum type="arabicPeriod" startAt="1"/>
            </a:pPr>
          </a:p>
          <a:p>
            <a:pPr marL="267368" indent="-267368">
              <a:buSzPct val="100000"/>
              <a:buAutoNum type="arabicPeriod" startAt="3"/>
            </a:pPr>
          </a:p>
          <a:p>
            <a:pPr marL="267368" indent="-267368">
              <a:buSzPct val="100000"/>
              <a:buAutoNum type="arabicPeriod" startAt="4"/>
            </a:pPr>
            <a:r>
              <a:t>Ask Johan C and Olov S and Jan vD and Appy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ertificateKi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2336">
              <a:defRPr sz="3168"/>
            </a:lvl1pPr>
          </a:lstStyle>
          <a:p>
            <a:pPr/>
            <a:r>
              <a:t>CertificateKind</a:t>
            </a:r>
          </a:p>
        </p:txBody>
      </p:sp>
      <p:sp>
        <p:nvSpPr>
          <p:cNvPr id="178" name="- Secu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Secure</a:t>
            </a:r>
          </a:p>
          <a:p>
            <a:pPr/>
            <a:r>
              <a:t>- Non-Secure</a:t>
            </a:r>
          </a:p>
          <a:p>
            <a:pPr/>
          </a:p>
          <a:p>
            <a:pPr/>
            <a:r>
              <a:t>instead of</a:t>
            </a:r>
          </a:p>
          <a:p>
            <a:pPr/>
            <a:r>
              <a:t>- Certificate</a:t>
            </a:r>
          </a:p>
          <a:p>
            <a:pPr/>
            <a:r>
              <a:t>- Token</a:t>
            </a:r>
          </a:p>
          <a:p>
            <a:pPr/>
            <a:r>
              <a:t>- Non-Secure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Naming convention - definition Book + Cristinas pap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3756">
              <a:defRPr sz="2628"/>
            </a:lvl1pPr>
          </a:lstStyle>
          <a:p>
            <a:pPr/>
            <a:r>
              <a:t>Naming convention - definition Book + Cristinas paper</a:t>
            </a:r>
          </a:p>
        </p:txBody>
      </p:sp>
      <p:sp>
        <p:nvSpPr>
          <p:cNvPr id="181" name="Valid host name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Valid host name: </a:t>
            </a:r>
          </a:p>
          <a:p>
            <a:pPr/>
            <a:r>
              <a:t>- twg0040.local</a:t>
            </a:r>
          </a:p>
          <a:p>
            <a:pPr/>
            <a:r>
              <a:t>- twg0040 (alias)</a:t>
            </a:r>
          </a:p>
          <a:p>
            <a:pPr/>
            <a:r>
              <a:t>-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twg0040.dns.thinwave.eu</a:t>
            </a:r>
          </a:p>
          <a:p>
            <a:pPr/>
          </a:p>
          <a:p>
            <a:pPr/>
            <a:r>
              <a:t>Arrowhead naming convention clarification:</a:t>
            </a:r>
          </a:p>
          <a:p>
            <a:pPr/>
            <a:r>
              <a:t>- MAC protocol is deleted</a:t>
            </a:r>
          </a:p>
          <a:p>
            <a:pPr/>
            <a:r>
              <a:t>- Underscore can not be used in the device name</a:t>
            </a:r>
          </a:p>
          <a:p>
            <a:pPr marL="0" indent="0">
              <a:spcBef>
                <a:spcPts val="1200"/>
              </a:spcBef>
              <a:defRPr sz="1333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chemeClr val="accent1"/>
                </a:solidFill>
              </a:rPr>
              <a:t>_Audon−Thermometer−01</a:t>
            </a:r>
            <a:r>
              <a:t>._CompanyAB−cloud223._802−15−4._88:e9:fe:79:a7:f9 </a:t>
            </a:r>
            <a:endParaRPr sz="1200"/>
          </a:p>
          <a:p>
            <a:pPr marL="0" indent="0">
              <a:spcBef>
                <a:spcPts val="1200"/>
              </a:spcBef>
              <a:defRPr sz="1333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chemeClr val="accent1"/>
                </a:solidFill>
              </a:rPr>
              <a:t>_Audon−Thermometer−01:  is the device hostnamne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Naming convention - definition Book + Cristinas pap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3756">
              <a:defRPr sz="2628"/>
            </a:lvl1pPr>
          </a:lstStyle>
          <a:p>
            <a:pPr/>
            <a:r>
              <a:t>Naming convention - definition Book + Cristinas paper</a:t>
            </a:r>
          </a:p>
        </p:txBody>
      </p:sp>
      <p:sp>
        <p:nvSpPr>
          <p:cNvPr id="184" name="Arrowhead naming convention clarification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Arrowhead naming convention clarification:</a:t>
            </a:r>
          </a:p>
          <a:p>
            <a:pPr/>
            <a:r>
              <a:t>- MAC protocol is deleted</a:t>
            </a:r>
          </a:p>
          <a:p>
            <a:pPr/>
            <a:r>
              <a:t>- Underscore can not be used in the device name</a:t>
            </a:r>
          </a:p>
          <a:p>
            <a:pPr marL="0" indent="0">
              <a:spcBef>
                <a:spcPts val="1200"/>
              </a:spcBef>
              <a:defRPr sz="1333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chemeClr val="accent1"/>
                </a:solidFill>
              </a:rPr>
              <a:t>_Audon−Thermometer−01</a:t>
            </a:r>
            <a:r>
              <a:t>._CompanyAB−cloud223._802−15−4._88:e9:fe:79:a7:f9 </a:t>
            </a:r>
            <a:endParaRPr sz="1200"/>
          </a:p>
          <a:p>
            <a:pPr marL="0" indent="0">
              <a:spcBef>
                <a:spcPts val="1200"/>
              </a:spcBef>
              <a:defRPr sz="1333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chemeClr val="accent1"/>
                </a:solidFill>
              </a:rPr>
              <a:t>_Audon−Thermometer−01:  is the device hostnamne</a:t>
            </a:r>
            <a:endParaRPr>
              <a:solidFill>
                <a:schemeClr val="accent1"/>
              </a:solidFill>
            </a:endParaRPr>
          </a:p>
          <a:p>
            <a:pPr marL="0" indent="0">
              <a:spcBef>
                <a:spcPts val="1200"/>
              </a:spcBef>
              <a:defRPr sz="1333">
                <a:latin typeface="Times Roman"/>
                <a:ea typeface="Times Roman"/>
                <a:cs typeface="Times Roman"/>
                <a:sym typeface="Times Roman"/>
              </a:defRPr>
            </a:pPr>
            <a:endParaRPr>
              <a:solidFill>
                <a:schemeClr val="accent1"/>
              </a:solidFill>
            </a:endParaRPr>
          </a:p>
          <a:p>
            <a:pPr marL="0" indent="0">
              <a:spcBef>
                <a:spcPts val="1200"/>
              </a:spcBef>
              <a:defRPr sz="1333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chemeClr val="accent1"/>
                </a:solidFill>
              </a:rPr>
              <a:t>_mac address field valid data:</a:t>
            </a:r>
            <a:endParaRPr>
              <a:solidFill>
                <a:schemeClr val="accent1"/>
              </a:solidFill>
            </a:endParaRPr>
          </a:p>
          <a:p>
            <a:pPr marL="0" indent="0">
              <a:spcBef>
                <a:spcPts val="1200"/>
              </a:spcBef>
              <a:defRPr sz="1333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chemeClr val="accent1"/>
                </a:solidFill>
              </a:rPr>
              <a:t>- 88:e9:fe:79:a7:f9 (mac address)</a:t>
            </a:r>
            <a:endParaRPr>
              <a:solidFill>
                <a:schemeClr val="accent1"/>
              </a:solidFill>
            </a:endParaRPr>
          </a:p>
          <a:p>
            <a:pPr marL="0" indent="0">
              <a:spcBef>
                <a:spcPts val="1200"/>
              </a:spcBef>
              <a:defRPr sz="1333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chemeClr val="accent1"/>
                </a:solidFill>
              </a:rPr>
              <a:t>- VPN </a:t>
            </a:r>
            <a:endParaRPr>
              <a:solidFill>
                <a:schemeClr val="accent1"/>
              </a:solidFill>
            </a:endParaRPr>
          </a:p>
          <a:p>
            <a:pPr marL="0" indent="0">
              <a:spcBef>
                <a:spcPts val="1200"/>
              </a:spcBef>
              <a:defRPr sz="1333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chemeClr val="accent1"/>
                </a:solidFill>
              </a:rPr>
              <a:t>- IPsec</a:t>
            </a:r>
            <a:br>
              <a:rPr>
                <a:solidFill>
                  <a:schemeClr val="accent1"/>
                </a:solidFill>
              </a:rPr>
            </a:br>
            <a:endParaRPr>
              <a:solidFill>
                <a:schemeClr val="accent1"/>
              </a:solidFill>
            </a:endParaRPr>
          </a:p>
          <a:p>
            <a:pPr marL="0" indent="0">
              <a:spcBef>
                <a:spcPts val="1200"/>
              </a:spcBef>
              <a:defRPr sz="1333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chemeClr val="accent1"/>
                </a:solidFill>
              </a:rPr>
              <a:t>Checking of name should be done by Service, System and DeviceRegistry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List off core system nam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2336">
              <a:defRPr sz="3168"/>
            </a:lvl1pPr>
          </a:lstStyle>
          <a:p>
            <a:pPr/>
            <a:r>
              <a:t>List off core system names</a:t>
            </a:r>
          </a:p>
        </p:txBody>
      </p:sp>
      <p:sp>
        <p:nvSpPr>
          <p:cNvPr id="187" name="List of core system and associated services nam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List of core system and associated services names</a:t>
            </a:r>
          </a:p>
          <a:p>
            <a:pPr lvl="1" marL="268288" indent="188911">
              <a:buSzTx/>
              <a:buNone/>
            </a:pPr>
            <a:r>
              <a:t>Via SysML models from Jerker</a:t>
            </a:r>
            <a:br/>
            <a:r>
              <a:t>To be synchronised with AITIA team</a:t>
            </a:r>
          </a:p>
          <a:p>
            <a:pPr/>
          </a:p>
          <a:p>
            <a:pPr/>
            <a:r>
              <a:t>Examples of application system names</a:t>
            </a:r>
          </a:p>
          <a:p>
            <a:pPr lvl="1" marL="268288" indent="188911">
              <a:buSzTx/>
              <a:buNone/>
            </a:pPr>
            <a:r>
              <a:t>Examples SysML models from Jerker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