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1" r:id="rId4"/>
    <p:sldId id="257" r:id="rId5"/>
    <p:sldId id="262" r:id="rId6"/>
    <p:sldId id="285" r:id="rId7"/>
    <p:sldId id="286" r:id="rId8"/>
    <p:sldId id="287" r:id="rId9"/>
    <p:sldId id="274" r:id="rId10"/>
    <p:sldId id="278" r:id="rId11"/>
    <p:sldId id="275" r:id="rId12"/>
    <p:sldId id="277" r:id="rId13"/>
    <p:sldId id="276" r:id="rId14"/>
    <p:sldId id="279" r:id="rId15"/>
    <p:sldId id="288" r:id="rId16"/>
    <p:sldId id="280" r:id="rId17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3A3A"/>
    <a:srgbClr val="00CC00"/>
    <a:srgbClr val="3333FF"/>
    <a:srgbClr val="3366FF"/>
    <a:srgbClr val="DB4333"/>
    <a:srgbClr val="E6482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57" autoAdjust="0"/>
  </p:normalViewPr>
  <p:slideViewPr>
    <p:cSldViewPr>
      <p:cViewPr varScale="1">
        <p:scale>
          <a:sx n="69" d="100"/>
          <a:sy n="69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F5426-942E-467C-9B40-70C7A221E7AD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8BA53-A49F-4F30-B869-8295D9C818F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1313-82E8-4861-A456-5595E925173A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D4FC2-272B-4DB6-B1E7-519A0703952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34828-4334-4568-9C0B-D81290E3CB26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EEC16-1772-466B-B459-D56C4F6510F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565B0-6A4D-4DBF-AC04-B2201559509C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12872-10D8-4583-BCD5-2896EA21CA7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D372A-B97B-4079-B6E6-4716A750C65D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1A84-417D-458B-88A4-9DDFD0D42F9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058E5-C79B-42D7-8EF0-BC164AF07804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E94D-B2AC-4B0F-B2C2-6162A070709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697A-9233-4245-B92B-90E11FD12BCD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9C731-68BE-4EE3-B120-A851BE30459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156B7-5888-46C0-86B2-C0FB57479FBA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B9268-B9FC-4C96-9738-00D377430F3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A4E4C-2C93-4ED0-8D9F-50632120F42C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11DD9-A17A-4000-AC63-165C7EC27F9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E71D-9C8B-42A5-806E-A0EC3C601366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7B8B7-E6E9-47B8-95EC-DC381743C70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BDB1A-9D9E-4D4F-9157-4A573C50777D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91109-7241-49FD-BEFD-097C55C8155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D1D34-4427-4061-A438-91D3D96247C4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B66C1-CC60-423B-975D-E8E53923A43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C70F-9AD5-49BF-958A-DBF18C938A35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B4A95-37F1-4C1E-B5EA-5F9225A26B0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8A3F7-5A6F-492B-909B-2B644A523393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9E4DE-7263-46C3-B451-8BBF479AB18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4897C-15F6-46EE-80F2-D238CEA9B4C2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82337-4B49-4478-A39C-FAAAF18F3E1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8C889-367C-4042-B577-F45E84D603E5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0AC8C-ACA8-423A-8D08-1A9AFC8D3A7C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FAD0A-97F6-4DFF-B5A1-068A58B225E7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B5C0-3FBA-4D1A-9D75-F82CAEDDADC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8CD7-15A9-442B-9E10-90B52FB3E9C9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1CEDC-E996-4194-B626-1F9E7AFCF8F9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2035B-407F-4B0C-A04D-FDE3BA6E5702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7E153-9977-404C-9DDE-65E78BC7176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6FD3A-2072-4797-AEF2-F0289C0064DB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B3488-3CED-41C4-999F-E7F30FD4FFD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F88A0-ED15-4B71-B287-B87C0643F4BF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C4318-0479-451E-834B-AE6D4B0BEF8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D4FF1-73DA-4B8F-99AB-A202D527D359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AFD23-2AB2-46CE-8CBD-EFF6A68953B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FDCB2-A5BC-4C70-BA34-8AF57D6B2C36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7A04-04A6-44F0-B5CD-608971DF33C2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9144000" cy="684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8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D89E41-A772-4462-A90B-169ABD29702D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2B3E6D-00F9-4429-9ABA-3DD4C17D0E5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6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44000" cy="68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3316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6093E1-EC18-48DC-B79A-6B266947F847}" type="datetimeFigureOut">
              <a:rPr lang="uk-UA"/>
              <a:pPr>
                <a:defRPr/>
              </a:pPr>
              <a:t>16.05.2024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C37867-C341-4BCC-8DD7-27E67BD31F08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2.jpe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Рисунок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8913"/>
            <a:ext cx="65881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763713" y="404813"/>
            <a:ext cx="6831012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/>
            <a:r>
              <a:rPr lang="ru-RU" sz="5000" b="1" dirty="0">
                <a:solidFill>
                  <a:srgbClr val="D43A3A"/>
                </a:solidFill>
              </a:rPr>
              <a:t>Методы вычисления</a:t>
            </a:r>
          </a:p>
          <a:p>
            <a:pPr algn="r"/>
            <a:r>
              <a:rPr lang="ru-RU" sz="5000" b="1" dirty="0">
                <a:solidFill>
                  <a:srgbClr val="D43A3A"/>
                </a:solidFill>
                <a:latin typeface="Calibri" pitchFamily="34" charset="0"/>
              </a:rPr>
              <a:t> числа «Пи»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754063" y="620713"/>
            <a:ext cx="2889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323850" y="2348880"/>
            <a:ext cx="47972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2400" dirty="0" smtClean="0"/>
              <a:t>Авторы: </a:t>
            </a:r>
            <a:r>
              <a:rPr lang="ru-RU" sz="2400" b="1" dirty="0" err="1"/>
              <a:t>Чиркова</a:t>
            </a:r>
            <a:r>
              <a:rPr lang="ru-RU" sz="2400" b="1" dirty="0"/>
              <a:t> Александра</a:t>
            </a:r>
            <a:endParaRPr lang="ru-RU" sz="2400" dirty="0"/>
          </a:p>
          <a:p>
            <a:r>
              <a:rPr lang="ru-RU" sz="2400" b="1" dirty="0" smtClean="0"/>
              <a:t>	   </a:t>
            </a:r>
            <a:r>
              <a:rPr lang="en-US" sz="2400" b="1" dirty="0" smtClean="0"/>
              <a:t> </a:t>
            </a:r>
            <a:r>
              <a:rPr lang="ru-RU" sz="2400" b="1" dirty="0" smtClean="0"/>
              <a:t>Степанова София</a:t>
            </a:r>
          </a:p>
          <a:p>
            <a:r>
              <a:rPr lang="ru-RU" sz="2400" dirty="0" smtClean="0"/>
              <a:t>студентки гр. 6111-100503</a:t>
            </a:r>
            <a:r>
              <a:rPr lang="en-US" sz="2400" dirty="0" smtClean="0"/>
              <a:t>D</a:t>
            </a:r>
            <a:endParaRPr lang="ru-RU" sz="2400" dirty="0"/>
          </a:p>
          <a:p>
            <a:r>
              <a:rPr lang="ru-RU" sz="2400" dirty="0" smtClean="0"/>
              <a:t>Самарского </a:t>
            </a:r>
            <a:r>
              <a:rPr lang="ru-RU" sz="2400" dirty="0" err="1" smtClean="0"/>
              <a:t>универиситета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446856" y="629816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Готовые к исследованию образцы</a:t>
            </a:r>
          </a:p>
        </p:txBody>
      </p:sp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3477" y="1854065"/>
            <a:ext cx="6419271" cy="481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Oval 20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3252" name="Rectangle 208"/>
          <p:cNvSpPr>
            <a:spLocks noChangeArrowheads="1"/>
          </p:cNvSpPr>
          <p:nvPr/>
        </p:nvSpPr>
        <p:spPr bwMode="auto">
          <a:xfrm>
            <a:off x="226626" y="260350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10</a:t>
            </a:r>
            <a:endParaRPr lang="ru-RU" sz="2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Grp="1"/>
          </p:cNvSpPr>
          <p:nvPr>
            <p:ph type="title"/>
          </p:nvPr>
        </p:nvSpPr>
        <p:spPr>
          <a:xfrm>
            <a:off x="468313" y="476672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Взвешивание квадрата и круга</a:t>
            </a:r>
          </a:p>
        </p:txBody>
      </p:sp>
      <p:pic>
        <p:nvPicPr>
          <p:cNvPr id="55298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1846263"/>
            <a:ext cx="367188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6788" y="1844675"/>
            <a:ext cx="3651250" cy="486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Oval 20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5301" name="Rectangle 208"/>
          <p:cNvSpPr>
            <a:spLocks noChangeArrowheads="1"/>
          </p:cNvSpPr>
          <p:nvPr/>
        </p:nvSpPr>
        <p:spPr bwMode="auto">
          <a:xfrm>
            <a:off x="234588" y="260350"/>
            <a:ext cx="53816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11</a:t>
            </a:r>
            <a:endParaRPr lang="ru-RU" sz="2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9" name="Picture 4" descr="i?id=2947017e69046ff67391331e5c7a15de-sr&amp;n=13&amp;exp=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1772816"/>
            <a:ext cx="2062162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0" name="Line 8"/>
          <p:cNvSpPr>
            <a:spLocks noChangeShapeType="1"/>
          </p:cNvSpPr>
          <p:nvPr/>
        </p:nvSpPr>
        <p:spPr bwMode="auto">
          <a:xfrm>
            <a:off x="468313" y="2780928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1" name="Text Box 10"/>
          <p:cNvSpPr txBox="1">
            <a:spLocks noChangeArrowheads="1"/>
          </p:cNvSpPr>
          <p:nvPr/>
        </p:nvSpPr>
        <p:spPr bwMode="auto">
          <a:xfrm>
            <a:off x="1258888" y="2291978"/>
            <a:ext cx="368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00" i="1" dirty="0"/>
              <a:t>d</a:t>
            </a:r>
            <a:endParaRPr lang="ru-RU" sz="2600" i="1" dirty="0"/>
          </a:p>
        </p:txBody>
      </p:sp>
      <p:sp>
        <p:nvSpPr>
          <p:cNvPr id="51222" name="Rectangle 11"/>
          <p:cNvSpPr>
            <a:spLocks/>
          </p:cNvSpPr>
          <p:nvPr/>
        </p:nvSpPr>
        <p:spPr bwMode="auto">
          <a:xfrm>
            <a:off x="2771775" y="1556593"/>
            <a:ext cx="57102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800" b="1" dirty="0">
                <a:solidFill>
                  <a:srgbClr val="D43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Масса круга:</a:t>
            </a:r>
          </a:p>
        </p:txBody>
      </p:sp>
      <p:sp>
        <p:nvSpPr>
          <p:cNvPr id="51223" name="Rectangle 13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86023"/>
              </p:ext>
            </p:extLst>
          </p:nvPr>
        </p:nvGraphicFramePr>
        <p:xfrm>
          <a:off x="2843808" y="2008956"/>
          <a:ext cx="49149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Уравнение" r:id="rId4" imgW="2234880" imgH="419040" progId="Equation.3">
                  <p:embed/>
                </p:oleObj>
              </mc:Choice>
              <mc:Fallback>
                <p:oleObj name="Уравнение" r:id="rId4" imgW="223488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008956"/>
                        <a:ext cx="49149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Rectangle 14"/>
          <p:cNvSpPr>
            <a:spLocks/>
          </p:cNvSpPr>
          <p:nvPr/>
        </p:nvSpPr>
        <p:spPr bwMode="auto">
          <a:xfrm>
            <a:off x="2749550" y="2924745"/>
            <a:ext cx="571023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800" b="1" dirty="0">
                <a:solidFill>
                  <a:srgbClr val="D43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Масса квадрата:</a:t>
            </a:r>
          </a:p>
        </p:txBody>
      </p:sp>
      <p:sp>
        <p:nvSpPr>
          <p:cNvPr id="51225" name="Rectangle 16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55073"/>
              </p:ext>
            </p:extLst>
          </p:nvPr>
        </p:nvGraphicFramePr>
        <p:xfrm>
          <a:off x="2871788" y="3572817"/>
          <a:ext cx="51292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Уравнение" r:id="rId6" imgW="2260440" imgH="253800" progId="Equation.3">
                  <p:embed/>
                </p:oleObj>
              </mc:Choice>
              <mc:Fallback>
                <p:oleObj name="Уравнение" r:id="rId6" imgW="226044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572817"/>
                        <a:ext cx="5129212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Rectangle 17"/>
          <p:cNvSpPr>
            <a:spLocks/>
          </p:cNvSpPr>
          <p:nvPr/>
        </p:nvSpPr>
        <p:spPr bwMode="auto">
          <a:xfrm>
            <a:off x="2771775" y="4220890"/>
            <a:ext cx="49688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ru-RU" sz="2800" b="1" dirty="0">
                <a:solidFill>
                  <a:srgbClr val="D43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«Пи»:</a:t>
            </a:r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108824"/>
              </p:ext>
            </p:extLst>
          </p:nvPr>
        </p:nvGraphicFramePr>
        <p:xfrm>
          <a:off x="754063" y="4900314"/>
          <a:ext cx="738822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Уравнение" r:id="rId8" imgW="3213000" imgH="736560" progId="Equation.3">
                  <p:embed/>
                </p:oleObj>
              </mc:Choice>
              <mc:Fallback>
                <p:oleObj name="Уравнение" r:id="rId8" imgW="3213000" imgH="7365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900314"/>
                        <a:ext cx="7388225" cy="169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Rectangle 21"/>
          <p:cNvSpPr>
            <a:spLocks noChangeArrowheads="1"/>
          </p:cNvSpPr>
          <p:nvPr/>
        </p:nvSpPr>
        <p:spPr bwMode="auto">
          <a:xfrm>
            <a:off x="6516216" y="5121647"/>
            <a:ext cx="1800200" cy="1259681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8" name="Oval 20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29" name="Rectangle 208"/>
          <p:cNvSpPr>
            <a:spLocks noChangeArrowheads="1"/>
          </p:cNvSpPr>
          <p:nvPr/>
        </p:nvSpPr>
        <p:spPr bwMode="auto">
          <a:xfrm>
            <a:off x="224162" y="257176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12</a:t>
            </a:r>
            <a:endParaRPr lang="ru-RU" sz="2600" b="1" dirty="0">
              <a:solidFill>
                <a:srgbClr val="006600"/>
              </a:solidFill>
            </a:endParaRPr>
          </a:p>
        </p:txBody>
      </p:sp>
      <p:sp>
        <p:nvSpPr>
          <p:cNvPr id="16" name="Rectangle 4"/>
          <p:cNvSpPr>
            <a:spLocks noGrp="1"/>
          </p:cNvSpPr>
          <p:nvPr>
            <p:ph type="title"/>
          </p:nvPr>
        </p:nvSpPr>
        <p:spPr>
          <a:xfrm>
            <a:off x="468313" y="476672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Вывод формулы для числа Пи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468313" y="476672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Результаты вычислений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95220"/>
              </p:ext>
            </p:extLst>
          </p:nvPr>
        </p:nvGraphicFramePr>
        <p:xfrm>
          <a:off x="4599168" y="1997472"/>
          <a:ext cx="14398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Формула" r:id="rId3" imgW="761669" imgH="533169" progId="Equation.3">
                  <p:embed/>
                </p:oleObj>
              </mc:Choice>
              <mc:Fallback>
                <p:oleObj name="Формула" r:id="rId3" imgW="761669" imgH="53316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168" y="1997472"/>
                        <a:ext cx="143986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89059"/>
              </p:ext>
            </p:extLst>
          </p:nvPr>
        </p:nvGraphicFramePr>
        <p:xfrm>
          <a:off x="6272564" y="2091135"/>
          <a:ext cx="19431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Формула" r:id="rId5" imgW="1155199" imgH="545863" progId="Equation.3">
                  <p:embed/>
                </p:oleObj>
              </mc:Choice>
              <mc:Fallback>
                <p:oleObj name="Формула" r:id="rId5" imgW="1155199" imgH="54586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564" y="2091135"/>
                        <a:ext cx="1943100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766763" y="2408238"/>
            <a:ext cx="1143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54280" name="Rectangle 11"/>
          <p:cNvSpPr>
            <a:spLocks noChangeArrowheads="1"/>
          </p:cNvSpPr>
          <p:nvPr/>
        </p:nvSpPr>
        <p:spPr bwMode="auto">
          <a:xfrm>
            <a:off x="766763" y="2408238"/>
            <a:ext cx="16652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54478" name="Group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5121"/>
              </p:ext>
            </p:extLst>
          </p:nvPr>
        </p:nvGraphicFramePr>
        <p:xfrm>
          <a:off x="370682" y="1981165"/>
          <a:ext cx="8424862" cy="410368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см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ru-RU" sz="26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круг</a:t>
                      </a: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ru-RU" sz="2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квадр.</a:t>
                      </a: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              , %</a:t>
                      </a: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0,787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0,999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3A3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3,1511…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D43A3A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0,30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0,514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0,654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3A3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3,1437…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D43A3A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0,07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0,363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0,460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3A3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3,1565…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D43A3A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0,47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0,244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0,310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3A3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3,1483…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D43A3A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0,21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0,095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0,121</a:t>
                      </a:r>
                      <a:endParaRPr kumimoji="0" lang="ru-RU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43A3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3,1404…</a:t>
                      </a:r>
                      <a:endParaRPr kumimoji="0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D43A3A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kumimoji="0" lang="ru-RU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325" name="Oval 20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4326" name="Rectangle 208"/>
          <p:cNvSpPr>
            <a:spLocks noChangeArrowheads="1"/>
          </p:cNvSpPr>
          <p:nvPr/>
        </p:nvSpPr>
        <p:spPr bwMode="auto">
          <a:xfrm>
            <a:off x="224162" y="258763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13</a:t>
            </a:r>
            <a:endParaRPr lang="ru-RU" sz="26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468313" y="630238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Заключение</a:t>
            </a:r>
          </a:p>
        </p:txBody>
      </p:sp>
      <p:sp>
        <p:nvSpPr>
          <p:cNvPr id="52226" name="Oval 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27" name="Rectangle 8"/>
          <p:cNvSpPr>
            <a:spLocks noChangeArrowheads="1"/>
          </p:cNvSpPr>
          <p:nvPr/>
        </p:nvSpPr>
        <p:spPr bwMode="auto">
          <a:xfrm>
            <a:off x="224162" y="257464"/>
            <a:ext cx="556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14</a:t>
            </a:r>
            <a:endParaRPr lang="ru-RU" sz="2600" b="1" dirty="0">
              <a:solidFill>
                <a:srgbClr val="0066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1780109"/>
            <a:ext cx="748883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000" dirty="0" smtClean="0"/>
              <a:t>В ходе этой работы мы узнали: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000" dirty="0" smtClean="0"/>
              <a:t>некоторые факты о числе Пи;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000" dirty="0" smtClean="0"/>
              <a:t>узнали способы, которыми можно получить значение, приближенное к числу Пи;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 smtClean="0"/>
              <a:t>проверили один из экспериментальных методов на практике, причем полученные значения были довольно близки к истинной величине числа Пи.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5660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250825" y="2060574"/>
            <a:ext cx="8569325" cy="1872481"/>
          </a:xfrm>
        </p:spPr>
        <p:txBody>
          <a:bodyPr/>
          <a:lstStyle/>
          <a:p>
            <a:r>
              <a:rPr lang="ru-RU" sz="6000" b="1" dirty="0" smtClean="0">
                <a:solidFill>
                  <a:srgbClr val="D43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ChangeArrowheads="1"/>
          </p:cNvSpPr>
          <p:nvPr/>
        </p:nvSpPr>
        <p:spPr bwMode="auto">
          <a:xfrm>
            <a:off x="250825" y="908050"/>
            <a:ext cx="864235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000" b="1" dirty="0">
                <a:solidFill>
                  <a:srgbClr val="D43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изучить методы вычисления числа Пи и проверить некоторые из них на практике.</a:t>
            </a:r>
          </a:p>
          <a:p>
            <a:pPr marL="342900" indent="-342900">
              <a:lnSpc>
                <a:spcPct val="120000"/>
              </a:lnSpc>
            </a:pP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000" b="1" dirty="0">
                <a:solidFill>
                  <a:srgbClr val="D43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исследования:</a:t>
            </a:r>
          </a:p>
          <a:p>
            <a:pPr marL="342900" indent="-3429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1. Узнать сведения о числе Пи из истории математики.</a:t>
            </a:r>
          </a:p>
          <a:p>
            <a:pPr marL="342900" indent="-3429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2. Выявить интересные факты про число Пи.</a:t>
            </a:r>
          </a:p>
          <a:p>
            <a:pPr marL="342900" indent="-3429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3. Рассмотреть методы вычисления числа Пи.</a:t>
            </a:r>
          </a:p>
          <a:p>
            <a:pPr marL="342900" indent="-342900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4. Опытным путём определить величину числа Пи.</a:t>
            </a:r>
          </a:p>
        </p:txBody>
      </p:sp>
      <p:sp>
        <p:nvSpPr>
          <p:cNvPr id="27650" name="Oval 50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7651" name="Rectangle 51"/>
          <p:cNvSpPr>
            <a:spLocks noChangeArrowheads="1"/>
          </p:cNvSpPr>
          <p:nvPr/>
        </p:nvSpPr>
        <p:spPr bwMode="auto">
          <a:xfrm>
            <a:off x="323850" y="276225"/>
            <a:ext cx="368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>
                <a:solidFill>
                  <a:srgbClr val="0066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5" name="Text Box 21"/>
          <p:cNvSpPr txBox="1">
            <a:spLocks noChangeArrowheads="1"/>
          </p:cNvSpPr>
          <p:nvPr/>
        </p:nvSpPr>
        <p:spPr bwMode="black">
          <a:xfrm>
            <a:off x="3294063" y="2076450"/>
            <a:ext cx="5651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EFEFE"/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6676" name="Rectangle 24"/>
          <p:cNvSpPr>
            <a:spLocks noChangeArrowheads="1"/>
          </p:cNvSpPr>
          <p:nvPr/>
        </p:nvSpPr>
        <p:spPr bwMode="auto">
          <a:xfrm>
            <a:off x="250825" y="1136650"/>
            <a:ext cx="8497888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3500" b="1" dirty="0">
                <a:solidFill>
                  <a:srgbClr val="0066FF"/>
                </a:solidFill>
              </a:rPr>
              <a:t>	Число Пи</a:t>
            </a:r>
            <a:r>
              <a:rPr lang="ru-RU" sz="3500" b="1" dirty="0"/>
              <a:t> </a:t>
            </a:r>
            <a:r>
              <a:rPr lang="ru-RU" sz="3000" b="1" dirty="0"/>
              <a:t>–</a:t>
            </a:r>
            <a:r>
              <a:rPr lang="ru-RU" sz="3000" dirty="0"/>
              <a:t> это математическая константа, выражающая отношение длины окружности к длине её диаметра</a:t>
            </a:r>
            <a:r>
              <a:rPr lang="ru-RU" dirty="0"/>
              <a:t>.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4554538" y="2781300"/>
          <a:ext cx="180022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Формула" r:id="rId3" imgW="507960" imgH="457200" progId="Equation.3">
                  <p:embed/>
                </p:oleObj>
              </mc:Choice>
              <mc:Fallback>
                <p:oleObj name="Формула" r:id="rId3" imgW="50796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2781300"/>
                        <a:ext cx="1800225" cy="162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6804025" y="3213100"/>
          <a:ext cx="216058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Формула" r:id="rId5" imgW="609336" imgH="215806" progId="Equation.3">
                  <p:embed/>
                </p:oleObj>
              </mc:Choice>
              <mc:Fallback>
                <p:oleObj name="Формула" r:id="rId5" imgW="609336" imgH="215806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213100"/>
                        <a:ext cx="216058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5507038" y="4724400"/>
          <a:ext cx="26638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Формула" r:id="rId7" imgW="761669" imgH="469696" progId="Equation.3">
                  <p:embed/>
                </p:oleObj>
              </mc:Choice>
              <mc:Fallback>
                <p:oleObj name="Формула" r:id="rId7" imgW="761669" imgH="469696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4724400"/>
                        <a:ext cx="2663825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7" name="Rectangle 33"/>
          <p:cNvSpPr>
            <a:spLocks noChangeArrowheads="1"/>
          </p:cNvSpPr>
          <p:nvPr/>
        </p:nvSpPr>
        <p:spPr bwMode="auto">
          <a:xfrm>
            <a:off x="5219700" y="4797425"/>
            <a:ext cx="3168650" cy="1655763"/>
          </a:xfrm>
          <a:prstGeom prst="rect">
            <a:avLst/>
          </a:prstGeom>
          <a:noFill/>
          <a:ln w="38100">
            <a:solidFill>
              <a:srgbClr val="D43A3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78" name="Rectangle 49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6679" name="Oval 4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6680" name="Rectangle 5"/>
          <p:cNvSpPr>
            <a:spLocks noChangeArrowheads="1"/>
          </p:cNvSpPr>
          <p:nvPr/>
        </p:nvSpPr>
        <p:spPr bwMode="auto">
          <a:xfrm>
            <a:off x="323850" y="260350"/>
            <a:ext cx="368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26681" name="Rectangle 49"/>
          <p:cNvSpPr>
            <a:spLocks noChangeArrowheads="1"/>
          </p:cNvSpPr>
          <p:nvPr/>
        </p:nvSpPr>
        <p:spPr bwMode="auto">
          <a:xfrm>
            <a:off x="179388" y="3116263"/>
            <a:ext cx="385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2400" b="1" dirty="0">
                <a:solidFill>
                  <a:srgbClr val="0066FF"/>
                </a:solidFill>
              </a:rPr>
              <a:t>«</a:t>
            </a:r>
            <a:r>
              <a:rPr lang="ru-RU" sz="2400" b="1" i="1" dirty="0" err="1">
                <a:solidFill>
                  <a:srgbClr val="0066FF"/>
                </a:solidFill>
              </a:rPr>
              <a:t>periferia</a:t>
            </a:r>
            <a:r>
              <a:rPr lang="ru-RU" sz="2400" b="1" dirty="0">
                <a:solidFill>
                  <a:srgbClr val="0066FF"/>
                </a:solidFill>
              </a:rPr>
              <a:t>» – окружность</a:t>
            </a:r>
          </a:p>
        </p:txBody>
      </p:sp>
      <p:graphicFrame>
        <p:nvGraphicFramePr>
          <p:cNvPr id="26674" name="Object 50"/>
          <p:cNvGraphicFramePr>
            <a:graphicFrameLocks noChangeAspect="1"/>
          </p:cNvGraphicFramePr>
          <p:nvPr/>
        </p:nvGraphicFramePr>
        <p:xfrm>
          <a:off x="684213" y="3716338"/>
          <a:ext cx="3240087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CorelDRAW" r:id="rId9" imgW="2393894" imgH="2111209" progId="CorelDRAW.Graphic.14">
                  <p:embed/>
                </p:oleObj>
              </mc:Choice>
              <mc:Fallback>
                <p:oleObj name="CorelDRAW" r:id="rId9" imgW="2393894" imgH="2111209" progId="CorelDRAW.Graphic.1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3240087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4485380" y="2786786"/>
            <a:ext cx="2030836" cy="1655763"/>
          </a:xfrm>
          <a:prstGeom prst="rect">
            <a:avLst/>
          </a:prstGeom>
          <a:noFill/>
          <a:ln w="38100">
            <a:solidFill>
              <a:srgbClr val="D43A3A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457200" y="394347"/>
            <a:ext cx="8229600" cy="1008063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Последовательности</a:t>
            </a:r>
            <a:endParaRPr lang="el-GR" sz="4000" b="1" dirty="0" smtClean="0">
              <a:solidFill>
                <a:srgbClr val="0066FF"/>
              </a:solidFill>
              <a:latin typeface="Arial" charset="0"/>
              <a:cs typeface="Arial" charset="0"/>
            </a:endParaRPr>
          </a:p>
        </p:txBody>
      </p:sp>
      <p:sp>
        <p:nvSpPr>
          <p:cNvPr id="34818" name="AutoShape 5" descr="https://imgp.golos.io/0x0/https://pp.userapi.com/c840027/v840027492/ca0b/rV6UVdBlae8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19" name="AutoShape 7" descr="https://imgp.golos.io/0x0/https://pp.userapi.com/c840027/v840027492/ca0b/rV6UVdBlae8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4820" name="AutoShape 9" descr="https://imgp.golos.io/0x0/https://pp.userapi.com/c840027/v840027492/ca0b/rV6UVdBlae8.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4821" name="Picture 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922"/>
          <a:stretch>
            <a:fillRect/>
          </a:stretch>
        </p:blipFill>
        <p:spPr bwMode="auto">
          <a:xfrm>
            <a:off x="971600" y="2564904"/>
            <a:ext cx="7200800" cy="403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Oval 1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823" name="Rectangle 18"/>
          <p:cNvSpPr>
            <a:spLocks noChangeArrowheads="1"/>
          </p:cNvSpPr>
          <p:nvPr/>
        </p:nvSpPr>
        <p:spPr bwMode="auto">
          <a:xfrm>
            <a:off x="317136" y="260350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>
                <a:solidFill>
                  <a:srgbClr val="006600"/>
                </a:solidFill>
              </a:rPr>
              <a:t>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2443" y="1196752"/>
            <a:ext cx="81954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Записать полностью число Пи невозможно, так как оно иррационально, однако в нём можно найти любую последовательность цифр.</a:t>
            </a:r>
            <a:endParaRPr lang="ru-RU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История числа «Пи»</a:t>
            </a:r>
          </a:p>
        </p:txBody>
      </p:sp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15900" y="1284288"/>
            <a:ext cx="88201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b="1" dirty="0">
                <a:solidFill>
                  <a:srgbClr val="0066FF"/>
                </a:solidFill>
              </a:rPr>
              <a:t>II тысячелетие до н.э.: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dirty="0"/>
              <a:t>в Вавилонском царстве: 	25/8 ≈ </a:t>
            </a:r>
            <a:r>
              <a:rPr lang="ru-RU" sz="2600" dirty="0">
                <a:solidFill>
                  <a:srgbClr val="D43A3A"/>
                </a:solidFill>
              </a:rPr>
              <a:t>3,1</a:t>
            </a:r>
            <a:r>
              <a:rPr lang="ru-RU" sz="2600" dirty="0"/>
              <a:t>25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dirty="0"/>
              <a:t>в Древнем Египте: 	25</a:t>
            </a:r>
            <a:r>
              <a:rPr lang="en-US" sz="2600" dirty="0"/>
              <a:t>6</a:t>
            </a:r>
            <a:r>
              <a:rPr lang="ru-RU" sz="2600" dirty="0"/>
              <a:t>/81 ≈  </a:t>
            </a:r>
            <a:r>
              <a:rPr lang="ru-RU" sz="2600" dirty="0">
                <a:solidFill>
                  <a:srgbClr val="D43A3A"/>
                </a:solidFill>
              </a:rPr>
              <a:t>3,1</a:t>
            </a:r>
            <a:r>
              <a:rPr lang="ru-RU" sz="2600" dirty="0"/>
              <a:t>60</a:t>
            </a:r>
            <a:r>
              <a:rPr lang="en-US" sz="2600" dirty="0"/>
              <a:t>4938</a:t>
            </a:r>
            <a:r>
              <a:rPr lang="ru-RU" sz="2600" dirty="0"/>
              <a:t>…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dirty="0"/>
              <a:t>в Древней Индии: 	339/108 ≈ </a:t>
            </a:r>
            <a:r>
              <a:rPr lang="ru-RU" sz="2600" dirty="0">
                <a:solidFill>
                  <a:srgbClr val="D43A3A"/>
                </a:solidFill>
              </a:rPr>
              <a:t>3,1</a:t>
            </a:r>
            <a:r>
              <a:rPr lang="ru-RU" sz="2600" dirty="0"/>
              <a:t>388888…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en-US" sz="2600" b="1" dirty="0">
                <a:solidFill>
                  <a:srgbClr val="0066FF"/>
                </a:solidFill>
              </a:rPr>
              <a:t>I</a:t>
            </a:r>
            <a:r>
              <a:rPr lang="ru-RU" sz="2600" b="1" dirty="0">
                <a:solidFill>
                  <a:srgbClr val="0066FF"/>
                </a:solidFill>
              </a:rPr>
              <a:t>II век до н.э.: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dirty="0"/>
              <a:t>по расчётам Архимеда:	22/7 ≈ </a:t>
            </a:r>
            <a:r>
              <a:rPr lang="ru-RU" sz="2600" dirty="0">
                <a:solidFill>
                  <a:srgbClr val="D43A3A"/>
                </a:solidFill>
              </a:rPr>
              <a:t>3,14</a:t>
            </a:r>
            <a:r>
              <a:rPr lang="ru-RU" sz="2600" dirty="0"/>
              <a:t>28571…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b="1" dirty="0">
                <a:solidFill>
                  <a:srgbClr val="0066FF"/>
                </a:solidFill>
              </a:rPr>
              <a:t>II век н.э.: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dirty="0"/>
              <a:t>Клавдий Птолемей:</a:t>
            </a:r>
            <a:r>
              <a:rPr lang="ru-RU" dirty="0"/>
              <a:t>	</a:t>
            </a:r>
            <a:r>
              <a:rPr lang="ru-RU" sz="2600" dirty="0"/>
              <a:t>377/120 ≈ </a:t>
            </a:r>
            <a:r>
              <a:rPr lang="ru-RU" sz="2600" dirty="0">
                <a:solidFill>
                  <a:srgbClr val="D43A3A"/>
                </a:solidFill>
              </a:rPr>
              <a:t>3,141</a:t>
            </a:r>
            <a:r>
              <a:rPr lang="ru-RU" sz="2600" dirty="0"/>
              <a:t>6666… 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b="1" dirty="0">
                <a:solidFill>
                  <a:srgbClr val="0066FF"/>
                </a:solidFill>
              </a:rPr>
              <a:t>V в. н.э.:</a:t>
            </a:r>
          </a:p>
          <a:p>
            <a:pPr>
              <a:lnSpc>
                <a:spcPct val="135000"/>
              </a:lnSpc>
              <a:tabLst>
                <a:tab pos="4298950" algn="l"/>
              </a:tabLst>
            </a:pPr>
            <a:r>
              <a:rPr lang="ru-RU" sz="2600" dirty="0"/>
              <a:t>В Китае </a:t>
            </a:r>
            <a:r>
              <a:rPr lang="ru-RU" sz="2600" dirty="0" err="1"/>
              <a:t>Цзу</a:t>
            </a:r>
            <a:r>
              <a:rPr lang="ru-RU" sz="2600" dirty="0"/>
              <a:t> </a:t>
            </a:r>
            <a:r>
              <a:rPr lang="ru-RU" sz="2600" dirty="0" err="1"/>
              <a:t>Чунчжи</a:t>
            </a:r>
            <a:r>
              <a:rPr lang="ru-RU" sz="2600" dirty="0"/>
              <a:t>:	355/113 </a:t>
            </a:r>
            <a:r>
              <a:rPr lang="ru-RU" dirty="0"/>
              <a:t>≈</a:t>
            </a:r>
            <a:r>
              <a:rPr lang="ru-RU" sz="2600" dirty="0"/>
              <a:t> </a:t>
            </a:r>
            <a:r>
              <a:rPr lang="ru-RU" sz="2600" dirty="0">
                <a:solidFill>
                  <a:srgbClr val="D43A3A"/>
                </a:solidFill>
              </a:rPr>
              <a:t>3,141592</a:t>
            </a:r>
            <a:r>
              <a:rPr lang="ru-RU" sz="2600" dirty="0"/>
              <a:t>9 </a:t>
            </a:r>
          </a:p>
        </p:txBody>
      </p:sp>
      <p:sp>
        <p:nvSpPr>
          <p:cNvPr id="40963" name="Oval 8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64" name="Rectangle 9"/>
          <p:cNvSpPr>
            <a:spLocks noChangeArrowheads="1"/>
          </p:cNvSpPr>
          <p:nvPr/>
        </p:nvSpPr>
        <p:spPr bwMode="auto">
          <a:xfrm>
            <a:off x="317137" y="260350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5</a:t>
            </a:r>
            <a:endParaRPr lang="ru-RU" sz="2600" b="1" dirty="0">
              <a:solidFill>
                <a:srgbClr val="006600"/>
              </a:solidFill>
            </a:endParaRPr>
          </a:p>
        </p:txBody>
      </p:sp>
      <p:pic>
        <p:nvPicPr>
          <p:cNvPr id="40965" name="Picture 6" descr="https://upload.wikimedia.org/wikipedia/commons/thumb/c/c9/Archimedes_pi.svg/1280px-Archimedes_pi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188" y="3500438"/>
            <a:ext cx="1547812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 Формулы для вычисления числа Пи</a:t>
            </a:r>
          </a:p>
        </p:txBody>
      </p:sp>
      <p:sp>
        <p:nvSpPr>
          <p:cNvPr id="41986" name="Oval 4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17137" y="258763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6</a:t>
            </a:r>
            <a:endParaRPr lang="ru-RU" sz="2600" b="1" dirty="0">
              <a:solidFill>
                <a:srgbClr val="006600"/>
              </a:solidFill>
            </a:endParaRPr>
          </a:p>
        </p:txBody>
      </p:sp>
      <p:pic>
        <p:nvPicPr>
          <p:cNvPr id="41988" name="Picture 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813" y="2924175"/>
            <a:ext cx="489585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10"/>
          <p:cNvSpPr>
            <a:spLocks noChangeArrowheads="1"/>
          </p:cNvSpPr>
          <p:nvPr/>
        </p:nvSpPr>
        <p:spPr bwMode="auto">
          <a:xfrm>
            <a:off x="684213" y="2276475"/>
            <a:ext cx="68246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sz="2500" dirty="0">
                <a:solidFill>
                  <a:srgbClr val="D43A3A"/>
                </a:solidFill>
              </a:rPr>
              <a:t>Формула Виета для приближения числа Пи: </a:t>
            </a:r>
          </a:p>
        </p:txBody>
      </p:sp>
      <p:sp>
        <p:nvSpPr>
          <p:cNvPr id="41990" name="Rectangle 12"/>
          <p:cNvSpPr>
            <a:spLocks noChangeArrowheads="1"/>
          </p:cNvSpPr>
          <p:nvPr/>
        </p:nvSpPr>
        <p:spPr bwMode="auto">
          <a:xfrm>
            <a:off x="827088" y="4365625"/>
            <a:ext cx="29670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500" dirty="0">
                <a:solidFill>
                  <a:srgbClr val="D43A3A"/>
                </a:solidFill>
              </a:rPr>
              <a:t>Формула Валлиса:</a:t>
            </a:r>
          </a:p>
          <a:p>
            <a:pPr eaLnBrk="0" hangingPunct="0"/>
            <a:endParaRPr lang="ru-RU" sz="2500" dirty="0">
              <a:solidFill>
                <a:srgbClr val="D43A3A"/>
              </a:solidFill>
            </a:endParaRPr>
          </a:p>
        </p:txBody>
      </p:sp>
      <p:pic>
        <p:nvPicPr>
          <p:cNvPr id="41991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7813" y="5157788"/>
            <a:ext cx="4321175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7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Oval 5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317137" y="245586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7</a:t>
            </a:r>
            <a:endParaRPr lang="ru-RU" sz="2600" b="1" dirty="0">
              <a:solidFill>
                <a:srgbClr val="006600"/>
              </a:solidFill>
            </a:endParaRPr>
          </a:p>
        </p:txBody>
      </p:sp>
      <p:sp>
        <p:nvSpPr>
          <p:cNvPr id="43014" name="Rectangle 2"/>
          <p:cNvSpPr>
            <a:spLocks/>
          </p:cNvSpPr>
          <p:nvPr/>
        </p:nvSpPr>
        <p:spPr bwMode="auto">
          <a:xfrm>
            <a:off x="395288" y="7651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4000" b="1">
                <a:solidFill>
                  <a:srgbClr val="0066FF"/>
                </a:solidFill>
              </a:rPr>
              <a:t> Ряды для вычисления числа Пи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50" y="3032125"/>
            <a:ext cx="3600450" cy="914400"/>
          </a:xfrm>
          <a:prstGeom prst="rect">
            <a:avLst/>
          </a:prstGeom>
          <a:noFill/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450" y="5084763"/>
            <a:ext cx="6985000" cy="973137"/>
          </a:xfrm>
          <a:prstGeom prst="rect">
            <a:avLst/>
          </a:prstGeom>
          <a:noFill/>
        </p:spPr>
      </p:pic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71550" y="2349500"/>
            <a:ext cx="238601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2500" dirty="0">
                <a:solidFill>
                  <a:srgbClr val="D43A3A"/>
                </a:solidFill>
              </a:rPr>
              <a:t>Ряд Лейбница</a:t>
            </a:r>
            <a:r>
              <a:rPr lang="ru-RU" sz="2500" dirty="0">
                <a:solidFill>
                  <a:srgbClr val="D43A3A"/>
                </a:solidFill>
                <a:cs typeface="Times New Roman" pitchFamily="18" charset="0"/>
              </a:rPr>
              <a:t>:</a:t>
            </a:r>
            <a:endParaRPr lang="ru-RU" sz="2500" dirty="0">
              <a:solidFill>
                <a:srgbClr val="D43A3A"/>
              </a:solidFill>
            </a:endParaRP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971550" y="4219174"/>
            <a:ext cx="2527487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2500" dirty="0">
                <a:solidFill>
                  <a:srgbClr val="D43A3A"/>
                </a:solidFill>
              </a:rPr>
              <a:t>Ряд </a:t>
            </a:r>
            <a:r>
              <a:rPr lang="ru-RU" sz="2500" dirty="0" err="1" smtClean="0">
                <a:solidFill>
                  <a:srgbClr val="D43A3A"/>
                </a:solidFill>
              </a:rPr>
              <a:t>Нилаканта</a:t>
            </a:r>
            <a:r>
              <a:rPr lang="ru-RU" sz="2500" dirty="0" smtClean="0">
                <a:solidFill>
                  <a:srgbClr val="D43A3A"/>
                </a:solidFill>
              </a:rPr>
              <a:t>:</a:t>
            </a:r>
            <a:endParaRPr lang="ru-RU" dirty="0">
              <a:solidFill>
                <a:srgbClr val="D4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0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468313" y="630238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Определение числа «Пи»</a:t>
            </a:r>
            <a:b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</a:br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методом взвешивания</a:t>
            </a:r>
          </a:p>
        </p:txBody>
      </p:sp>
      <p:sp>
        <p:nvSpPr>
          <p:cNvPr id="52226" name="Oval 7"/>
          <p:cNvSpPr>
            <a:spLocks noChangeArrowheads="1"/>
          </p:cNvSpPr>
          <p:nvPr/>
        </p:nvSpPr>
        <p:spPr bwMode="auto">
          <a:xfrm>
            <a:off x="250825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2227" name="Rectangle 8"/>
          <p:cNvSpPr>
            <a:spLocks noChangeArrowheads="1"/>
          </p:cNvSpPr>
          <p:nvPr/>
        </p:nvSpPr>
        <p:spPr bwMode="auto">
          <a:xfrm>
            <a:off x="319499" y="260350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 smtClean="0">
                <a:solidFill>
                  <a:srgbClr val="006600"/>
                </a:solidFill>
              </a:rPr>
              <a:t>8</a:t>
            </a:r>
            <a:endParaRPr lang="ru-RU" sz="2600" b="1" dirty="0">
              <a:solidFill>
                <a:srgbClr val="006600"/>
              </a:solidFill>
            </a:endParaRPr>
          </a:p>
        </p:txBody>
      </p:sp>
      <p:pic>
        <p:nvPicPr>
          <p:cNvPr id="52228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1262" y="2973145"/>
            <a:ext cx="4763701" cy="363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690113" y="1772816"/>
            <a:ext cx="8007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Проверим один из известных методов вычисления числа Пи на практике. Для начала построим круги и квадраты в </a:t>
            </a:r>
            <a:r>
              <a:rPr lang="en-US" sz="2400" dirty="0" smtClean="0"/>
              <a:t>AutoCAD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ru-RU" sz="3600" b="1" dirty="0" smtClean="0">
                <a:solidFill>
                  <a:srgbClr val="0066FF"/>
                </a:solidFill>
                <a:latin typeface="Arial" charset="0"/>
                <a:cs typeface="Arial" charset="0"/>
              </a:rPr>
              <a:t>Подготовка квадратов и кругов для взвешивания</a:t>
            </a:r>
          </a:p>
        </p:txBody>
      </p:sp>
      <p:pic>
        <p:nvPicPr>
          <p:cNvPr id="5939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913" y="1844824"/>
            <a:ext cx="6408737" cy="480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Oval 207"/>
          <p:cNvSpPr>
            <a:spLocks noChangeArrowheads="1"/>
          </p:cNvSpPr>
          <p:nvPr/>
        </p:nvSpPr>
        <p:spPr bwMode="auto">
          <a:xfrm>
            <a:off x="251520" y="260350"/>
            <a:ext cx="503238" cy="503238"/>
          </a:xfrm>
          <a:prstGeom prst="ellipse">
            <a:avLst/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317137" y="260350"/>
            <a:ext cx="37061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600" b="1" dirty="0">
                <a:solidFill>
                  <a:srgbClr val="00660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245</Words>
  <Application>Microsoft Office PowerPoint</Application>
  <PresentationFormat>Экран (4:3)</PresentationFormat>
  <Paragraphs>94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Тема Office</vt:lpstr>
      <vt:lpstr>Специальное оформление</vt:lpstr>
      <vt:lpstr>Формула</vt:lpstr>
      <vt:lpstr>CorelDRAW</vt:lpstr>
      <vt:lpstr>Уравнение</vt:lpstr>
      <vt:lpstr>Презентация PowerPoint</vt:lpstr>
      <vt:lpstr>Презентация PowerPoint</vt:lpstr>
      <vt:lpstr>Презентация PowerPoint</vt:lpstr>
      <vt:lpstr>Последовательности</vt:lpstr>
      <vt:lpstr>История числа «Пи»</vt:lpstr>
      <vt:lpstr> Формулы для вычисления числа Пи</vt:lpstr>
      <vt:lpstr>Презентация PowerPoint</vt:lpstr>
      <vt:lpstr>Определение числа «Пи» методом взвешивания</vt:lpstr>
      <vt:lpstr>Подготовка квадратов и кругов для взвешивания</vt:lpstr>
      <vt:lpstr>Готовые к исследованию образцы</vt:lpstr>
      <vt:lpstr>Взвешивание квадрата и круга</vt:lpstr>
      <vt:lpstr>Вывод формулы для числа Пи</vt:lpstr>
      <vt:lpstr>Результаты вычислений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 презентации</dc:title>
  <dc:creator>Павел</dc:creator>
  <cp:lastModifiedBy>Sasha Sherwood</cp:lastModifiedBy>
  <cp:revision>150</cp:revision>
  <dcterms:created xsi:type="dcterms:W3CDTF">2009-01-08T12:15:48Z</dcterms:created>
  <dcterms:modified xsi:type="dcterms:W3CDTF">2024-05-16T05:28:59Z</dcterms:modified>
</cp:coreProperties>
</file>