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9"/>
  </p:notesMasterIdLst>
  <p:sldIdLst>
    <p:sldId id="256" r:id="rId2"/>
    <p:sldId id="286" r:id="rId3"/>
    <p:sldId id="261" r:id="rId4"/>
    <p:sldId id="262" r:id="rId5"/>
    <p:sldId id="267" r:id="rId6"/>
    <p:sldId id="266" r:id="rId7"/>
    <p:sldId id="268" r:id="rId8"/>
    <p:sldId id="285" r:id="rId9"/>
    <p:sldId id="263" r:id="rId10"/>
    <p:sldId id="264" r:id="rId11"/>
    <p:sldId id="275" r:id="rId12"/>
    <p:sldId id="269" r:id="rId13"/>
    <p:sldId id="278" r:id="rId14"/>
    <p:sldId id="270" r:id="rId15"/>
    <p:sldId id="271" r:id="rId16"/>
    <p:sldId id="276" r:id="rId17"/>
    <p:sldId id="279" r:id="rId18"/>
    <p:sldId id="265" r:id="rId19"/>
    <p:sldId id="277" r:id="rId20"/>
    <p:sldId id="272" r:id="rId21"/>
    <p:sldId id="287" r:id="rId22"/>
    <p:sldId id="288" r:id="rId23"/>
    <p:sldId id="273" r:id="rId24"/>
    <p:sldId id="281" r:id="rId25"/>
    <p:sldId id="282" r:id="rId26"/>
    <p:sldId id="283" r:id="rId27"/>
    <p:sldId id="284" r:id="rId28"/>
    <p:sldId id="322" r:id="rId29"/>
    <p:sldId id="289" r:id="rId30"/>
    <p:sldId id="290" r:id="rId31"/>
    <p:sldId id="291" r:id="rId32"/>
    <p:sldId id="292" r:id="rId33"/>
    <p:sldId id="293" r:id="rId34"/>
    <p:sldId id="295" r:id="rId35"/>
    <p:sldId id="296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307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21" r:id="rId54"/>
    <p:sldId id="317" r:id="rId55"/>
    <p:sldId id="318" r:id="rId56"/>
    <p:sldId id="319" r:id="rId57"/>
    <p:sldId id="320" r:id="rId5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258" autoAdjust="0"/>
  </p:normalViewPr>
  <p:slideViewPr>
    <p:cSldViewPr>
      <p:cViewPr varScale="1">
        <p:scale>
          <a:sx n="91" d="100"/>
          <a:sy n="91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942E4-735C-4ADC-94A9-A6B560B868CB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AB68-DB8F-4AC0-90EF-6B471E74C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uml-25-diagrams.html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relatiile</a:t>
            </a:r>
            <a:r>
              <a:rPr lang="en-US" dirty="0"/>
              <a:t> de </a:t>
            </a:r>
            <a:r>
              <a:rPr lang="en-US" dirty="0" err="1"/>
              <a:t>generalizare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restrictiile</a:t>
            </a:r>
            <a:r>
              <a:rPr lang="en-US" dirty="0"/>
              <a:t> Complete/Incomplete </a:t>
            </a:r>
            <a:r>
              <a:rPr lang="en-US" dirty="0" err="1"/>
              <a:t>si</a:t>
            </a:r>
            <a:r>
              <a:rPr lang="en-US" dirty="0"/>
              <a:t> Disjoint/Overlapping.</a:t>
            </a:r>
          </a:p>
          <a:p>
            <a:r>
              <a:rPr lang="en-US" dirty="0" err="1"/>
              <a:t>Exemplu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Clasa</a:t>
            </a:r>
            <a:r>
              <a:rPr lang="en-US" baseline="0" dirty="0"/>
              <a:t> </a:t>
            </a:r>
            <a:r>
              <a:rPr lang="en-US" baseline="0" dirty="0" err="1"/>
              <a:t>Persoana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subclasele</a:t>
            </a:r>
            <a:r>
              <a:rPr lang="en-US" baseline="0" dirty="0"/>
              <a:t> 1) </a:t>
            </a:r>
            <a:r>
              <a:rPr lang="en-US" baseline="0" dirty="0" err="1"/>
              <a:t>Femeie</a:t>
            </a:r>
            <a:r>
              <a:rPr lang="en-US" baseline="0" dirty="0"/>
              <a:t>, </a:t>
            </a:r>
            <a:r>
              <a:rPr lang="en-US" baseline="0" dirty="0" err="1"/>
              <a:t>Barbat</a:t>
            </a:r>
            <a:r>
              <a:rPr lang="en-US" baseline="0" dirty="0"/>
              <a:t>, 2) </a:t>
            </a:r>
            <a:r>
              <a:rPr lang="en-US" baseline="0" dirty="0" err="1"/>
              <a:t>Angajat</a:t>
            </a:r>
            <a:endParaRPr lang="en-US" baseline="0" dirty="0"/>
          </a:p>
          <a:p>
            <a:r>
              <a:rPr lang="en-US" baseline="0" dirty="0" err="1"/>
              <a:t>Exemplu</a:t>
            </a:r>
            <a:r>
              <a:rPr lang="en-US" baseline="0" dirty="0"/>
              <a:t> </a:t>
            </a:r>
            <a:r>
              <a:rPr lang="en-US" baseline="0" dirty="0" err="1"/>
              <a:t>pentru</a:t>
            </a:r>
            <a:r>
              <a:rPr lang="en-US" baseline="0" dirty="0"/>
              <a:t> overlapping: </a:t>
            </a:r>
            <a:r>
              <a:rPr lang="en-US" baseline="0" dirty="0" err="1"/>
              <a:t>Polita</a:t>
            </a:r>
            <a:r>
              <a:rPr lang="en-US" baseline="0" dirty="0"/>
              <a:t> de </a:t>
            </a:r>
            <a:r>
              <a:rPr lang="en-US" baseline="0" dirty="0" err="1"/>
              <a:t>asigurare</a:t>
            </a:r>
            <a:r>
              <a:rPr lang="en-US" baseline="0" dirty="0"/>
              <a:t> de </a:t>
            </a:r>
            <a:r>
              <a:rPr lang="en-US" baseline="0" dirty="0" err="1"/>
              <a:t>viata</a:t>
            </a:r>
            <a:r>
              <a:rPr lang="en-US" baseline="0" dirty="0"/>
              <a:t> cu </a:t>
            </a:r>
            <a:r>
              <a:rPr lang="en-US" baseline="0" dirty="0" err="1"/>
              <a:t>subclasele</a:t>
            </a:r>
            <a:r>
              <a:rPr lang="en-US" baseline="0" dirty="0"/>
              <a:t> </a:t>
            </a:r>
            <a:r>
              <a:rPr lang="en-US" baseline="0" dirty="0" err="1"/>
              <a:t>Polita</a:t>
            </a:r>
            <a:r>
              <a:rPr lang="en-US" baseline="0" dirty="0"/>
              <a:t> </a:t>
            </a:r>
            <a:r>
              <a:rPr lang="en-US" baseline="0" dirty="0" err="1"/>
              <a:t>pentru</a:t>
            </a:r>
            <a:r>
              <a:rPr lang="en-US" baseline="0" dirty="0"/>
              <a:t> </a:t>
            </a:r>
            <a:r>
              <a:rPr lang="en-US" baseline="0" dirty="0" err="1"/>
              <a:t>angajare</a:t>
            </a:r>
            <a:r>
              <a:rPr lang="en-US" baseline="0" dirty="0"/>
              <a:t>, </a:t>
            </a:r>
            <a:r>
              <a:rPr lang="en-US" baseline="0" dirty="0" err="1"/>
              <a:t>Polita</a:t>
            </a:r>
            <a:r>
              <a:rPr lang="en-US" baseline="0" dirty="0"/>
              <a:t> cu </a:t>
            </a:r>
            <a:r>
              <a:rPr lang="en-US" baseline="0" dirty="0" err="1"/>
              <a:t>investitie</a:t>
            </a:r>
            <a:r>
              <a:rPr lang="en-US" baseline="0" dirty="0"/>
              <a:t>, </a:t>
            </a:r>
            <a:r>
              <a:rPr lang="en-US" baseline="0" dirty="0" err="1"/>
              <a:t>Polita</a:t>
            </a:r>
            <a:r>
              <a:rPr lang="en-US" baseline="0" dirty="0"/>
              <a:t> de </a:t>
            </a:r>
            <a:r>
              <a:rPr lang="en-US" baseline="0" dirty="0" err="1"/>
              <a:t>sanatate</a:t>
            </a:r>
            <a:r>
              <a:rPr lang="en-US" baseline="0" dirty="0"/>
              <a:t> </a:t>
            </a:r>
            <a:r>
              <a:rPr lang="en-US" baseline="0" dirty="0" err="1"/>
              <a:t>personala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0729-D7CC-4A79-8A96-59996FDB4D6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specification defines two major kinds of UML diagram: </a:t>
            </a:r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structure diagrams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behavior diagrams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Structure diagrams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show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structure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 system and its parts on different abstraction and implementation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how they are related to each other. The elements in a structure diagram represent the meaningful concepts of a system, and may include abstract, real world and implementation concepts.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Behavior diagrams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show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behavior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 objects in a system, which can be described as a series of changes to the system over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0729-D7CC-4A79-8A96-59996FDB4D6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(…) </a:t>
            </a:r>
            <a:r>
              <a:rPr lang="en-US" dirty="0" err="1"/>
              <a:t>semnaturile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Criterii de alegere:</a:t>
            </a:r>
          </a:p>
          <a:p>
            <a:pPr>
              <a:buFontTx/>
              <a:buChar char="-"/>
            </a:pPr>
            <a:r>
              <a:rPr lang="en-US" sz="1200" dirty="0"/>
              <a:t>mo</a:t>
            </a:r>
            <a:r>
              <a:rPr lang="ro-RO" sz="1200" dirty="0"/>
              <a:t>ş</a:t>
            </a:r>
            <a:r>
              <a:rPr lang="en-US" sz="1200" dirty="0" err="1"/>
              <a:t>tenire</a:t>
            </a:r>
            <a:r>
              <a:rPr lang="en-US" sz="1200" dirty="0"/>
              <a:t> </a:t>
            </a:r>
            <a:r>
              <a:rPr lang="ro-RO" sz="1200" dirty="0"/>
              <a:t>multiplă</a:t>
            </a:r>
          </a:p>
          <a:p>
            <a:pPr>
              <a:buFontTx/>
              <a:buChar char="-"/>
            </a:pPr>
            <a:r>
              <a:rPr lang="ro-RO" sz="1200" dirty="0"/>
              <a:t> cod (implementare) implicit</a:t>
            </a:r>
          </a:p>
          <a:p>
            <a:pPr>
              <a:buFontTx/>
              <a:buChar char="-"/>
            </a:pPr>
            <a:r>
              <a:rPr lang="ro-RO" sz="1200" dirty="0"/>
              <a:t> viteza</a:t>
            </a:r>
          </a:p>
          <a:p>
            <a:pPr>
              <a:buFontTx/>
              <a:buChar char="-"/>
            </a:pPr>
            <a:r>
              <a:rPr lang="ro-RO" sz="1200" baseline="0" dirty="0"/>
              <a:t> adaugare de functionalitate</a:t>
            </a:r>
          </a:p>
          <a:p>
            <a:pPr>
              <a:buFontTx/>
              <a:buChar char="-"/>
            </a:pPr>
            <a:r>
              <a:rPr lang="ro-RO" sz="1200" baseline="0" dirty="0"/>
              <a:t> atribute.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architecture, or simply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a distinctive method of developing software systems that has grown in popularity in recent years.  In fact, even though there isn’t a whole lot out there on what it is and how to do it, for many developers it has become a preferred way of creating enterprise applications.  Thanks to its scalability, this architectural method is considered particularly ideal when you have to enable support for a range of platforms and devices—spanning web, mobile, Internet of Things, and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wearables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—or simply when you’re not sure what kind of devices you’ll need to support in an increasingly cloudy future.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Essentially,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 is a method of developing software applications as a suite of independently deployable, small, modular services in which each service runs a unique process and communicates through a well-defined, lightweight mechanism to serve a business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holder – domain objects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three architectural views of the system are interlinked and dependent on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other.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2AB68-DB8F-4AC0-90EF-6B471E74C4B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</a:t>
            </a:r>
            <a:r>
              <a:rPr lang="en-US" baseline="0" dirty="0"/>
              <a:t> </a:t>
            </a:r>
            <a:r>
              <a:rPr lang="en-US" baseline="0" dirty="0" err="1"/>
              <a:t>trebuie</a:t>
            </a:r>
            <a:r>
              <a:rPr lang="en-US" baseline="0" dirty="0"/>
              <a:t> </a:t>
            </a:r>
            <a:r>
              <a:rPr lang="en-US" baseline="0" dirty="0" err="1"/>
              <a:t>adaugat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Activitatea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0729-D7CC-4A79-8A96-59996FDB4D6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221B3A7-4AB6-4083-A308-743DB1468952}" type="datetimeFigureOut">
              <a:rPr lang="ro-RO" smtClean="0"/>
              <a:pPr/>
              <a:t>30.09.2024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C7A1ABB-C82C-46DB-8637-6E5E8D529EED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rtinfowler.com/articles/microservices.html" TargetMode="External"/><Relationship Id="rId3" Type="http://schemas.openxmlformats.org/officeDocument/2006/relationships/hyperlink" Target="https://archfirst.org/domain-driven-design/" TargetMode="External"/><Relationship Id="rId7" Type="http://schemas.openxmlformats.org/officeDocument/2006/relationships/hyperlink" Target="https://dannorth.net/introducing-bd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haviourdriven.org/" TargetMode="External"/><Relationship Id="rId5" Type="http://schemas.openxmlformats.org/officeDocument/2006/relationships/hyperlink" Target="http://se.inf.ethz.ch/old/teaching/ss2007/0050/downloads/event.pdf" TargetMode="External"/><Relationship Id="rId4" Type="http://schemas.openxmlformats.org/officeDocument/2006/relationships/hyperlink" Target="http://www.methodsandtools.com/archive/archive.php?id=97" TargetMode="External"/><Relationship Id="rId9" Type="http://schemas.openxmlformats.org/officeDocument/2006/relationships/hyperlink" Target="https://smartbear.com/learn/api-design/what-are-microservice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hyperlink" Target="http://ima.udg.edu/~sellares/EINF-ES2/uml2_diagra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_MQYyJpIjg" TargetMode="External"/><Relationship Id="rId4" Type="http://schemas.openxmlformats.org/officeDocument/2006/relationships/hyperlink" Target="https://www.geeksforgeeks.org/introduction-of-object-oriented-programm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428736"/>
            <a:ext cx="8572560" cy="2143140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Capitolul</a:t>
            </a:r>
            <a:r>
              <a:rPr lang="en-US" b="1" dirty="0"/>
              <a:t> 1</a:t>
            </a:r>
            <a:br>
              <a:rPr lang="en-US" b="1" dirty="0"/>
            </a:br>
            <a:r>
              <a:rPr lang="fr-FR" dirty="0"/>
              <a:t>Introduction TO 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and Design</a:t>
            </a:r>
            <a:endParaRPr lang="ro-R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914400"/>
          </a:xfrm>
        </p:spPr>
        <p:txBody>
          <a:bodyPr/>
          <a:lstStyle/>
          <a:p>
            <a:pPr algn="ctr"/>
            <a:r>
              <a:rPr lang="en-US" b="1" dirty="0"/>
              <a:t>3.</a:t>
            </a:r>
            <a:r>
              <a:rPr lang="ro-RO" b="1" dirty="0"/>
              <a:t>Încapsularea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064896" cy="5616624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  <a:buNone/>
            </a:pPr>
            <a:r>
              <a:rPr lang="ro-RO" sz="2000" dirty="0"/>
              <a:t>Abordarea obiectuală presupune:</a:t>
            </a:r>
          </a:p>
          <a:p>
            <a:pPr>
              <a:lnSpc>
                <a:spcPts val="2900"/>
              </a:lnSpc>
            </a:pPr>
            <a:r>
              <a:rPr lang="ro-RO" sz="2000" i="1" dirty="0"/>
              <a:t> abstractizarea datelor</a:t>
            </a:r>
          </a:p>
          <a:p>
            <a:pPr>
              <a:lnSpc>
                <a:spcPts val="2900"/>
              </a:lnSpc>
            </a:pPr>
            <a:r>
              <a:rPr lang="ro-RO" sz="2000" i="1" dirty="0"/>
              <a:t> abstractizarea procedurală</a:t>
            </a:r>
          </a:p>
          <a:p>
            <a:pPr>
              <a:lnSpc>
                <a:spcPts val="2900"/>
              </a:lnSpc>
              <a:buNone/>
            </a:pPr>
            <a:r>
              <a:rPr lang="en-US" sz="2000" dirty="0" err="1"/>
              <a:t>Aplicarea</a:t>
            </a:r>
            <a:r>
              <a:rPr lang="en-US" sz="2000" dirty="0"/>
              <a:t> </a:t>
            </a:r>
            <a:r>
              <a:rPr lang="en-US" sz="2000" dirty="0" err="1"/>
              <a:t>abstractizarii</a:t>
            </a:r>
            <a:r>
              <a:rPr lang="en-US" sz="2000" dirty="0"/>
              <a:t>:</a:t>
            </a:r>
          </a:p>
          <a:p>
            <a:pPr>
              <a:lnSpc>
                <a:spcPts val="2900"/>
              </a:lnSpc>
            </a:pP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presupune</a:t>
            </a:r>
            <a:r>
              <a:rPr lang="en-US" sz="2000" dirty="0"/>
              <a:t> </a:t>
            </a:r>
            <a:r>
              <a:rPr lang="en-US" sz="2000" dirty="0" err="1"/>
              <a:t>principiul</a:t>
            </a:r>
            <a:r>
              <a:rPr lang="en-US" sz="2000" dirty="0"/>
              <a:t> </a:t>
            </a:r>
            <a:r>
              <a:rPr lang="en-US" sz="2000" dirty="0" err="1"/>
              <a:t>abstractizarii</a:t>
            </a:r>
            <a:r>
              <a:rPr lang="en-US" sz="2000" dirty="0"/>
              <a:t>?</a:t>
            </a:r>
          </a:p>
          <a:p>
            <a:pPr>
              <a:lnSpc>
                <a:spcPts val="2900"/>
              </a:lnSpc>
            </a:pPr>
            <a:r>
              <a:rPr lang="en-US" sz="2000" dirty="0"/>
              <a:t>De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aplicat</a:t>
            </a:r>
            <a:r>
              <a:rPr lang="en-US" sz="2000" dirty="0"/>
              <a:t>?</a:t>
            </a:r>
          </a:p>
          <a:p>
            <a:pPr>
              <a:lnSpc>
                <a:spcPts val="2900"/>
              </a:lnSpc>
              <a:buNone/>
            </a:pPr>
            <a:r>
              <a:rPr lang="ro-RO" sz="2000" dirty="0"/>
              <a:t>Punerea în practică a abstractizării </a:t>
            </a:r>
            <a:r>
              <a:rPr lang="en-US" sz="2000" dirty="0"/>
              <a:t>-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FFFF00"/>
                </a:solidFill>
              </a:rPr>
              <a:t>mecanismul încapsulării</a:t>
            </a:r>
          </a:p>
          <a:p>
            <a:pPr>
              <a:lnSpc>
                <a:spcPts val="2900"/>
              </a:lnSpc>
            </a:pPr>
            <a:r>
              <a:rPr lang="ro-RO" sz="2000" i="1" dirty="0"/>
              <a:t>încapsularea</a:t>
            </a:r>
            <a:r>
              <a:rPr lang="ro-RO" sz="2000" dirty="0"/>
              <a:t> datelor - maschează atributele unei clase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/>
              <a:t>sunt necesare operaţiile de tip GET şi SET</a:t>
            </a:r>
            <a:endParaRPr lang="en-US" sz="2000" dirty="0"/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Exemplu</a:t>
            </a:r>
            <a:r>
              <a:rPr lang="en-US" sz="2000" dirty="0"/>
              <a:t>:</a:t>
            </a:r>
          </a:p>
          <a:p>
            <a:pPr lvl="3">
              <a:lnSpc>
                <a:spcPts val="2900"/>
              </a:lnSpc>
              <a:buFont typeface="Wingdings" pitchFamily="2" charset="2"/>
              <a:buChar char="ü"/>
            </a:pPr>
            <a:r>
              <a:rPr lang="en-US" sz="2000" dirty="0"/>
              <a:t>produs1.Stoc = 20</a:t>
            </a:r>
          </a:p>
          <a:p>
            <a:pPr lvl="3">
              <a:lnSpc>
                <a:spcPts val="2900"/>
              </a:lnSpc>
              <a:buFont typeface="Wingdings" pitchFamily="2" charset="2"/>
              <a:buChar char="ü"/>
            </a:pPr>
            <a:r>
              <a:rPr lang="en-US" sz="2000" dirty="0"/>
              <a:t>produs1.setStoc(20)</a:t>
            </a:r>
            <a:endParaRPr lang="ro-RO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056784" cy="914400"/>
          </a:xfrm>
        </p:spPr>
        <p:txBody>
          <a:bodyPr/>
          <a:lstStyle/>
          <a:p>
            <a:pPr algn="ctr"/>
            <a:r>
              <a:rPr lang="en-US" b="1" dirty="0"/>
              <a:t>3.</a:t>
            </a:r>
            <a:r>
              <a:rPr lang="ro-RO" b="1" dirty="0"/>
              <a:t>Încapsularea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4896544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en-US" sz="2000" dirty="0"/>
              <a:t>I</a:t>
            </a:r>
            <a:r>
              <a:rPr lang="ro-RO" sz="2000" dirty="0"/>
              <a:t>ncapsularea comportamentului 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/>
              <a:t>ascunde modul propriu de implementare a operaţiilor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/>
              <a:t>doar operaţiile strict necesare sunt vizibile din exterior</a:t>
            </a:r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ro-RO" sz="2000" dirty="0"/>
              <a:t>restul metodelor sunt re</a:t>
            </a:r>
            <a:r>
              <a:rPr lang="en-US" sz="2000" dirty="0"/>
              <a:t>z</a:t>
            </a:r>
            <a:r>
              <a:rPr lang="ro-RO" sz="2000" dirty="0"/>
              <a:t>ultatul “modularizării raţionale”</a:t>
            </a:r>
            <a:endParaRPr lang="en-US" sz="2000" dirty="0"/>
          </a:p>
          <a:p>
            <a:pPr lvl="1">
              <a:lnSpc>
                <a:spcPts val="2900"/>
              </a:lnSpc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exemplu</a:t>
            </a:r>
            <a:r>
              <a:rPr lang="en-US" sz="2000" dirty="0"/>
              <a:t>: </a:t>
            </a:r>
          </a:p>
          <a:p>
            <a:pPr lvl="2">
              <a:lnSpc>
                <a:spcPts val="2900"/>
              </a:lnSpc>
              <a:buFont typeface="Wingdings" pitchFamily="2" charset="2"/>
              <a:buChar char="ü"/>
            </a:pPr>
            <a:r>
              <a:rPr lang="en-US" sz="1800" dirty="0"/>
              <a:t> </a:t>
            </a:r>
            <a:r>
              <a:rPr lang="en-US" sz="1800" dirty="0" err="1"/>
              <a:t>metoda</a:t>
            </a:r>
            <a:r>
              <a:rPr lang="en-US" sz="1800" dirty="0"/>
              <a:t> public</a:t>
            </a:r>
            <a:r>
              <a:rPr lang="ro-RO" sz="1800" dirty="0"/>
              <a:t>ă – calculRetineriIndividuale()</a:t>
            </a:r>
          </a:p>
          <a:p>
            <a:pPr lvl="2">
              <a:lnSpc>
                <a:spcPts val="2900"/>
              </a:lnSpc>
              <a:buFont typeface="Wingdings" pitchFamily="2" charset="2"/>
              <a:buChar char="ü"/>
            </a:pPr>
            <a:r>
              <a:rPr lang="ro-RO" sz="1800" dirty="0"/>
              <a:t> metode private – calculCAS(), calcul CAR(), calculCASS()</a:t>
            </a:r>
          </a:p>
          <a:p>
            <a:pPr>
              <a:lnSpc>
                <a:spcPts val="2900"/>
              </a:lnSpc>
              <a:buNone/>
            </a:pPr>
            <a:endParaRPr lang="ro-RO" sz="2000" dirty="0"/>
          </a:p>
          <a:p>
            <a:pPr>
              <a:lnSpc>
                <a:spcPts val="2900"/>
              </a:lnSpc>
              <a:buNone/>
            </a:pPr>
            <a:r>
              <a:rPr lang="ro-RO" sz="2000" dirty="0"/>
              <a:t>Obiectivele încapsulării:</a:t>
            </a:r>
          </a:p>
          <a:p>
            <a:pPr>
              <a:lnSpc>
                <a:spcPts val="2900"/>
              </a:lnSpc>
            </a:pPr>
            <a:r>
              <a:rPr lang="ro-RO" sz="2000" dirty="0"/>
              <a:t>dă posibilitatea clasei de a evolua în timp</a:t>
            </a:r>
          </a:p>
          <a:p>
            <a:pPr>
              <a:lnSpc>
                <a:spcPts val="2900"/>
              </a:lnSpc>
            </a:pPr>
            <a:r>
              <a:rPr lang="ro-RO" sz="2000" dirty="0"/>
              <a:t>facilitează reutilizarea.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9752" y="44624"/>
            <a:ext cx="449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4</a:t>
            </a:r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Relaţii între clase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31840" y="692696"/>
            <a:ext cx="3265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800" b="1" dirty="0"/>
              <a:t>Relaţiile de asociere</a:t>
            </a:r>
            <a:endParaRPr lang="en-US" sz="2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2" y="1124744"/>
            <a:ext cx="856818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modelează interdependenţele dintre obiectele instanţiate din 2 sau mai multe clase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trebuie specificate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rolul (verbe)</a:t>
            </a:r>
            <a:r>
              <a:rPr lang="en-US" sz="2000" dirty="0"/>
              <a:t>,</a:t>
            </a:r>
            <a:endParaRPr lang="ro-RO" sz="20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multiplicitatea (asemănător cu cardinalitatea)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en-US" sz="2000" dirty="0" err="1"/>
              <a:t>navigabilitatea</a:t>
            </a:r>
            <a:r>
              <a:rPr lang="ro-RO" sz="2000" dirty="0"/>
              <a:t> - sensul în care este parcursă relaţia de asociere şi care determină adăugarea atributelor de tip referinţă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clasă de asociere – o relaţie de asociere care are caracteristicile unei clase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exemplu – relaţia de asociere dintre Factura şi Produs are atribute si metode proprii, deci poate fi reprezentată ca o clasă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nu are o existenţă de sine stătătoare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9752" y="44624"/>
            <a:ext cx="449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4</a:t>
            </a:r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Relaţii între clase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31840" y="764704"/>
            <a:ext cx="3265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800" b="1" dirty="0"/>
              <a:t>Relaţiile de asociere</a:t>
            </a:r>
            <a:endParaRPr lang="en-US" sz="2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3" y="1557947"/>
            <a:ext cx="8280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agregarea – un </a:t>
            </a:r>
            <a:r>
              <a:rPr lang="ro-RO" sz="2000" i="1" dirty="0"/>
              <a:t>tip aparte de asociere</a:t>
            </a:r>
            <a:r>
              <a:rPr lang="ro-RO" sz="2000" dirty="0"/>
              <a:t> prin care se reprezintă relaţiile de tip parte-întreg</a:t>
            </a:r>
            <a:r>
              <a:rPr lang="en-US" sz="2000" dirty="0"/>
              <a:t> </a:t>
            </a:r>
            <a:endParaRPr lang="ro-RO" sz="20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exemplu – Produs şi MateriePrima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un produs este fabricat din mai multe materii prime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o materie prima are existentă de sine stătătoare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compoziţia – </a:t>
            </a:r>
            <a:r>
              <a:rPr lang="ro-RO" sz="2000" i="1" dirty="0"/>
              <a:t>caz particular de agregare</a:t>
            </a:r>
            <a:r>
              <a:rPr lang="ro-RO" sz="2000" dirty="0"/>
              <a:t>, în care părţile componente au aceeaşi durată de viaţă cu a întregului</a:t>
            </a:r>
            <a:r>
              <a:rPr lang="en-US" sz="2000" dirty="0"/>
              <a:t> </a:t>
            </a:r>
            <a:endParaRPr lang="ro-RO" sz="200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exemplu – Factura şi LinieFactură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o linie factură are aceeaşi durată cu factura corespondentă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39752" y="44624"/>
            <a:ext cx="4494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4</a:t>
            </a:r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Relaţii între clase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50078" y="824195"/>
            <a:ext cx="4407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400" b="1" dirty="0"/>
              <a:t>Relaţiile de derivare (moştenire)</a:t>
            </a:r>
            <a:endParaRPr lang="en-US" sz="24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8313" y="1513522"/>
            <a:ext cx="8280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modelează similitudinile şi diferenţele dintre două clase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se utilizează termenii specializare, generalizare şi moştenire</a:t>
            </a:r>
            <a:r>
              <a:rPr lang="en-US" sz="2000" dirty="0"/>
              <a:t> </a:t>
            </a:r>
            <a:endParaRPr lang="ro-RO" sz="2000" dirty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acest concept este utilizat pentru a organiza clasele în ierarhii</a:t>
            </a:r>
            <a:r>
              <a:rPr lang="en-US" sz="2000" dirty="0"/>
              <a:t> </a:t>
            </a:r>
            <a:endParaRPr lang="ro-RO" sz="2000" dirty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clase rădăcină şi clase frunză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exemple: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BunMaterial – Imobilizare+ObiectInventar+Produs+MateriePrima+...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Persoana – PersoanaFizica+PersoanaJuridica</a:t>
            </a:r>
          </a:p>
          <a:p>
            <a:pPr>
              <a:lnSpc>
                <a:spcPct val="175000"/>
              </a:lnSpc>
            </a:pPr>
            <a:endParaRPr lang="ro-RO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56818"/>
            <a:ext cx="6550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5</a:t>
            </a:r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Clase abstracte şi interfeţe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2080" y="764704"/>
            <a:ext cx="8280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  clase abstracte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nu poate fi instanţiată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are rolul de superclasă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ro-RO" sz="2000" dirty="0"/>
              <a:t>conţine metode abstracte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 interfaţă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o variantă de clasă abstractă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nu conţine atribute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nu există implementare – doar specificaţiile </a:t>
            </a:r>
            <a:r>
              <a:rPr lang="en-US" sz="2000" dirty="0"/>
              <a:t>(…) </a:t>
            </a:r>
            <a:r>
              <a:rPr lang="ro-RO" sz="2000" dirty="0"/>
              <a:t>operaţiilor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se află în relaţie de realizare cu clasele concrete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o clasă poate implementa mai multe interfeţe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56818"/>
            <a:ext cx="6550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5</a:t>
            </a:r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Clase abstracte şi interfeţe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2080" y="764704"/>
            <a:ext cx="8280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en-US" sz="2000" b="1" dirty="0" err="1">
                <a:solidFill>
                  <a:schemeClr val="tx2">
                    <a:lumMod val="90000"/>
                  </a:schemeClr>
                </a:solidFill>
              </a:rPr>
              <a:t>Exemple</a:t>
            </a: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endParaRPr lang="en-US" sz="2000" b="1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90000"/>
                  </a:schemeClr>
                </a:solidFill>
              </a:rPr>
              <a:t>clas</a:t>
            </a: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ă abstractă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clasa Tranzactie</a:t>
            </a:r>
            <a:r>
              <a:rPr lang="en-US" sz="2000" dirty="0"/>
              <a:t> – </a:t>
            </a:r>
            <a:r>
              <a:rPr lang="ro-RO" sz="2000" dirty="0"/>
              <a:t>Vanzare, Incasare, Consum, Transfer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clasa Tranzactie nu poate fi instanţiată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clasa Tranzactie poate fi inclusă în model pentru a reuni într-o clasă atributele şi metodele comune din subclase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. . . ?</a:t>
            </a:r>
            <a:endParaRPr lang="ro-RO" sz="2000" dirty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 interfaţă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interfaţa GestiuneTranzactii – </a:t>
            </a:r>
            <a:r>
              <a:rPr lang="en-US" sz="2000" dirty="0" err="1"/>
              <a:t>clasele</a:t>
            </a:r>
            <a:r>
              <a:rPr lang="en-US" sz="2000" dirty="0"/>
              <a:t> </a:t>
            </a:r>
            <a:r>
              <a:rPr lang="ro-RO" sz="2000" dirty="0"/>
              <a:t>Documente, Nomenclatoare</a:t>
            </a:r>
          </a:p>
          <a:p>
            <a:pPr lvl="1">
              <a:lnSpc>
                <a:spcPct val="175000"/>
              </a:lnSpc>
              <a:buFont typeface="Wingdings" pitchFamily="2" charset="2"/>
              <a:buChar char="ü"/>
            </a:pPr>
            <a:r>
              <a:rPr lang="ro-RO" sz="2000" dirty="0"/>
              <a:t> GestiuneTranzactii va include doar specificaţiile (semnăturile) operaţiilor care vor trebui implementate în cele două clase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56818"/>
            <a:ext cx="65509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5</a:t>
            </a:r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. </a:t>
            </a:r>
            <a:r>
              <a:rPr lang="ro-RO" sz="4000" b="1" dirty="0">
                <a:solidFill>
                  <a:schemeClr val="tx2">
                    <a:lumMod val="90000"/>
                  </a:schemeClr>
                </a:solidFill>
              </a:rPr>
              <a:t>Clase abstracte şi interfeţe</a:t>
            </a:r>
            <a:endParaRPr lang="en-US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2080" y="764704"/>
            <a:ext cx="8280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ro-RO" sz="2000" b="1" dirty="0">
                <a:solidFill>
                  <a:srgbClr val="FFFF00"/>
                </a:solidFill>
              </a:rPr>
              <a:t>Subiecte de reflecţii şi documentare suplimentară</a:t>
            </a:r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en-US" sz="2000" dirty="0"/>
              <a:t>Care </a:t>
            </a:r>
            <a:r>
              <a:rPr lang="en-US" sz="2000" dirty="0" err="1"/>
              <a:t>sunt</a:t>
            </a:r>
            <a:r>
              <a:rPr lang="en-US" sz="2000" dirty="0"/>
              <a:t> d</a:t>
            </a:r>
            <a:r>
              <a:rPr lang="ro-RO" sz="2000" dirty="0"/>
              <a:t>iferenţe</a:t>
            </a:r>
            <a:r>
              <a:rPr lang="en-US" sz="2000" dirty="0"/>
              <a:t>le</a:t>
            </a:r>
            <a:r>
              <a:rPr lang="ro-RO" sz="2000" dirty="0"/>
              <a:t> şi asemănări</a:t>
            </a:r>
            <a:r>
              <a:rPr lang="en-US" sz="2000" dirty="0"/>
              <a:t>le</a:t>
            </a:r>
            <a:r>
              <a:rPr lang="ro-RO" sz="2000" dirty="0"/>
              <a:t> între clase abstracte şi interfeţe</a:t>
            </a:r>
            <a:r>
              <a:rPr lang="en-US" sz="2000" dirty="0"/>
              <a:t>?</a:t>
            </a:r>
            <a:endParaRPr lang="ro-RO" sz="2000" dirty="0"/>
          </a:p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en-US" sz="2000" dirty="0" err="1"/>
              <a:t>Prezentati</a:t>
            </a:r>
            <a:r>
              <a:rPr lang="en-US" sz="2000" dirty="0"/>
              <a:t> 2 r</a:t>
            </a:r>
            <a:r>
              <a:rPr lang="ro-RO" sz="2000" dirty="0"/>
              <a:t>ecomandări privind utilizarea interfeţelor sau a claselor abstracte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4032448" cy="914400"/>
          </a:xfrm>
        </p:spPr>
        <p:txBody>
          <a:bodyPr/>
          <a:lstStyle/>
          <a:p>
            <a:r>
              <a:rPr lang="ro-RO" b="1" dirty="0"/>
              <a:t>6. Redefinire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5760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ro-RO" sz="2000" b="1" dirty="0"/>
              <a:t>Redefinirea</a:t>
            </a:r>
            <a:r>
              <a:rPr lang="ro-RO" sz="2000" dirty="0"/>
              <a:t> poate fi: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/>
              <a:t>statică</a:t>
            </a:r>
            <a:r>
              <a:rPr lang="ro-RO" sz="2000" dirty="0"/>
              <a:t> (</a:t>
            </a:r>
            <a:r>
              <a:rPr lang="ro-RO" sz="2000" i="1" dirty="0"/>
              <a:t>supraîncărcare</a:t>
            </a:r>
            <a:r>
              <a:rPr lang="ro-RO" sz="2000" dirty="0"/>
              <a:t>, </a:t>
            </a:r>
            <a:r>
              <a:rPr lang="ro-RO" sz="2000" i="1" dirty="0"/>
              <a:t>over-loading</a:t>
            </a:r>
            <a:r>
              <a:rPr lang="ro-RO" sz="2000" dirty="0"/>
              <a:t>)</a:t>
            </a:r>
            <a:endParaRPr lang="en-US" sz="2000" dirty="0"/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/>
              <a:t>dinamică</a:t>
            </a:r>
            <a:r>
              <a:rPr lang="ro-RO" sz="2000" dirty="0"/>
              <a:t> (</a:t>
            </a:r>
            <a:r>
              <a:rPr lang="ro-RO" sz="2000" i="1" dirty="0"/>
              <a:t>polimorfism/supradefinire</a:t>
            </a:r>
            <a:r>
              <a:rPr lang="ro-RO" sz="2000" dirty="0"/>
              <a:t>, </a:t>
            </a:r>
            <a:r>
              <a:rPr lang="ro-RO" sz="2000" i="1" dirty="0"/>
              <a:t>over-riding</a:t>
            </a:r>
            <a:r>
              <a:rPr lang="ro-RO" sz="2000" dirty="0"/>
              <a:t>)</a:t>
            </a:r>
            <a:endParaRPr lang="en-US" sz="2000" dirty="0"/>
          </a:p>
          <a:p>
            <a:pPr>
              <a:lnSpc>
                <a:spcPct val="140000"/>
              </a:lnSpc>
            </a:pPr>
            <a:r>
              <a:rPr lang="ro-RO" sz="2000" b="1" dirty="0"/>
              <a:t>Funcţie polimorfică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dirty="0"/>
              <a:t>Aceeaşi semnătură în clase diferite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dirty="0"/>
              <a:t>Implementări diferite în clase diferite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dirty="0"/>
              <a:t>Clasele sunt într-o ierarhie de moştenire</a:t>
            </a:r>
          </a:p>
          <a:p>
            <a:pPr>
              <a:lnSpc>
                <a:spcPct val="140000"/>
              </a:lnSpc>
            </a:pPr>
            <a:r>
              <a:rPr lang="ro-RO" sz="2000" b="1" dirty="0"/>
              <a:t>Metode finale</a:t>
            </a:r>
          </a:p>
          <a:p>
            <a:pPr>
              <a:lnSpc>
                <a:spcPct val="140000"/>
              </a:lnSpc>
            </a:pPr>
            <a:r>
              <a:rPr lang="ro-RO" sz="2000" b="1" dirty="0"/>
              <a:t>Legare (binding) </a:t>
            </a:r>
            <a:r>
              <a:rPr lang="ro-RO" sz="2000" i="1" dirty="0"/>
              <a:t>– asocierea unui apel cu funcţia (metoda) ce trebuie executată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/>
              <a:t>statică</a:t>
            </a:r>
            <a:r>
              <a:rPr lang="ro-RO" sz="2000" dirty="0"/>
              <a:t>  (timpurie) – la momentul compilării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ro-RO" sz="1800" dirty="0"/>
              <a:t> metodele declarate cu Final sau Static</a:t>
            </a:r>
            <a:endParaRPr lang="en-US" sz="1800" dirty="0"/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ro-RO" sz="2000" i="1" dirty="0"/>
              <a:t>dinamică</a:t>
            </a:r>
            <a:r>
              <a:rPr lang="ro-RO" sz="2000" dirty="0"/>
              <a:t> (târzie) – la momentul execuţiei.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4032448" cy="914400"/>
          </a:xfrm>
        </p:spPr>
        <p:txBody>
          <a:bodyPr/>
          <a:lstStyle/>
          <a:p>
            <a:r>
              <a:rPr lang="ro-RO" b="1" dirty="0"/>
              <a:t>6. Redefinire</a:t>
            </a:r>
            <a:br>
              <a:rPr lang="ro-RO" b="1" dirty="0"/>
            </a:b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064896" cy="453650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o-RO" sz="2000" b="1" dirty="0"/>
              <a:t>Exemple de polimorfism</a:t>
            </a:r>
            <a:endParaRPr lang="ro-RO" sz="2000" dirty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2000" dirty="0"/>
              <a:t>metoda </a:t>
            </a:r>
            <a:r>
              <a:rPr lang="ro-RO" sz="2000" i="1" dirty="0"/>
              <a:t>toString()</a:t>
            </a:r>
          </a:p>
          <a:p>
            <a:pPr lvl="1">
              <a:buNone/>
            </a:pPr>
            <a:r>
              <a:rPr lang="ro-RO" sz="2000" dirty="0"/>
              <a:t>		</a:t>
            </a:r>
            <a:r>
              <a:rPr lang="ro-RO" sz="1600" dirty="0"/>
              <a:t>Object d = new Date(); Object f = new Float</a:t>
            </a:r>
            <a:r>
              <a:rPr lang="en-US" sz="1600" dirty="0"/>
              <a:t>()</a:t>
            </a:r>
            <a:r>
              <a:rPr lang="ro-RO" sz="1600" dirty="0"/>
              <a:t>; 	String ds = d.toString(); // apel Date.toString()</a:t>
            </a:r>
          </a:p>
          <a:p>
            <a:pPr lvl="1">
              <a:buNone/>
            </a:pPr>
            <a:r>
              <a:rPr lang="ro-RO" sz="1600" dirty="0"/>
              <a:t>		String fs = f.toString(); // apel Float.toString()</a:t>
            </a:r>
            <a:endParaRPr lang="en-US" sz="1600" dirty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2000" dirty="0"/>
              <a:t>metoda</a:t>
            </a:r>
            <a:r>
              <a:rPr lang="ro-RO" sz="2000" i="1" dirty="0"/>
              <a:t> calculValoareCheltuiala </a:t>
            </a:r>
            <a:r>
              <a:rPr lang="ro-RO" sz="2000" dirty="0"/>
              <a:t>– clasa </a:t>
            </a:r>
            <a:r>
              <a:rPr lang="ro-RO" sz="2000" i="1" dirty="0"/>
              <a:t>BunMaterial</a:t>
            </a:r>
            <a:r>
              <a:rPr lang="ro-RO" sz="2000" dirty="0"/>
              <a:t> şi subclasele EchipamentLucru, EchipamentProtectie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ro-RO" sz="2000" dirty="0"/>
              <a:t>Apelul funcţiilor polimorfice este mai puţin eficient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142852"/>
            <a:ext cx="8215370" cy="214314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Elemente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baza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ale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abordarii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orientate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obiect</a:t>
            </a:r>
            <a:endParaRPr kumimoji="0" lang="fr-FR" sz="3200" b="0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spc="-1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fr-FR" sz="3200" spc="-1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recapitulare</a:t>
            </a:r>
            <a:r>
              <a:rPr lang="fr-FR" sz="3200" spc="-1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)</a:t>
            </a:r>
            <a:endParaRPr kumimoji="0" lang="ro-RO" sz="3200" b="0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4032448" cy="914400"/>
          </a:xfrm>
        </p:spPr>
        <p:txBody>
          <a:bodyPr/>
          <a:lstStyle/>
          <a:p>
            <a:r>
              <a:rPr lang="ro-RO" b="1" dirty="0"/>
              <a:t>7. Reutilizare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8064896" cy="29523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o-RO" sz="2000" dirty="0"/>
              <a:t>prin </a:t>
            </a:r>
            <a:r>
              <a:rPr lang="ro-RO" sz="2000" b="1" dirty="0"/>
              <a:t>compunere</a:t>
            </a:r>
            <a:r>
              <a:rPr lang="ro-RO" sz="2000" dirty="0"/>
              <a:t> (prin referenţiere simplă)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1600" dirty="0"/>
              <a:t> </a:t>
            </a:r>
            <a:r>
              <a:rPr lang="ro-RO" sz="2000" dirty="0"/>
              <a:t>relaţii de asociere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ro-RO" sz="2000" dirty="0"/>
              <a:t>prin </a:t>
            </a:r>
            <a:r>
              <a:rPr lang="ro-RO" sz="2000" b="1" dirty="0"/>
              <a:t>derivare</a:t>
            </a:r>
            <a:r>
              <a:rPr lang="ro-RO" sz="2000" dirty="0"/>
              <a:t> (moştenire)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ro-RO" sz="2000" dirty="0"/>
              <a:t>relaţii de generalizare/specializare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1214422"/>
            <a:ext cx="8215370" cy="1214446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Elemente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baza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ale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analizei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proiectarii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orientate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obiect</a:t>
            </a:r>
            <a:endParaRPr kumimoji="0" lang="fr-FR" sz="3200" b="0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1142984"/>
            <a:ext cx="857256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Domain Driven Development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https://archfirst.org/domain-driven-design/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		 - </a:t>
            </a:r>
            <a:r>
              <a:rPr lang="en-US" dirty="0">
                <a:hlinkClick r:id="rId4"/>
              </a:rPr>
              <a:t>http://www.methodsandtools.com/archive/archive.php?id=97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Event Driven Development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http://se.inf.ethz.ch/old/teaching/ss2007/0050/downloads/event.pdf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Event Driven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Event Driven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Behavior Driven Development - </a:t>
            </a:r>
            <a:r>
              <a:rPr lang="en-US" b="1" dirty="0">
                <a:hlinkClick r:id="rId6"/>
              </a:rPr>
              <a:t>http://behaviourdriven.org/</a:t>
            </a:r>
            <a:r>
              <a:rPr lang="en-US" b="1" dirty="0"/>
              <a:t>; </a:t>
            </a:r>
            <a:r>
              <a:rPr lang="en-US" b="1" dirty="0">
                <a:hlinkClick r:id="rId7"/>
              </a:rPr>
              <a:t>https://dannorth.net/introducing-bdd/</a:t>
            </a:r>
            <a:r>
              <a:rPr lang="en-US" b="1" dirty="0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b="1" dirty="0"/>
              <a:t>Test Driven Development </a:t>
            </a:r>
            <a:r>
              <a:rPr lang="en-US" b="1" dirty="0" err="1"/>
              <a:t>si</a:t>
            </a:r>
            <a:r>
              <a:rPr lang="en-US" b="1" dirty="0"/>
              <a:t> Domain Driven Development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 err="1"/>
              <a:t>Microservices</a:t>
            </a:r>
            <a:r>
              <a:rPr lang="en-US" b="1" dirty="0"/>
              <a:t> Architecture </a:t>
            </a:r>
            <a:r>
              <a:rPr lang="en-US" dirty="0"/>
              <a:t>– </a:t>
            </a:r>
            <a:r>
              <a:rPr lang="en-US" dirty="0">
                <a:hlinkClick r:id="rId8"/>
              </a:rPr>
              <a:t>http://www.martinfowler.com/articles/microservices.html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https://smartbear.com/learn/api-design/what-are-microservices/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Responsibility Driven Development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786842" cy="576064"/>
          </a:xfrm>
        </p:spPr>
        <p:txBody>
          <a:bodyPr/>
          <a:lstStyle/>
          <a:p>
            <a:r>
              <a:rPr lang="en-US" sz="3200" b="1" dirty="0"/>
              <a:t>1</a:t>
            </a:r>
            <a:r>
              <a:rPr lang="ro-RO" sz="3200" b="1" dirty="0"/>
              <a:t>. </a:t>
            </a:r>
            <a:r>
              <a:rPr lang="en-US" sz="3200" b="1" dirty="0" err="1"/>
              <a:t>Abordari</a:t>
            </a:r>
            <a:r>
              <a:rPr lang="en-US" sz="3200" b="1" dirty="0"/>
              <a:t> in </a:t>
            </a:r>
            <a:r>
              <a:rPr lang="en-US" sz="3200" b="1" dirty="0" err="1"/>
              <a:t>dezvoltarea</a:t>
            </a:r>
            <a:r>
              <a:rPr lang="en-US" sz="3200" b="1" dirty="0"/>
              <a:t> </a:t>
            </a:r>
            <a:r>
              <a:rPr lang="en-US" sz="3200" b="1" dirty="0" err="1"/>
              <a:t>sistemelor</a:t>
            </a:r>
            <a:r>
              <a:rPr lang="en-US" sz="3200" b="1" dirty="0"/>
              <a:t> OO</a:t>
            </a:r>
            <a:endParaRPr lang="ro-RO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647478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drives software design?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/>
              <a:t>2</a:t>
            </a:r>
            <a:r>
              <a:rPr lang="ro-RO" sz="3200" b="1" dirty="0"/>
              <a:t>. </a:t>
            </a:r>
            <a:r>
              <a:rPr lang="en-US" sz="3200" b="1" dirty="0"/>
              <a:t>Object oriented analysis</a:t>
            </a:r>
            <a:endParaRPr lang="ro-RO" sz="3200" dirty="0"/>
          </a:p>
        </p:txBody>
      </p:sp>
      <p:sp>
        <p:nvSpPr>
          <p:cNvPr id="6" name="Rectangle 5"/>
          <p:cNvSpPr/>
          <p:nvPr/>
        </p:nvSpPr>
        <p:spPr>
          <a:xfrm>
            <a:off x="571472" y="1720840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Object-oriented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is concerned with creating a description of the domain from the perspective of classification by objects – domain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domain model - a set of diagrams that show domain concepts or objects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concepts = objects,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attributes of concepts/objects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associations between concepts/objects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it is not a description of software objects, but the concepts in the real-world domain.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/>
              <a:t>3</a:t>
            </a:r>
            <a:r>
              <a:rPr lang="ro-RO" sz="3200" b="1" dirty="0"/>
              <a:t>. </a:t>
            </a:r>
            <a:r>
              <a:rPr lang="en-US" sz="3200" b="1" dirty="0"/>
              <a:t>Object oriented design - RDD</a:t>
            </a:r>
            <a:br>
              <a:rPr lang="ro-RO" sz="3200" b="1" dirty="0"/>
            </a:br>
            <a:endParaRPr lang="ro-RO" sz="3200" dirty="0"/>
          </a:p>
        </p:txBody>
      </p:sp>
      <p:sp>
        <p:nvSpPr>
          <p:cNvPr id="5" name="Rectangle 4"/>
          <p:cNvSpPr/>
          <p:nvPr/>
        </p:nvSpPr>
        <p:spPr>
          <a:xfrm>
            <a:off x="571472" y="1285860"/>
            <a:ext cx="807249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the art of assigning the right responsibilities to the right objects and creating a clear structure with loose coupling and high cohesion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add methods to the appropriate classes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define the messaging between the objects to fulfill the requirements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Responsibility-Driven Design</a:t>
            </a:r>
            <a:r>
              <a:rPr lang="en-US" dirty="0"/>
              <a:t> - a popular way of thinking about the design of software objects in terms of: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responsibilities – an obligation of an objects to perform a task or know information (what objects do) – implemented as methods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roles – a set of related responsibilities – implemented as classes and interfaces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collaborations – interactions of objects or roles (or both)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1212583"/>
            <a:ext cx="807249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Responsibilities</a:t>
            </a:r>
            <a:r>
              <a:rPr lang="en-US" dirty="0"/>
              <a:t> – two types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i="1" dirty="0"/>
              <a:t>doing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ro-RO" dirty="0"/>
              <a:t>doing something itself, such as creating an object or doing a calculation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ro-RO" dirty="0"/>
              <a:t>initiating action in other objects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controlling and coordinating activities in other objects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example - "a Sale is responsible for creating </a:t>
            </a:r>
            <a:r>
              <a:rPr lang="en-US" dirty="0" err="1"/>
              <a:t>SalesLineItems</a:t>
            </a:r>
            <a:r>
              <a:rPr lang="en-US" dirty="0"/>
              <a:t>"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i="1" dirty="0"/>
              <a:t>knowing</a:t>
            </a:r>
            <a:r>
              <a:rPr lang="en-US" dirty="0"/>
              <a:t>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ro-RO" dirty="0"/>
              <a:t>knowing about private encapsulated data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ro-RO" dirty="0"/>
              <a:t>knowing about related objects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ro-RO" dirty="0"/>
              <a:t>knowing about things it can derive or calculate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 example - "a Sale is responsible for knowing its total“.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608" y="332656"/>
            <a:ext cx="7272808" cy="576064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ro-RO" sz="3200" b="1" i="0" u="none" strike="noStrike" kern="1200" cap="none" spc="-100" normalizeH="0" baseline="0" noProof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oriented design - RDD</a:t>
            </a:r>
            <a:br>
              <a:rPr kumimoji="0" lang="ro-RO" sz="3200" b="1" i="0" u="none" strike="noStrike" kern="1200" cap="none" spc="-100" normalizeH="0" baseline="0" noProof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o-RO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1212583"/>
            <a:ext cx="807249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i="1" dirty="0"/>
              <a:t>Roles</a:t>
            </a:r>
            <a:r>
              <a:rPr lang="en-US" b="1" dirty="0"/>
              <a:t> - some examples</a:t>
            </a: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Controller - objects make decisions and closely direct the action of other 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Coordinator - objects that reacts to events by delegating tasks to other 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Information Holder - objects that know and provide information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Service Provider - an object that performs work and offers computing services – such as database access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External </a:t>
            </a:r>
            <a:r>
              <a:rPr lang="en-US" dirty="0" err="1"/>
              <a:t>Interfacer</a:t>
            </a:r>
            <a:r>
              <a:rPr lang="en-US" dirty="0"/>
              <a:t> - communicate with external applications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/>
              <a:t>3</a:t>
            </a:r>
            <a:r>
              <a:rPr lang="ro-RO" sz="3200" b="1" dirty="0"/>
              <a:t>. </a:t>
            </a:r>
            <a:r>
              <a:rPr lang="en-US" sz="3200" b="1" dirty="0"/>
              <a:t>Object oriented design - RDD</a:t>
            </a:r>
            <a:br>
              <a:rPr lang="ro-RO" sz="3200" b="1" dirty="0"/>
            </a:br>
            <a:endParaRPr lang="ro-RO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1212583"/>
            <a:ext cx="807249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Object-oriented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i="1" dirty="0"/>
              <a:t>Collaborations</a:t>
            </a: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Responsibilities are implemented by means of methods that either act alone or collaborate with other methods and objects.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/>
              <a:t> </a:t>
            </a:r>
            <a:r>
              <a:rPr lang="en-US" dirty="0"/>
              <a:t>Example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the Sale class might define one method to know its total – </a:t>
            </a:r>
            <a:r>
              <a:rPr lang="en-US" dirty="0" err="1"/>
              <a:t>getTotal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to fulfill that responsibility, the Sale may collaborate with a </a:t>
            </a:r>
            <a:r>
              <a:rPr lang="en-US" dirty="0" err="1"/>
              <a:t>SalesLineItem</a:t>
            </a:r>
            <a:r>
              <a:rPr lang="en-US" dirty="0"/>
              <a:t> object asking for its subtotal - </a:t>
            </a:r>
            <a:r>
              <a:rPr lang="en-US" dirty="0" err="1"/>
              <a:t>getSubtotal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so, the Sale object sends a </a:t>
            </a:r>
            <a:r>
              <a:rPr lang="en-US" dirty="0" err="1"/>
              <a:t>getSubtotal</a:t>
            </a:r>
            <a:r>
              <a:rPr lang="en-US" dirty="0"/>
              <a:t> message to each </a:t>
            </a:r>
            <a:r>
              <a:rPr lang="en-US" dirty="0" err="1"/>
              <a:t>SalesLineItem</a:t>
            </a:r>
            <a:r>
              <a:rPr lang="en-US" dirty="0"/>
              <a:t> object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272808" cy="576064"/>
          </a:xfrm>
        </p:spPr>
        <p:txBody>
          <a:bodyPr/>
          <a:lstStyle/>
          <a:p>
            <a:r>
              <a:rPr lang="en-US" sz="3200" b="1" dirty="0"/>
              <a:t>3</a:t>
            </a:r>
            <a:r>
              <a:rPr lang="ro-RO" sz="3200" b="1" dirty="0"/>
              <a:t>. </a:t>
            </a:r>
            <a:r>
              <a:rPr lang="en-US" sz="3200" b="1" dirty="0"/>
              <a:t>Object oriented design - RDD</a:t>
            </a:r>
            <a:br>
              <a:rPr lang="ro-RO" sz="3200" b="1" dirty="0"/>
            </a:br>
            <a:endParaRPr lang="ro-RO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191020"/>
            <a:ext cx="4683817" cy="259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8662" y="66854"/>
            <a:ext cx="7387754" cy="576064"/>
          </a:xfrm>
        </p:spPr>
        <p:txBody>
          <a:bodyPr/>
          <a:lstStyle/>
          <a:p>
            <a:r>
              <a:rPr lang="en-US" sz="3200" b="1" dirty="0"/>
              <a:t>4</a:t>
            </a:r>
            <a:r>
              <a:rPr lang="ro-RO" sz="3200" b="1" dirty="0"/>
              <a:t>. </a:t>
            </a:r>
            <a:r>
              <a:rPr lang="en-US" sz="3200" b="1" dirty="0"/>
              <a:t>Architectural views of a system</a:t>
            </a:r>
            <a:br>
              <a:rPr lang="ro-RO" sz="3200" b="1" dirty="0"/>
            </a:br>
            <a:endParaRPr lang="ro-RO" sz="3200" dirty="0"/>
          </a:p>
        </p:txBody>
      </p:sp>
      <p:sp>
        <p:nvSpPr>
          <p:cNvPr id="7" name="Rectangle 6"/>
          <p:cNvSpPr/>
          <p:nvPr/>
        </p:nvSpPr>
        <p:spPr>
          <a:xfrm>
            <a:off x="642910" y="686258"/>
            <a:ext cx="807249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/>
              <a:t>Modern object-oriented systems analysis and design approaches should support at least three separate but interrelated architectural views of a system: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ro-RO" b="1" i="1" dirty="0"/>
              <a:t>functional</a:t>
            </a:r>
            <a:r>
              <a:rPr lang="en-US" dirty="0"/>
              <a:t> </a:t>
            </a:r>
            <a:r>
              <a:rPr lang="en-US" b="1" i="1" dirty="0"/>
              <a:t>(external) view </a:t>
            </a:r>
            <a:r>
              <a:rPr lang="en-US" dirty="0"/>
              <a:t>– describes the behavior of the system from the perspective of the user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 structural (static) view</a:t>
            </a:r>
            <a:r>
              <a:rPr lang="en-US" dirty="0"/>
              <a:t> – describes the system in terms of attributes, methods, classes, and relationships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 behavioral (dynamic) view</a:t>
            </a:r>
            <a:r>
              <a:rPr lang="en-US" dirty="0"/>
              <a:t> - describes the behavior of the system in terms of messages passed among objects and state changes within an object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785794"/>
            <a:ext cx="8215370" cy="71438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The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Unified</a:t>
            </a:r>
            <a:r>
              <a:rPr kumimoji="0" lang="fr-FR" sz="3200" b="0" i="0" u="none" strike="noStrike" kern="1200" cap="none" spc="-10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0" i="0" u="none" strike="noStrike" kern="1200" cap="none" spc="-100" normalizeH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</a:t>
            </a:r>
            <a:r>
              <a:rPr kumimoji="0" lang="fr-FR" sz="3200" b="0" i="0" u="none" strike="noStrike" kern="1200" cap="none" spc="-10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(UP)</a:t>
            </a:r>
            <a:endParaRPr kumimoji="0" lang="fr-FR" sz="3200" b="0" i="0" u="none" strike="noStrike" kern="1200" cap="none" spc="-1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1. Clase şi obiecte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5650" y="2519755"/>
            <a:ext cx="72009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principala unitate structurală a unui program</a:t>
            </a:r>
            <a:endParaRPr lang="en-US" sz="2000" dirty="0"/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corespondentul unui concept din lumea reală</a:t>
            </a:r>
            <a:endParaRPr lang="en-US" sz="2000" dirty="0"/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este caracterizat de un nume, o stare (atribute) şi un comportament (operaţii - metode)</a:t>
            </a:r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 dirty="0"/>
              <a:t> entitate activă care răspunde la mesaje</a:t>
            </a:r>
            <a:endParaRPr lang="en-US" sz="2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9632" y="2060848"/>
            <a:ext cx="2053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Ce este obiectul?</a:t>
            </a:r>
            <a:endParaRPr lang="en-US" sz="2000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27088" y="5433035"/>
            <a:ext cx="59089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/>
              <a:t> reuneşte obiectele cu stare şi comportament similar</a:t>
            </a:r>
            <a:endParaRPr lang="en-US" sz="2000"/>
          </a:p>
          <a:p>
            <a:pPr>
              <a:lnSpc>
                <a:spcPct val="140000"/>
              </a:lnSpc>
              <a:buFont typeface="Wingdings" pitchFamily="2" charset="2"/>
              <a:buChar char="ü"/>
              <a:tabLst>
                <a:tab pos="266700" algn="l"/>
              </a:tabLst>
            </a:pPr>
            <a:r>
              <a:rPr lang="ro-RO" sz="2000"/>
              <a:t> un şablon pentru crearea obiectelor.</a:t>
            </a:r>
            <a:r>
              <a:rPr lang="en-US" sz="200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17075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Ce este clasa?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71600" y="1484784"/>
            <a:ext cx="6696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dirty="0"/>
              <a:t>Principiul fundamental în lumea OO - </a:t>
            </a:r>
            <a:r>
              <a:rPr lang="ro-RO" sz="2000" b="1" dirty="0">
                <a:solidFill>
                  <a:srgbClr val="00B0F0"/>
                </a:solidFill>
              </a:rPr>
              <a:t>everything is an object</a:t>
            </a:r>
            <a:r>
              <a:rPr lang="ro-RO" sz="20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74493"/>
            <a:ext cx="8072494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a specific methodology that maps out when and how to use the various Unified Modeling Language (UML) techniques for object-oriented analysis and design;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it has 3 essential characteristics: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use-case driven – </a:t>
            </a:r>
            <a:r>
              <a:rPr lang="en-US" dirty="0" err="1"/>
              <a:t>cazurile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ro-RO" dirty="0"/>
              <a:t> (cerinţe funcţionale) stau la baza definirii conţinutului unei iteraţii</a:t>
            </a:r>
            <a:r>
              <a:rPr lang="en-US" dirty="0"/>
              <a:t> si </a:t>
            </a:r>
            <a:r>
              <a:rPr lang="en-US" dirty="0" err="1"/>
              <a:t>influentaza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activitatile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architecture-centric –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constituie</a:t>
            </a:r>
            <a:r>
              <a:rPr lang="en-US" dirty="0"/>
              <a:t> </a:t>
            </a:r>
            <a:r>
              <a:rPr lang="en-US" dirty="0" err="1"/>
              <a:t>fundamentul</a:t>
            </a:r>
            <a:r>
              <a:rPr lang="en-US" dirty="0"/>
              <a:t> </a:t>
            </a:r>
            <a:r>
              <a:rPr lang="en-US" dirty="0" err="1"/>
              <a:t>softului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, </a:t>
            </a:r>
            <a:r>
              <a:rPr lang="en-US" dirty="0" err="1"/>
              <a:t>exprima</a:t>
            </a:r>
            <a:r>
              <a:rPr lang="en-US" dirty="0"/>
              <a:t> </a:t>
            </a:r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comuna</a:t>
            </a:r>
            <a:r>
              <a:rPr lang="en-US" dirty="0"/>
              <a:t> pe care o </a:t>
            </a:r>
            <a:r>
              <a:rPr lang="en-US" dirty="0" err="1"/>
              <a:t>impartasesc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; </a:t>
            </a:r>
            <a:r>
              <a:rPr lang="en-US" dirty="0" err="1"/>
              <a:t>echipa</a:t>
            </a:r>
            <a:r>
              <a:rPr lang="en-US" dirty="0"/>
              <a:t> se </a:t>
            </a:r>
            <a:r>
              <a:rPr lang="en-US" dirty="0" err="1"/>
              <a:t>preocupa</a:t>
            </a:r>
            <a:r>
              <a:rPr lang="en-US" dirty="0"/>
              <a:t> din </a:t>
            </a:r>
            <a:r>
              <a:rPr lang="en-US" dirty="0" err="1"/>
              <a:t>primele</a:t>
            </a:r>
            <a:r>
              <a:rPr lang="en-US" dirty="0"/>
              <a:t> </a:t>
            </a:r>
            <a:r>
              <a:rPr lang="en-US" dirty="0" err="1"/>
              <a:t>momente</a:t>
            </a:r>
            <a:r>
              <a:rPr lang="en-US" dirty="0"/>
              <a:t> de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arhitecturii</a:t>
            </a:r>
            <a:r>
              <a:rPr lang="en-US" dirty="0"/>
              <a:t>, pe care o extend si </a:t>
            </a:r>
            <a:r>
              <a:rPr lang="en-US" dirty="0" err="1"/>
              <a:t>rafineaza</a:t>
            </a:r>
            <a:r>
              <a:rPr lang="en-US" dirty="0"/>
              <a:t> pe </a:t>
            </a:r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activitatilor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proces</a:t>
            </a:r>
            <a:r>
              <a:rPr lang="en-US" b="1" dirty="0"/>
              <a:t> </a:t>
            </a:r>
            <a:r>
              <a:rPr lang="en-US" b="1" dirty="0" err="1"/>
              <a:t>iterativ</a:t>
            </a:r>
            <a:r>
              <a:rPr lang="en-US" dirty="0"/>
              <a:t> -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împărţit în mai multe iteraţii, iar în cadrul fiecăreia se vor parcurge fazele ciclului de viaţă</a:t>
            </a: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proces</a:t>
            </a:r>
            <a:r>
              <a:rPr lang="en-US" b="1" dirty="0"/>
              <a:t> incremental</a:t>
            </a:r>
            <a:r>
              <a:rPr lang="en-US" dirty="0"/>
              <a:t> - </a:t>
            </a:r>
            <a:r>
              <a:rPr lang="ro-RO" dirty="0"/>
              <a:t>fiecare iteraţie va avea ca rezultat un increment, adică o versiune nouă a sistemului ce conţine funcţionalitate sporită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7224" y="332656"/>
            <a:ext cx="7459192" cy="576064"/>
          </a:xfrm>
        </p:spPr>
        <p:txBody>
          <a:bodyPr/>
          <a:lstStyle/>
          <a:p>
            <a:r>
              <a:rPr lang="en-US" sz="3200" b="1" dirty="0"/>
              <a:t>1</a:t>
            </a:r>
            <a:r>
              <a:rPr lang="ro-RO" sz="3200" b="1" dirty="0"/>
              <a:t>. </a:t>
            </a:r>
            <a:r>
              <a:rPr lang="en-US" sz="3200" b="1" dirty="0"/>
              <a:t>UP – </a:t>
            </a:r>
            <a:r>
              <a:rPr lang="en-US" sz="3200" b="1" dirty="0" err="1"/>
              <a:t>Caracteristici</a:t>
            </a:r>
            <a:r>
              <a:rPr lang="en-US" sz="3200" b="1" dirty="0"/>
              <a:t> </a:t>
            </a:r>
            <a:r>
              <a:rPr lang="en-US" sz="3200" b="1" dirty="0" err="1"/>
              <a:t>definitorii</a:t>
            </a:r>
            <a:br>
              <a:rPr lang="ro-RO" sz="3200" b="1" dirty="0"/>
            </a:br>
            <a:endParaRPr lang="ro-RO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208207"/>
            <a:ext cx="8286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Unified Process is a two-dimensional systems development process described by a set of phases and workflows.</a:t>
            </a:r>
            <a:r>
              <a:rPr lang="en-US" b="1" dirty="0"/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phases - inception, elaboration, construction, and transition;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workflows - business modeling, requirements, analysis, design, implementation, test, deployment, configuration and change management, project management, and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UP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generic -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/>
              <a:t>implementari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Rational Unified Process (RUP)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promovat</a:t>
            </a:r>
            <a:r>
              <a:rPr lang="en-US" dirty="0"/>
              <a:t>  de IBM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Agile Unified Process (AUP) – </a:t>
            </a:r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simplificata</a:t>
            </a:r>
            <a:r>
              <a:rPr lang="en-US" dirty="0"/>
              <a:t> a UP care </a:t>
            </a:r>
            <a:r>
              <a:rPr lang="en-US" dirty="0" err="1"/>
              <a:t>integreaza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practicile</a:t>
            </a:r>
            <a:r>
              <a:rPr lang="en-US" dirty="0"/>
              <a:t> agile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Open Unified Process (OUP)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de Eclipse Foundation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parte a Eclipse Process Framework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7224" y="332656"/>
            <a:ext cx="7459192" cy="576064"/>
          </a:xfrm>
        </p:spPr>
        <p:txBody>
          <a:bodyPr/>
          <a:lstStyle/>
          <a:p>
            <a:r>
              <a:rPr lang="en-US" sz="3200" b="1" dirty="0"/>
              <a:t>1</a:t>
            </a:r>
            <a:r>
              <a:rPr lang="ro-RO" sz="3200" b="1" dirty="0"/>
              <a:t>. </a:t>
            </a:r>
            <a:r>
              <a:rPr lang="en-US" sz="3200" b="1" dirty="0"/>
              <a:t>UP – </a:t>
            </a:r>
            <a:r>
              <a:rPr lang="en-US" sz="3200" b="1" dirty="0" err="1"/>
              <a:t>Caracteristici</a:t>
            </a:r>
            <a:r>
              <a:rPr lang="en-US" sz="3200" b="1" dirty="0"/>
              <a:t> </a:t>
            </a:r>
            <a:r>
              <a:rPr lang="en-US" sz="3200" b="1" dirty="0" err="1"/>
              <a:t>definitorii</a:t>
            </a:r>
            <a:br>
              <a:rPr lang="ro-RO" sz="3200" b="1" dirty="0"/>
            </a:br>
            <a:endParaRPr lang="ro-RO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24" y="66854"/>
            <a:ext cx="7459192" cy="576064"/>
          </a:xfrm>
        </p:spPr>
        <p:txBody>
          <a:bodyPr/>
          <a:lstStyle/>
          <a:p>
            <a:r>
              <a:rPr lang="en-US" sz="3200" b="1" dirty="0"/>
              <a:t>1</a:t>
            </a:r>
            <a:r>
              <a:rPr lang="ro-RO" sz="3200" b="1" dirty="0"/>
              <a:t>. </a:t>
            </a:r>
            <a:r>
              <a:rPr lang="en-US" sz="3200" b="1" dirty="0"/>
              <a:t>UP – </a:t>
            </a:r>
            <a:r>
              <a:rPr lang="en-US" sz="3200" b="1" dirty="0" err="1"/>
              <a:t>Caracteristici</a:t>
            </a:r>
            <a:r>
              <a:rPr lang="en-US" sz="3200" b="1" dirty="0"/>
              <a:t> </a:t>
            </a:r>
            <a:r>
              <a:rPr lang="en-US" sz="3200" b="1" dirty="0" err="1"/>
              <a:t>definitorii</a:t>
            </a:r>
            <a:br>
              <a:rPr lang="ro-RO" sz="3200" b="1" dirty="0"/>
            </a:br>
            <a:endParaRPr lang="ro-RO" sz="32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71480"/>
            <a:ext cx="8072494" cy="62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1472" y="785794"/>
            <a:ext cx="8215370" cy="71438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</a:t>
            </a:r>
            <a:r>
              <a:rPr kumimoji="0" lang="fr-FR" sz="3200" b="0" i="0" u="none" strike="noStrike" kern="1200" cap="none" spc="-10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Introducere</a:t>
            </a:r>
            <a:r>
              <a:rPr kumimoji="0" lang="fr-FR" sz="3200" b="0" i="0" u="none" strike="noStrike" kern="1200" cap="none" spc="-1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UML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481329"/>
            <a:ext cx="8572560" cy="2451728"/>
          </a:xfrm>
        </p:spPr>
        <p:txBody>
          <a:bodyPr>
            <a:normAutofit/>
          </a:bodyPr>
          <a:lstStyle/>
          <a:p>
            <a:r>
              <a:rPr lang="ro-RO" sz="2400" dirty="0"/>
              <a:t>Un limbaj de modelare, privit la modul general, poate fi definit ca o serie de concepte, principii, procedee şi mecanisme de extensie utilizabile pentru </a:t>
            </a:r>
            <a:r>
              <a:rPr lang="ro-RO" sz="2400" b="1" dirty="0"/>
              <a:t>abstractizarea</a:t>
            </a:r>
            <a:r>
              <a:rPr lang="ro-RO" sz="2400" dirty="0"/>
              <a:t> unor probleme din anumite domenii</a:t>
            </a:r>
          </a:p>
          <a:p>
            <a:r>
              <a:rPr lang="ro-RO" sz="2400" dirty="0"/>
              <a:t>Limbajul de modelare poate fi </a:t>
            </a:r>
            <a:r>
              <a:rPr lang="ro-RO" sz="2400" u="sng" dirty="0"/>
              <a:t>independent</a:t>
            </a:r>
            <a:r>
              <a:rPr lang="ro-RO" sz="2400" dirty="0"/>
              <a:t> şi de metoda de AP şi de limbajul de programare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4480" y="296040"/>
            <a:ext cx="5025752" cy="612680"/>
          </a:xfrm>
        </p:spPr>
        <p:txBody>
          <a:bodyPr/>
          <a:lstStyle/>
          <a:p>
            <a:r>
              <a:rPr lang="ro-RO" sz="3200" dirty="0"/>
              <a:t>Limbajele de modelare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Nu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metod</a:t>
            </a:r>
            <a:r>
              <a:rPr lang="ro-RO" sz="2000" dirty="0"/>
              <a:t>ă de analiză şi proiectare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Este un limbaj universal de reprezentare a unui sistem informatic în oricare fază a dezvoltării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este un limbaj vizual pentru specificarea, construirea şi documentarea elementelor sistemelor informationale (OMG)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Poate fi folosit:</a:t>
            </a:r>
          </a:p>
          <a:p>
            <a:pPr lvl="1">
              <a:lnSpc>
                <a:spcPct val="150000"/>
              </a:lnSpc>
            </a:pPr>
            <a:r>
              <a:rPr lang="ro-RO" sz="1900" dirty="0"/>
              <a:t>În orice domeniu de aplicaţii</a:t>
            </a:r>
          </a:p>
          <a:p>
            <a:pPr lvl="1">
              <a:lnSpc>
                <a:spcPct val="150000"/>
              </a:lnSpc>
            </a:pPr>
            <a:r>
              <a:rPr lang="ro-RO" sz="1900" dirty="0"/>
              <a:t>Cu orice metodă de analiză şi proiectare</a:t>
            </a:r>
          </a:p>
          <a:p>
            <a:pPr lvl="1">
              <a:lnSpc>
                <a:spcPct val="150000"/>
              </a:lnSpc>
            </a:pPr>
            <a:r>
              <a:rPr lang="ro-RO" sz="1900" dirty="0"/>
              <a:t>Pentru toate platformele de implementare (J2EE, .NET)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Nu trebuie folosite toate posibilităţile de modelare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224" y="130622"/>
            <a:ext cx="1234480" cy="706090"/>
          </a:xfrm>
        </p:spPr>
        <p:txBody>
          <a:bodyPr>
            <a:normAutofit/>
          </a:bodyPr>
          <a:lstStyle/>
          <a:p>
            <a:r>
              <a:rPr lang="ro-RO" dirty="0"/>
              <a:t>UML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96752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ro-RO" sz="2000" b="1" dirty="0"/>
              <a:t>ultima versiune</a:t>
            </a:r>
            <a:r>
              <a:rPr lang="ro-RO" sz="2000" dirty="0"/>
              <a:t> – 2.</a:t>
            </a:r>
            <a:r>
              <a:rPr lang="en-US" sz="2000" dirty="0"/>
              <a:t>5.1</a:t>
            </a:r>
            <a:r>
              <a:rPr lang="ro-RO" sz="2000" dirty="0"/>
              <a:t> (</a:t>
            </a:r>
            <a:r>
              <a:rPr lang="en-US" sz="2000" dirty="0" err="1"/>
              <a:t>decembrie</a:t>
            </a:r>
            <a:r>
              <a:rPr lang="ro-RO" sz="2000" dirty="0"/>
              <a:t> 201</a:t>
            </a:r>
            <a:r>
              <a:rPr lang="en-US" sz="2000" dirty="0"/>
              <a:t>7</a:t>
            </a:r>
            <a:r>
              <a:rPr lang="ro-RO" sz="2000" dirty="0"/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ro-RO" sz="2000" b="1" dirty="0"/>
              <a:t>specificaţiile UML</a:t>
            </a:r>
            <a:r>
              <a:rPr lang="ro-RO" sz="2000" dirty="0"/>
              <a:t> – 4 părţi: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Superstructură – defineşte notaţia şi semantica elementelor din diagrame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Infrastructura – defineşte metamodelul pe care se bazează superstructura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OCL (Object Constraint Language) – pentru descrierea restricţiilor asociate elementelor din model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UML diagram interchange – descrie modul de transfer a diagramelor dintr-un mediu în altul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47664" y="274638"/>
            <a:ext cx="1238386" cy="706090"/>
          </a:xfrm>
        </p:spPr>
        <p:txBody>
          <a:bodyPr>
            <a:normAutofit/>
          </a:bodyPr>
          <a:lstStyle/>
          <a:p>
            <a:r>
              <a:rPr lang="ro-RO" dirty="0"/>
              <a:t>UML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207496"/>
            <a:ext cx="7772400" cy="2365520"/>
          </a:xfrm>
        </p:spPr>
        <p:txBody>
          <a:bodyPr>
            <a:normAutofit/>
          </a:bodyPr>
          <a:lstStyle/>
          <a:p>
            <a:pPr lvl="0"/>
            <a:r>
              <a:rPr lang="ro-RO" sz="2400" dirty="0"/>
              <a:t>Elemente</a:t>
            </a:r>
          </a:p>
          <a:p>
            <a:pPr lvl="0"/>
            <a:r>
              <a:rPr lang="ro-RO" sz="2400" dirty="0"/>
              <a:t>Relaţii (între elemente)</a:t>
            </a:r>
          </a:p>
          <a:p>
            <a:pPr lvl="0"/>
            <a:r>
              <a:rPr lang="ro-RO" sz="2400" dirty="0"/>
              <a:t>Extensii (aplicabile elementelor şi relaţiilor)</a:t>
            </a:r>
          </a:p>
          <a:p>
            <a:pPr lvl="0"/>
            <a:r>
              <a:rPr lang="ro-RO" sz="2400" dirty="0"/>
              <a:t>Diagrame (alcătuite din elemente şi relaţiile dintre acestea)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o-RO" dirty="0"/>
              <a:t>Vocabularul UML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5663"/>
          </a:xfrm>
        </p:spPr>
        <p:txBody>
          <a:bodyPr>
            <a:normAutofit/>
          </a:bodyPr>
          <a:lstStyle/>
          <a:p>
            <a:pPr lvl="0"/>
            <a:r>
              <a:rPr lang="ro-RO" sz="2400" dirty="0"/>
              <a:t>Elemente structurale</a:t>
            </a:r>
          </a:p>
          <a:p>
            <a:pPr lvl="0"/>
            <a:r>
              <a:rPr lang="ro-RO" sz="2400" dirty="0"/>
              <a:t>Elemente comportamentale</a:t>
            </a:r>
          </a:p>
          <a:p>
            <a:pPr lvl="0"/>
            <a:r>
              <a:rPr lang="ro-RO" sz="2400" dirty="0"/>
              <a:t>Elemente de grupare</a:t>
            </a:r>
          </a:p>
          <a:p>
            <a:pPr lvl="0"/>
            <a:r>
              <a:rPr lang="ro-RO" sz="2400" dirty="0"/>
              <a:t>Elemente explicative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Elemente UML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7772400" cy="3013592"/>
          </a:xfrm>
        </p:spPr>
        <p:txBody>
          <a:bodyPr>
            <a:normAutofit/>
          </a:bodyPr>
          <a:lstStyle/>
          <a:p>
            <a:r>
              <a:rPr lang="ro-RO" sz="2400" dirty="0"/>
              <a:t>sunt substantivele din modelele UML</a:t>
            </a:r>
          </a:p>
          <a:p>
            <a:r>
              <a:rPr lang="ro-RO" sz="2400" dirty="0"/>
              <a:t>principalele elemente structurale UML sunt </a:t>
            </a:r>
            <a:r>
              <a:rPr lang="ro-RO" sz="2400" u="sng" dirty="0"/>
              <a:t>clasele</a:t>
            </a:r>
            <a:r>
              <a:rPr lang="ro-RO" sz="2400" dirty="0"/>
              <a:t>.</a:t>
            </a:r>
          </a:p>
          <a:p>
            <a:r>
              <a:rPr lang="ro-RO" sz="2400" dirty="0"/>
              <a:t>Tot elemente</a:t>
            </a:r>
            <a:r>
              <a:rPr lang="en-US" sz="2400" dirty="0"/>
              <a:t>: </a:t>
            </a:r>
            <a:r>
              <a:rPr lang="ro-RO" sz="2400" dirty="0"/>
              <a:t>interfeţele, colaborările, cazurile de utilizare, actorii, componentele şi nodurile</a:t>
            </a:r>
            <a:endParaRPr lang="en-US" sz="2400" dirty="0"/>
          </a:p>
          <a:p>
            <a:r>
              <a:rPr lang="en-US" sz="2400" b="1" dirty="0"/>
              <a:t>C</a:t>
            </a:r>
            <a:r>
              <a:rPr lang="ro-RO" sz="2400" b="1" dirty="0"/>
              <a:t>lase</a:t>
            </a:r>
            <a:r>
              <a:rPr lang="en-US" sz="2400" b="1" dirty="0"/>
              <a:t>le</a:t>
            </a:r>
            <a:r>
              <a:rPr lang="ro-RO" sz="2400" b="1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reprezint</a:t>
            </a:r>
            <a:r>
              <a:rPr lang="ro-RO" sz="2400" dirty="0"/>
              <a:t>ă cu un dreptunghi în care sunt evidenţiate trei componente: </a:t>
            </a:r>
            <a:r>
              <a:rPr lang="ro-RO" sz="2400" i="1" dirty="0"/>
              <a:t>numele clasei</a:t>
            </a:r>
            <a:r>
              <a:rPr lang="ro-RO" sz="2400" dirty="0"/>
              <a:t>, </a:t>
            </a:r>
            <a:r>
              <a:rPr lang="ro-RO" sz="2400" i="1" dirty="0"/>
              <a:t>atributele</a:t>
            </a:r>
            <a:r>
              <a:rPr lang="ro-RO" sz="2400" dirty="0"/>
              <a:t> şi </a:t>
            </a:r>
            <a:r>
              <a:rPr lang="ro-RO" sz="2400" i="1" dirty="0"/>
              <a:t>operaţiile clasei</a:t>
            </a:r>
            <a:endParaRPr lang="en-US" sz="2400" dirty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o-RO" sz="4000" dirty="0"/>
              <a:t>Elemente structurale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58888" y="1772691"/>
            <a:ext cx="1221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Exemple:</a:t>
            </a:r>
            <a:endParaRPr lang="en-US" sz="20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4213" y="2368004"/>
            <a:ext cx="74321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Angajat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proprietăţi: cnp, nume, adresa ...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operaţii: transfer, calcul vechime, modificare adresa, pensionare... </a:t>
            </a:r>
            <a:endParaRPr lang="en-US" sz="20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4213" y="3860254"/>
            <a:ext cx="5963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Imobilizare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proprietăţi: nr inventar, denumire, valoare ...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operaţii: reevaluare, calcul amortizare, conservare... </a:t>
            </a:r>
            <a:endParaRPr lang="en-US" sz="20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4213" y="5249316"/>
            <a:ext cx="74446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dirty="0"/>
              <a:t>ContBancar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proprietăţi: nr cont, tip cont, disponibil ...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operaţii: depunere, retragere, calcul dobândă, calcul comisioane... </a:t>
            </a:r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/>
            <a:r>
              <a:rPr lang="ro-RO" b="1" dirty="0"/>
              <a:t>1. Clase şi obiecte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2941584"/>
          </a:xfrm>
        </p:spPr>
        <p:txBody>
          <a:bodyPr>
            <a:normAutofit/>
          </a:bodyPr>
          <a:lstStyle/>
          <a:p>
            <a:r>
              <a:rPr lang="ro-RO" sz="2000" dirty="0"/>
              <a:t>sunt verbele unui model</a:t>
            </a:r>
          </a:p>
          <a:p>
            <a:r>
              <a:rPr lang="ro-RO" sz="2000" dirty="0"/>
              <a:t>ajung să fie implementate printr-un schimb de mesaje (apelările de metode)</a:t>
            </a:r>
          </a:p>
          <a:p>
            <a:r>
              <a:rPr lang="ro-RO" sz="2000" dirty="0"/>
              <a:t>O </a:t>
            </a:r>
            <a:r>
              <a:rPr lang="ro-RO" sz="2000" u="sng" dirty="0"/>
              <a:t>interacţiune</a:t>
            </a:r>
            <a:r>
              <a:rPr lang="ro-RO" sz="2000" dirty="0"/>
              <a:t> este un set de mesaje schimbat într-un grup de obiecte pentru atingerea unui anumit obiectiv. </a:t>
            </a:r>
          </a:p>
          <a:p>
            <a:r>
              <a:rPr lang="ro-RO" sz="2000" dirty="0"/>
              <a:t>O </a:t>
            </a:r>
            <a:r>
              <a:rPr lang="ro-RO" sz="2000" u="sng" dirty="0"/>
              <a:t>stare de tranziţie</a:t>
            </a:r>
            <a:r>
              <a:rPr lang="ro-RO" sz="2000" dirty="0"/>
              <a:t> este starea prin care trece un obiect ca răspuns la apelări ale anumitor metode.</a:t>
            </a:r>
          </a:p>
          <a:p>
            <a:endParaRPr lang="ro-RO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Elemente comportamentale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2509536"/>
          </a:xfrm>
        </p:spPr>
        <p:txBody>
          <a:bodyPr>
            <a:normAutofit/>
          </a:bodyPr>
          <a:lstStyle/>
          <a:p>
            <a:r>
              <a:rPr lang="ro-RO" sz="2400" dirty="0"/>
              <a:t>Spre deosebire de componente (care există în momentul rulării), pachetele sunt doar elemente conceptuale (există doar în timpul dezvoltării), neconcretizându-se obligatoriu în fişiere.</a:t>
            </a:r>
          </a:p>
          <a:p>
            <a:r>
              <a:rPr lang="ro-RO" sz="2400" dirty="0"/>
              <a:t>Într-un pachet pot fi introduse elemente structurale, elemente comportamentale şi chiar alte pachete.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72400" cy="914400"/>
          </a:xfrm>
        </p:spPr>
        <p:txBody>
          <a:bodyPr>
            <a:normAutofit/>
          </a:bodyPr>
          <a:lstStyle/>
          <a:p>
            <a:r>
              <a:rPr lang="ro-RO" sz="3200" dirty="0"/>
              <a:t>Elemente de grupare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7000892" y="-24"/>
          <a:ext cx="1500198" cy="142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1124" imgH="574548" progId="">
                  <p:embed/>
                </p:oleObj>
              </mc:Choice>
              <mc:Fallback>
                <p:oleObj r:id="rId2" imgW="611124" imgH="57454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-24"/>
                        <a:ext cx="1500198" cy="1426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941168"/>
            <a:ext cx="8229600" cy="8309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ro-R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Comentarii (note explicative)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ro-R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9552" y="4149080"/>
            <a:ext cx="7772400" cy="9144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Elemente explicative</a:t>
            </a: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6000760" y="4960013"/>
          <a:ext cx="2357454" cy="108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96417" imgH="413918" progId="">
                  <p:embed/>
                </p:oleObj>
              </mc:Choice>
              <mc:Fallback>
                <p:oleObj r:id="rId4" imgW="896417" imgH="41391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4960013"/>
                        <a:ext cx="2357454" cy="1083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Asocieri</a:t>
            </a:r>
            <a:endParaRPr lang="ro-RO" dirty="0"/>
          </a:p>
          <a:p>
            <a:r>
              <a:rPr lang="it-IT" dirty="0"/>
              <a:t>Dependenţe</a:t>
            </a:r>
            <a:endParaRPr lang="ro-RO" dirty="0"/>
          </a:p>
          <a:p>
            <a:r>
              <a:rPr lang="it-IT" dirty="0"/>
              <a:t>Derivări</a:t>
            </a:r>
            <a:endParaRPr lang="ro-RO" dirty="0"/>
          </a:p>
          <a:p>
            <a:r>
              <a:rPr lang="ro-RO" dirty="0"/>
              <a:t>R</a:t>
            </a:r>
            <a:r>
              <a:rPr lang="it-IT" dirty="0"/>
              <a:t>ealizări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i="1" dirty="0"/>
              <a:t>Relaţii UML</a:t>
            </a:r>
            <a:endParaRPr lang="ro-RO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919464"/>
            <a:ext cx="7772400" cy="3085600"/>
          </a:xfrm>
        </p:spPr>
        <p:txBody>
          <a:bodyPr>
            <a:normAutofit/>
          </a:bodyPr>
          <a:lstStyle/>
          <a:p>
            <a:r>
              <a:rPr lang="ro-RO" sz="2400" dirty="0"/>
              <a:t>Asociere</a:t>
            </a:r>
            <a:r>
              <a:rPr lang="en-US" sz="2400" dirty="0"/>
              <a:t>: </a:t>
            </a:r>
            <a:r>
              <a:rPr lang="ro-RO" sz="2400" dirty="0"/>
              <a:t>„un mijloc fix este în gestiunea unui anumit gestionar”</a:t>
            </a:r>
            <a:endParaRPr lang="en-US" sz="2400" dirty="0"/>
          </a:p>
          <a:p>
            <a:r>
              <a:rPr lang="en-US" sz="2400" dirty="0" err="1"/>
              <a:t>Instan</a:t>
            </a:r>
            <a:r>
              <a:rPr lang="ro-RO" sz="2400" dirty="0"/>
              <a:t>ţă a unei asocieri</a:t>
            </a:r>
            <a:r>
              <a:rPr lang="en-US" sz="2400" dirty="0"/>
              <a:t>: </a:t>
            </a:r>
            <a:r>
              <a:rPr lang="ro-RO" sz="2400" dirty="0"/>
              <a:t>„Mijlocul fix cu numărul de inventar 331265 este în gestiunea lui </a:t>
            </a:r>
            <a:r>
              <a:rPr lang="en-US" sz="2400" dirty="0" err="1"/>
              <a:t>Popescu</a:t>
            </a:r>
            <a:r>
              <a:rPr lang="ro-RO" sz="2400" dirty="0"/>
              <a:t>”</a:t>
            </a:r>
          </a:p>
          <a:p>
            <a:r>
              <a:rPr lang="ro-RO" sz="2400" dirty="0"/>
              <a:t>O asociere poate fi între două sau mai multe clase</a:t>
            </a:r>
          </a:p>
          <a:p>
            <a:r>
              <a:rPr lang="ro-RO" sz="2400" dirty="0"/>
              <a:t>Între două clase pot exista mai multe asocieri</a:t>
            </a:r>
          </a:p>
          <a:p>
            <a:r>
              <a:rPr lang="ro-RO" sz="2400" dirty="0"/>
              <a:t>Sunt descrise prin multiplicitate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14400"/>
          </a:xfrm>
        </p:spPr>
        <p:txBody>
          <a:bodyPr/>
          <a:lstStyle/>
          <a:p>
            <a:r>
              <a:rPr lang="ro-RO" dirty="0"/>
              <a:t>Asocieri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0306" y="949190"/>
            <a:ext cx="8462174" cy="5072098"/>
          </a:xfrm>
        </p:spPr>
        <p:txBody>
          <a:bodyPr>
            <a:normAutofit/>
          </a:bodyPr>
          <a:lstStyle/>
          <a:p>
            <a:r>
              <a:rPr lang="ro-RO" sz="2400" dirty="0"/>
              <a:t>-	1 – unul şi doar un obiect;</a:t>
            </a:r>
          </a:p>
          <a:p>
            <a:r>
              <a:rPr lang="ro-RO" sz="2400" dirty="0"/>
              <a:t>-	0..1 – nici unul sau maxim un obiect;</a:t>
            </a:r>
          </a:p>
          <a:p>
            <a:r>
              <a:rPr lang="ro-RO" sz="2400" dirty="0"/>
              <a:t>-	0..* - nici unul sau mai multe obiecte;</a:t>
            </a:r>
          </a:p>
          <a:p>
            <a:r>
              <a:rPr lang="ro-RO" sz="2400" dirty="0"/>
              <a:t>-	* - tot zero sau mai multe obiecte;</a:t>
            </a:r>
          </a:p>
          <a:p>
            <a:r>
              <a:rPr lang="ro-RO" sz="2400" dirty="0"/>
              <a:t>-	1..* - unul sau mai multe obiecte;</a:t>
            </a:r>
          </a:p>
          <a:p>
            <a:r>
              <a:rPr lang="ro-RO" sz="2400" dirty="0"/>
              <a:t>-	1..n - unul sau maxim n obiecte;</a:t>
            </a:r>
          </a:p>
          <a:p>
            <a:r>
              <a:rPr lang="ro-RO" sz="2400" dirty="0"/>
              <a:t>-	0..n sau n – nici unul sau maxim n obiecte;</a:t>
            </a:r>
          </a:p>
          <a:p>
            <a:r>
              <a:rPr lang="ro-RO" sz="2400" dirty="0"/>
              <a:t>-	nl, n2, n3 - înşiruire de numere, care exprimă numărul de obiecte;</a:t>
            </a:r>
          </a:p>
          <a:p>
            <a:r>
              <a:rPr lang="ro-RO" sz="2400" dirty="0"/>
              <a:t>-	n - m - număr de obiecte cuprins între n şi m.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64158"/>
          </a:xfrm>
        </p:spPr>
        <p:txBody>
          <a:bodyPr/>
          <a:lstStyle/>
          <a:p>
            <a:r>
              <a:rPr lang="ro-RO" sz="3200" dirty="0"/>
              <a:t>Multiplicităţi ale asocierilor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96040"/>
            <a:ext cx="3009528" cy="684688"/>
          </a:xfrm>
        </p:spPr>
        <p:txBody>
          <a:bodyPr/>
          <a:lstStyle/>
          <a:p>
            <a:r>
              <a:rPr lang="ro-RO" sz="3200" i="1" dirty="0"/>
              <a:t>Agregarea</a:t>
            </a:r>
            <a:endParaRPr lang="ro-RO" sz="3200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11560" y="1783560"/>
            <a:ext cx="8075240" cy="4572000"/>
          </a:xfrm>
        </p:spPr>
        <p:txBody>
          <a:bodyPr>
            <a:normAutofit/>
          </a:bodyPr>
          <a:lstStyle/>
          <a:p>
            <a:r>
              <a:rPr lang="ro-RO" sz="2400" dirty="0"/>
              <a:t>Un tip aparte de asociere </a:t>
            </a:r>
            <a:r>
              <a:rPr lang="en-US" sz="2400" dirty="0"/>
              <a:t>– parte-</a:t>
            </a:r>
            <a:r>
              <a:rPr lang="en-US" sz="2400" dirty="0" err="1"/>
              <a:t>intreg</a:t>
            </a:r>
            <a:endParaRPr lang="ro-RO" sz="2400" dirty="0"/>
          </a:p>
          <a:p>
            <a:r>
              <a:rPr lang="ro-RO" sz="2400" dirty="0"/>
              <a:t>o clasă poate fi modelată, ca fiind parte a unei alte clase</a:t>
            </a:r>
          </a:p>
          <a:p>
            <a:r>
              <a:rPr lang="ro-RO" sz="2400" dirty="0"/>
              <a:t>Compoziţie</a:t>
            </a:r>
            <a:r>
              <a:rPr lang="en-US" sz="2400" dirty="0"/>
              <a:t> – </a:t>
            </a:r>
            <a:r>
              <a:rPr lang="en-US" sz="2400" dirty="0" err="1"/>
              <a:t>relatia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clasele</a:t>
            </a:r>
            <a:r>
              <a:rPr lang="en-US" sz="2400" dirty="0"/>
              <a:t> </a:t>
            </a:r>
            <a:r>
              <a:rPr lang="en-US" sz="2400" dirty="0" err="1"/>
              <a:t>Factura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LinieFactura</a:t>
            </a:r>
            <a:endParaRPr lang="ro-RO" sz="2400" dirty="0"/>
          </a:p>
          <a:p>
            <a:endParaRPr lang="en-US" sz="2400" dirty="0"/>
          </a:p>
          <a:p>
            <a:endParaRPr lang="ro-RO" sz="2400" dirty="0"/>
          </a:p>
          <a:p>
            <a:r>
              <a:rPr lang="ro-RO" sz="2400" dirty="0"/>
              <a:t>Agregarea partajată</a:t>
            </a:r>
            <a:r>
              <a:rPr lang="en-US" sz="2400" dirty="0"/>
              <a:t> – </a:t>
            </a:r>
            <a:r>
              <a:rPr lang="en-US" sz="2400" dirty="0" err="1"/>
              <a:t>relatia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clasele</a:t>
            </a:r>
            <a:r>
              <a:rPr lang="en-US" sz="2400" dirty="0"/>
              <a:t> </a:t>
            </a:r>
            <a:r>
              <a:rPr lang="en-US" sz="2400" dirty="0" err="1"/>
              <a:t>ProdusFinit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MateriePrima</a:t>
            </a:r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41677" t="30261" r="31291" b="64833"/>
          <a:stretch>
            <a:fillRect/>
          </a:stretch>
        </p:blipFill>
        <p:spPr bwMode="auto">
          <a:xfrm>
            <a:off x="2143108" y="3286124"/>
            <a:ext cx="4664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42561" t="39853" r="32928" b="55110"/>
          <a:stretch>
            <a:fillRect/>
          </a:stretch>
        </p:blipFill>
        <p:spPr bwMode="auto">
          <a:xfrm>
            <a:off x="2357422" y="5072074"/>
            <a:ext cx="42291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1717448"/>
          </a:xfrm>
        </p:spPr>
        <p:txBody>
          <a:bodyPr>
            <a:normAutofit/>
          </a:bodyPr>
          <a:lstStyle/>
          <a:p>
            <a:r>
              <a:rPr lang="ro-RO" sz="2400" dirty="0"/>
              <a:t>schimbările într-un element sursă pot determina schimbări în elementul destinaţie</a:t>
            </a:r>
          </a:p>
          <a:p>
            <a:r>
              <a:rPr lang="ro-RO" sz="2400" dirty="0"/>
              <a:t>sunt unidirecţionale, un element fiind considerat independent, iar celălalt, dependent.</a:t>
            </a:r>
          </a:p>
          <a:p>
            <a:endParaRPr lang="ro-RO" sz="2400" dirty="0"/>
          </a:p>
          <a:p>
            <a:endParaRPr lang="ro-RO" sz="2400" dirty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914400"/>
          </a:xfrm>
        </p:spPr>
        <p:txBody>
          <a:bodyPr>
            <a:normAutofit/>
          </a:bodyPr>
          <a:lstStyle/>
          <a:p>
            <a:r>
              <a:rPr lang="ro-RO" sz="3200" dirty="0"/>
              <a:t>Dependenţe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2483768" y="3573016"/>
          <a:ext cx="3143272" cy="3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8421" imgH="124968" progId="">
                  <p:embed/>
                </p:oleObj>
              </mc:Choice>
              <mc:Fallback>
                <p:oleObj r:id="rId2" imgW="928421" imgH="1249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3143272" cy="39122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161360"/>
            <a:ext cx="7772400" cy="2581544"/>
          </a:xfrm>
        </p:spPr>
        <p:txBody>
          <a:bodyPr>
            <a:normAutofit/>
          </a:bodyPr>
          <a:lstStyle/>
          <a:p>
            <a:r>
              <a:rPr lang="en-US" sz="2400" dirty="0"/>
              <a:t>=</a:t>
            </a:r>
            <a:r>
              <a:rPr lang="ro-RO" sz="2400" i="1" dirty="0"/>
              <a:t>specializare</a:t>
            </a:r>
            <a:r>
              <a:rPr lang="ro-RO" sz="2400" dirty="0"/>
              <a:t>, </a:t>
            </a:r>
            <a:r>
              <a:rPr lang="ro-RO" sz="2400" i="1" dirty="0"/>
              <a:t>generalizare</a:t>
            </a:r>
            <a:r>
              <a:rPr lang="ro-RO" sz="2400" dirty="0"/>
              <a:t>, </a:t>
            </a:r>
            <a:r>
              <a:rPr lang="ro-RO" sz="2400" i="1" dirty="0"/>
              <a:t>moştenire</a:t>
            </a:r>
            <a:endParaRPr lang="en-US" sz="2400" i="1" dirty="0"/>
          </a:p>
          <a:p>
            <a:r>
              <a:rPr lang="ro-RO" sz="2400" dirty="0"/>
              <a:t>obiectele unei clase derivate moştenesc atribute şi metode ale clasei de bază la care se adaugă membrii clasei proprii</a:t>
            </a:r>
            <a:endParaRPr lang="en-US" sz="2400" i="1" dirty="0"/>
          </a:p>
          <a:p>
            <a:r>
              <a:rPr lang="ro-RO" sz="2400" i="1" dirty="0"/>
              <a:t>moştenire multiplă</a:t>
            </a:r>
            <a:endParaRPr lang="en-US" sz="2400" i="1" dirty="0"/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914400"/>
          </a:xfrm>
        </p:spPr>
        <p:txBody>
          <a:bodyPr>
            <a:normAutofit/>
          </a:bodyPr>
          <a:lstStyle/>
          <a:p>
            <a:r>
              <a:rPr lang="ro-RO" dirty="0"/>
              <a:t>Derivări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3275856" y="3496564"/>
          <a:ext cx="2592288" cy="37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705" imgH="153010" progId="">
                  <p:embed/>
                </p:oleObj>
              </mc:Choice>
              <mc:Fallback>
                <p:oleObj r:id="rId2" imgW="914705" imgH="1530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96564"/>
                        <a:ext cx="2592288" cy="37706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79719"/>
          </a:xfrm>
        </p:spPr>
        <p:txBody>
          <a:bodyPr>
            <a:normAutofit/>
          </a:bodyPr>
          <a:lstStyle/>
          <a:p>
            <a:r>
              <a:rPr lang="ro-RO" sz="2400" dirty="0"/>
              <a:t>o relaţie semantică între două părţi în care una din ele defineşte o funcţionalitate, iar cealaltă o </a:t>
            </a:r>
            <a:r>
              <a:rPr lang="en-US" sz="2400" dirty="0" err="1"/>
              <a:t>implementeaza</a:t>
            </a:r>
            <a:endParaRPr lang="en-US" sz="2400" dirty="0"/>
          </a:p>
          <a:p>
            <a:r>
              <a:rPr lang="en-US" sz="2400" dirty="0" err="1"/>
              <a:t>apare</a:t>
            </a:r>
            <a:r>
              <a:rPr lang="en-US" sz="2400" dirty="0"/>
              <a:t> </a:t>
            </a:r>
            <a:r>
              <a:rPr lang="ro-RO" sz="2400" dirty="0"/>
              <a:t>între interfeţe şi clase</a:t>
            </a:r>
            <a:endParaRPr lang="en-US" sz="2400" dirty="0"/>
          </a:p>
          <a:p>
            <a:r>
              <a:rPr lang="ro-RO" sz="2400" dirty="0"/>
              <a:t>Între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de </a:t>
            </a:r>
            <a:r>
              <a:rPr lang="en-US" sz="2400" dirty="0" err="1"/>
              <a:t>analiz</a:t>
            </a:r>
            <a:r>
              <a:rPr lang="ro-RO" sz="2400" dirty="0"/>
              <a:t>ă (cazuri de utilizare) şi elemente de proiectare (colaborări)</a:t>
            </a:r>
          </a:p>
          <a:p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Realizări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717032"/>
            <a:ext cx="2808312" cy="4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2492896"/>
            <a:ext cx="8589640" cy="32438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000" dirty="0"/>
              <a:t>1) </a:t>
            </a:r>
            <a:r>
              <a:rPr lang="ro-RO" sz="2000" b="1" i="1" dirty="0"/>
              <a:t>Etichetele</a:t>
            </a:r>
            <a:r>
              <a:rPr lang="ro-RO" sz="2000" dirty="0"/>
              <a:t>  asigură o formă de definire a noi proprietăţi unor elemente deja existente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permit asocierea de date unui element din model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este sub forma unei perechi “nume-valoare”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etichete predefinite – Documentation, Location, Semantics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exemple de etichete ce pot fi adăugate: autor, data creare, data ultimei modificări etc.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pot fi folosite şi pentru adăugarea informaţiilor necesare generatoarelor de cod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930"/>
            <a:ext cx="8229600" cy="1143000"/>
          </a:xfrm>
        </p:spPr>
        <p:txBody>
          <a:bodyPr>
            <a:normAutofit/>
          </a:bodyPr>
          <a:lstStyle/>
          <a:p>
            <a:r>
              <a:rPr lang="ro-RO" i="1" dirty="0"/>
              <a:t>Extensii UML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38044"/>
            <a:ext cx="327044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dirty="0"/>
              <a:t> </a:t>
            </a:r>
            <a:r>
              <a:rPr lang="en-US" dirty="0" err="1"/>
              <a:t>Etichetele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tag</a:t>
            </a:r>
            <a:r>
              <a:rPr lang="ro-RO" dirty="0"/>
              <a:t>)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dirty="0"/>
              <a:t> </a:t>
            </a:r>
            <a:r>
              <a:rPr lang="en-US" dirty="0" err="1"/>
              <a:t>Restric</a:t>
            </a:r>
            <a:r>
              <a:rPr lang="ro-RO" dirty="0"/>
              <a:t>ţiile – (constraints)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dirty="0"/>
              <a:t> Stereotipuri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14400"/>
          </a:xfrm>
        </p:spPr>
        <p:txBody>
          <a:bodyPr/>
          <a:lstStyle/>
          <a:p>
            <a:pPr algn="ctr"/>
            <a:r>
              <a:rPr lang="ro-RO" b="1" dirty="0"/>
              <a:t>1. Clase şi obiecte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836712"/>
            <a:ext cx="849694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Obiectul</a:t>
            </a:r>
            <a:r>
              <a:rPr lang="en-US" sz="2000" b="1" dirty="0"/>
              <a:t>  </a:t>
            </a:r>
            <a:r>
              <a:rPr lang="ro-RO" sz="2000" b="1" dirty="0"/>
              <a:t>este fundamentat pe următoarele noţiuni</a:t>
            </a:r>
            <a:r>
              <a:rPr lang="en-US" sz="2000" b="1" dirty="0"/>
              <a:t>:</a:t>
            </a:r>
            <a:endParaRPr lang="ro-RO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identitate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stare</a:t>
            </a:r>
            <a:r>
              <a:rPr lang="ro-RO" sz="2000" dirty="0"/>
              <a:t> – dată de </a:t>
            </a:r>
            <a:r>
              <a:rPr lang="en-US" sz="2000" dirty="0" err="1"/>
              <a:t>ansamblul</a:t>
            </a:r>
            <a:r>
              <a:rPr lang="en-US" sz="2000" dirty="0"/>
              <a:t> </a:t>
            </a:r>
            <a:r>
              <a:rPr lang="en-US" sz="2000" dirty="0" err="1"/>
              <a:t>valorilor</a:t>
            </a:r>
            <a:r>
              <a:rPr lang="ro-RO" sz="2000" dirty="0"/>
              <a:t> prop</a:t>
            </a:r>
            <a:r>
              <a:rPr lang="en-US" sz="2000" dirty="0"/>
              <a:t>r</a:t>
            </a:r>
            <a:r>
              <a:rPr lang="ro-RO" sz="2000" dirty="0"/>
              <a:t>ietăţilor  descriptive (atribute</a:t>
            </a:r>
            <a:r>
              <a:rPr lang="en-US" sz="2000" dirty="0" err="1"/>
              <a:t>lor</a:t>
            </a:r>
            <a:r>
              <a:rPr lang="ro-RO" sz="2000" dirty="0"/>
              <a:t>), inclusiv referinţele către alte obiecte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comportament</a:t>
            </a:r>
            <a:r>
              <a:rPr lang="ro-RO" sz="2000" dirty="0"/>
              <a:t> – </a:t>
            </a:r>
            <a:r>
              <a:rPr lang="en-US" sz="2000" dirty="0" err="1"/>
              <a:t>modul</a:t>
            </a:r>
            <a:r>
              <a:rPr lang="en-US" sz="2000" dirty="0"/>
              <a:t> de </a:t>
            </a:r>
            <a:r>
              <a:rPr lang="en-US" sz="2000" dirty="0" err="1"/>
              <a:t>manifestare</a:t>
            </a:r>
            <a:r>
              <a:rPr lang="en-US" sz="2000" dirty="0"/>
              <a:t> al </a:t>
            </a:r>
            <a:r>
              <a:rPr lang="en-US" sz="2000" dirty="0" err="1"/>
              <a:t>obiectelor</a:t>
            </a:r>
            <a:r>
              <a:rPr lang="en-US" sz="2000" dirty="0"/>
              <a:t> ca </a:t>
            </a:r>
            <a:r>
              <a:rPr lang="en-US" sz="2000" dirty="0" err="1"/>
              <a:t>urmare</a:t>
            </a:r>
            <a:r>
              <a:rPr lang="en-US" sz="2000" dirty="0"/>
              <a:t> a </a:t>
            </a:r>
            <a:r>
              <a:rPr lang="en-US" sz="2000" dirty="0" err="1"/>
              <a:t>interacţiunii</a:t>
            </a:r>
            <a:r>
              <a:rPr lang="en-US" sz="2000" dirty="0"/>
              <a:t> cu </a:t>
            </a:r>
            <a:r>
              <a:rPr lang="en-US" sz="2000" dirty="0" err="1"/>
              <a:t>alte</a:t>
            </a:r>
            <a:r>
              <a:rPr lang="en-US" sz="2000" dirty="0"/>
              <a:t> </a:t>
            </a:r>
            <a:r>
              <a:rPr lang="en-US" sz="2000" dirty="0" err="1"/>
              <a:t>obiecte</a:t>
            </a:r>
            <a:r>
              <a:rPr lang="en-US" sz="2000" dirty="0"/>
              <a:t> (</a:t>
            </a:r>
            <a:r>
              <a:rPr lang="en-US" sz="2000" dirty="0" err="1"/>
              <a:t>ansamblul</a:t>
            </a:r>
            <a:r>
              <a:rPr lang="en-US" sz="2000" dirty="0"/>
              <a:t> </a:t>
            </a:r>
            <a:r>
              <a:rPr lang="en-US" sz="2000" dirty="0" err="1"/>
              <a:t>metodelor</a:t>
            </a:r>
            <a:r>
              <a:rPr lang="en-US" sz="2000" dirty="0"/>
              <a:t>)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ro-RO" sz="2000" b="1" dirty="0">
                <a:solidFill>
                  <a:schemeClr val="tx2">
                    <a:lumMod val="90000"/>
                  </a:schemeClr>
                </a:solidFill>
              </a:rPr>
              <a:t>interacţiune</a:t>
            </a:r>
            <a:r>
              <a:rPr lang="ro-RO" sz="2000" dirty="0"/>
              <a:t> – descrie schimbul de mesaje</a:t>
            </a:r>
            <a:r>
              <a:rPr lang="en-US" sz="2000" dirty="0"/>
              <a:t> </a:t>
            </a:r>
            <a:r>
              <a:rPr lang="ro-RO" sz="2000" dirty="0"/>
              <a:t>între obiecte</a:t>
            </a: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sz="2000" dirty="0"/>
              <a:t>2) </a:t>
            </a:r>
            <a:r>
              <a:rPr lang="ro-RO" sz="2000" b="1" dirty="0"/>
              <a:t>Restricţiile</a:t>
            </a:r>
            <a:r>
              <a:rPr lang="ro-RO" sz="2000" dirty="0"/>
              <a:t> extind semantica elementelor UML prin adăugarea de noi reguli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este reprezentată ca o expresie de tip text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fiecare expresie are un limbaj de interpretare implicit</a:t>
            </a:r>
          </a:p>
          <a:p>
            <a:pPr lvl="3">
              <a:buFont typeface="Wingdings" pitchFamily="2" charset="2"/>
              <a:buChar char="Ø"/>
            </a:pPr>
            <a:r>
              <a:rPr lang="ro-RO" sz="1200" dirty="0"/>
              <a:t> </a:t>
            </a:r>
            <a:r>
              <a:rPr lang="ro-RO" sz="1800" dirty="0"/>
              <a:t>notaţie formală matematică</a:t>
            </a:r>
          </a:p>
          <a:p>
            <a:pPr lvl="3">
              <a:buFont typeface="Wingdings" pitchFamily="2" charset="2"/>
              <a:buChar char="Ø"/>
            </a:pPr>
            <a:r>
              <a:rPr lang="ro-RO" sz="1800" dirty="0"/>
              <a:t> limbaj natural</a:t>
            </a:r>
          </a:p>
          <a:p>
            <a:pPr lvl="3">
              <a:buFont typeface="Wingdings" pitchFamily="2" charset="2"/>
              <a:buChar char="Ø"/>
            </a:pPr>
            <a:r>
              <a:rPr lang="ro-RO" sz="1800" dirty="0"/>
              <a:t> limbaj de programare</a:t>
            </a:r>
          </a:p>
          <a:p>
            <a:pPr lvl="3">
              <a:buFont typeface="Wingdings" pitchFamily="2" charset="2"/>
              <a:buChar char="Ø"/>
            </a:pPr>
            <a:r>
              <a:rPr lang="ro-RO" sz="1800" dirty="0"/>
              <a:t> OCL – Object Constraint Language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restricţii predefinite – Complete, Incomplete, XOR, Disjoint, Overlapping</a:t>
            </a:r>
            <a:endParaRPr lang="en-US" sz="2000" dirty="0"/>
          </a:p>
          <a:p>
            <a:pPr>
              <a:spcBef>
                <a:spcPts val="3000"/>
              </a:spcBef>
              <a:buNone/>
            </a:pPr>
            <a:r>
              <a:rPr lang="ro-RO" sz="2000" dirty="0"/>
              <a:t>3) </a:t>
            </a:r>
            <a:r>
              <a:rPr lang="ro-RO" sz="2000" b="1" dirty="0"/>
              <a:t>Stereotipurile</a:t>
            </a:r>
            <a:r>
              <a:rPr lang="ro-RO" sz="2000" dirty="0"/>
              <a:t> asigură completarea semanticii unor elemente deja existente</a:t>
            </a:r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apar sub forma </a:t>
            </a:r>
            <a:r>
              <a:rPr lang="en-US" sz="2000" dirty="0"/>
              <a:t>&lt;&lt;</a:t>
            </a:r>
            <a:r>
              <a:rPr lang="en-US" sz="2000" dirty="0" err="1"/>
              <a:t>numeStereotip</a:t>
            </a:r>
            <a:r>
              <a:rPr lang="en-US" sz="2000" dirty="0"/>
              <a:t>&gt;&gt;</a:t>
            </a:r>
            <a:endParaRPr lang="ro-RO" sz="2000" dirty="0"/>
          </a:p>
          <a:p>
            <a:pPr>
              <a:buFont typeface="Wingdings" pitchFamily="2" charset="2"/>
              <a:buChar char="Ø"/>
            </a:pPr>
            <a:r>
              <a:rPr lang="ro-RO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folosite</a:t>
            </a:r>
            <a:r>
              <a:rPr lang="en-US" sz="2000" dirty="0"/>
              <a:t> de </a:t>
            </a:r>
            <a:r>
              <a:rPr lang="en-US" sz="2000" dirty="0" err="1"/>
              <a:t>regul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eviden</a:t>
            </a:r>
            <a:r>
              <a:rPr lang="ro-RO" sz="2000" dirty="0"/>
              <a:t>ţia diferite tipuri de clase (</a:t>
            </a:r>
            <a:r>
              <a:rPr lang="en-US" sz="2000" dirty="0"/>
              <a:t>&lt;&lt;</a:t>
            </a:r>
            <a:r>
              <a:rPr lang="ro-RO" sz="2000" dirty="0"/>
              <a:t>Interface</a:t>
            </a:r>
            <a:r>
              <a:rPr lang="en-US" sz="2000" dirty="0"/>
              <a:t>&gt;&gt;</a:t>
            </a:r>
            <a:r>
              <a:rPr lang="ro-RO" sz="2000" dirty="0"/>
              <a:t>) sau relaţii (</a:t>
            </a:r>
            <a:r>
              <a:rPr lang="en-US" sz="2000" dirty="0"/>
              <a:t>&lt;&lt;</a:t>
            </a:r>
            <a:r>
              <a:rPr lang="ro-RO" sz="2000" dirty="0"/>
              <a:t>Become</a:t>
            </a:r>
            <a:r>
              <a:rPr lang="en-US" sz="2000" dirty="0"/>
              <a:t>&gt;&gt;</a:t>
            </a:r>
            <a:r>
              <a:rPr lang="ro-RO" sz="2000" dirty="0"/>
              <a:t>)</a:t>
            </a:r>
          </a:p>
          <a:p>
            <a:pPr>
              <a:buNone/>
            </a:pPr>
            <a:endParaRPr lang="ro-RO" sz="2000" dirty="0">
              <a:solidFill>
                <a:srgbClr val="FF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o-RO" i="1" dirty="0"/>
              <a:t>Extensii UML</a:t>
            </a:r>
            <a:endParaRPr lang="ro-RO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2400" b="1" dirty="0"/>
              <a:t>Ce sunt profilele UML?</a:t>
            </a:r>
            <a:endParaRPr lang="ro-RO" sz="2400" b="1" dirty="0">
              <a:solidFill>
                <a:srgbClr val="FF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i="1" dirty="0"/>
              <a:t>Întrebări care caută răspuns!!!!</a:t>
            </a:r>
            <a:endParaRPr lang="ro-RO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Embedded image permali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54360"/>
            <a:ext cx="5705475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71802" y="3837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Diagrame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UML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3570" y="357166"/>
            <a:ext cx="3357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Note, items in blue are not part of official taxonomy of UML 2.5 diagrams.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504" y="476672"/>
          <a:ext cx="8928992" cy="631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Diagram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Used to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ro-RO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 Diagrams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the relationships between classes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other UML elements together to form higher-level constructs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the physical architecture of the system; can also be used to show software components being deployed onto the physical architecture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the physical relationships among the software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ro-RO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Behavioral Diagrams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Interaction Overview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Machine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Use-Case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ro-R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business workflows independent of classes, the flow of activities in a use case, or detailed design of a method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the behavior of objects within a use case; focuses on the time-based ordering of an activity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the behavior of objects within a use case; focus on the communication among a set of collaborating objects of an activity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Illustrate an overview of the flow of control of a process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 the behavior of one class</a:t>
                      </a:r>
                    </a:p>
                    <a:p>
                      <a:r>
                        <a:rPr kumimoji="0" lang="ro-R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Capture business requirements for the system and illustrate the interaction between the system and its environment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3399" y="44624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>
                <a:latin typeface="Arial" pitchFamily="34" charset="0"/>
                <a:cs typeface="Arial" pitchFamily="34" charset="0"/>
              </a:rPr>
              <a:t>Principalele d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iagrame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UML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59" y="736980"/>
            <a:ext cx="9021135" cy="604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71802" y="142852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Diagrame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UML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428596" y="960883"/>
            <a:ext cx="8215370" cy="502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Three ways of applying UML: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UML as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sketch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Informal and incomplete diagrams created to explore difficult parts of problem or solution space, exploiting the power of visual languages. (often hand made)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UML as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blueprint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Relatively detailed design diagrams used either for reverse engineering to visualize and better understanding existing code in UML diagrams, or for code generation (forward engineering).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UML as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programming language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– Complete executable specification of a software system in UML. Executable code will be automatically generated, but is not normally seen or modified by developers. This use is still under development.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Executable UML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214290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Moduri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utilizare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 UML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720840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the CASE (Computer Aided Software Engineering) tool world: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forward engineering</a:t>
            </a:r>
            <a:r>
              <a:rPr lang="en-US" dirty="0"/>
              <a:t> - means the generation of code from diagrams;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reverse engineering</a:t>
            </a:r>
            <a:r>
              <a:rPr lang="en-US" dirty="0"/>
              <a:t> - means generation of diagrams from code and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round-trip engineering</a:t>
            </a:r>
            <a:r>
              <a:rPr lang="en-US" dirty="0"/>
              <a:t> - closes the loop the tool supports generation in either direction and can synchronize between UML diagrams and code, ideally automatically and immediately as either is 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214290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Moduri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utilizare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 UML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0856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http://ima.udg.edu/~sellares/EINF-ES2/uml2_diagrams.pdf</a:t>
            </a:r>
            <a:endParaRPr lang="en-US" dirty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hlinkClick r:id="rId3"/>
              </a:rPr>
              <a:t>http://www.uml.org/</a:t>
            </a:r>
            <a:endParaRPr lang="en-US" dirty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FFFF00"/>
                </a:solidFill>
                <a:hlinkClick r:id="rId4"/>
              </a:rPr>
              <a:t>https://www.geeksforgeeks.org/introduction-of-object-oriented-programming/</a:t>
            </a:r>
            <a:endParaRPr lang="en-US" dirty="0">
              <a:solidFill>
                <a:srgbClr val="FFFF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FFFF00"/>
                </a:solidFill>
                <a:hlinkClick r:id="rId5"/>
              </a:rPr>
              <a:t>https://www.youtube.com/watch?v=m_MQYyJpIjg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Webografie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6696744" cy="648072"/>
          </a:xfrm>
        </p:spPr>
        <p:txBody>
          <a:bodyPr/>
          <a:lstStyle/>
          <a:p>
            <a:pPr algn="ctr"/>
            <a:r>
              <a:rPr lang="ro-RO" b="1" dirty="0"/>
              <a:t>1. Clase şi obiecte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719400"/>
            <a:ext cx="835292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/>
              <a:t>Alte </a:t>
            </a:r>
            <a:r>
              <a:rPr lang="en-US" sz="2000" b="1" dirty="0" err="1"/>
              <a:t>concepte</a:t>
            </a:r>
            <a:r>
              <a:rPr lang="ro-RO" sz="2000" b="1" dirty="0"/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clasa = tip</a:t>
            </a:r>
            <a:r>
              <a:rPr lang="en-US" sz="2000" dirty="0"/>
              <a:t> = tip abstract de date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 obiect = variabilă sau instanţă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membri primitivi şi membri referinţe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atributele pot fi de tip: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en-US" sz="2000" dirty="0"/>
              <a:t>la </a:t>
            </a:r>
            <a:r>
              <a:rPr lang="en-US" sz="2000" dirty="0" err="1"/>
              <a:t>nivel</a:t>
            </a:r>
            <a:r>
              <a:rPr lang="en-US" sz="2000" dirty="0"/>
              <a:t> de</a:t>
            </a:r>
            <a:r>
              <a:rPr lang="ro-RO" sz="2000" dirty="0"/>
              <a:t> instanţă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</a:t>
            </a:r>
            <a:r>
              <a:rPr lang="en-US" sz="2000" dirty="0"/>
              <a:t>la </a:t>
            </a:r>
            <a:r>
              <a:rPr lang="en-US" sz="2000" dirty="0" err="1"/>
              <a:t>nivel</a:t>
            </a:r>
            <a:r>
              <a:rPr lang="ro-RO" sz="2000" dirty="0"/>
              <a:t> de clasă</a:t>
            </a:r>
            <a:r>
              <a:rPr lang="en-US" sz="2000" dirty="0"/>
              <a:t> (static)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/>
              <a:t>constante</a:t>
            </a:r>
            <a:r>
              <a:rPr lang="en-US" sz="2000" dirty="0"/>
              <a:t> </a:t>
            </a:r>
            <a:r>
              <a:rPr lang="en-US" sz="2000" dirty="0" err="1"/>
              <a:t>statice</a:t>
            </a:r>
            <a:r>
              <a:rPr lang="en-US" sz="2000" dirty="0"/>
              <a:t> – </a:t>
            </a:r>
            <a:r>
              <a:rPr lang="en-US" sz="2000" dirty="0" err="1"/>
              <a:t>atentie</a:t>
            </a:r>
            <a:r>
              <a:rPr lang="en-US" sz="2000" dirty="0"/>
              <a:t> la </a:t>
            </a:r>
            <a:r>
              <a:rPr lang="en-US" sz="2000" dirty="0" err="1"/>
              <a:t>diferenta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constanta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static!!!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 obiecte volatile şi persistente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instanţierea unui obiect</a:t>
            </a:r>
            <a:r>
              <a:rPr lang="en-US" sz="2000" dirty="0"/>
              <a:t> (</a:t>
            </a:r>
            <a:r>
              <a:rPr lang="en-US" sz="2000" dirty="0" err="1"/>
              <a:t>declarare</a:t>
            </a:r>
            <a:r>
              <a:rPr lang="en-US" sz="2000" dirty="0"/>
              <a:t> + </a:t>
            </a:r>
            <a:r>
              <a:rPr lang="en-US" sz="2000" dirty="0" err="1"/>
              <a:t>initializare</a:t>
            </a:r>
            <a:r>
              <a:rPr lang="en-US" sz="2000" dirty="0"/>
              <a:t>)</a:t>
            </a:r>
            <a:endParaRPr lang="ro-RO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interfaţa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/</a:t>
            </a:r>
            <a:r>
              <a:rPr lang="en-US" sz="2000" dirty="0" err="1"/>
              <a:t>obiect</a:t>
            </a:r>
            <a:r>
              <a:rPr lang="ro-RO" sz="2000" dirty="0"/>
              <a:t> - specifică serviciile (metodele) oferite de clase (adică, vizibile şi accesibile obiectelor din alte clase)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metodă = implementarea unei operaţii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914400"/>
          </a:xfrm>
        </p:spPr>
        <p:txBody>
          <a:bodyPr/>
          <a:lstStyle/>
          <a:p>
            <a:pPr algn="ctr"/>
            <a:r>
              <a:rPr lang="ro-RO" b="1" dirty="0"/>
              <a:t>1. Clase şi obiecte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719400"/>
            <a:ext cx="8147248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Tipuri de metode: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constructori şi destructori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de actualizare (SET) şi de citire (GET)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de calcul (funcţionale)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o-RO" sz="2000" dirty="0"/>
              <a:t> Componentele unui mesaj: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receptorul – obiectul căruia i se cere un serviciu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selectorul – metoda receptorului care oferă serviciul solicitat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argumente – parametrii metodei invocate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/>
              <a:t>exemplu</a:t>
            </a:r>
            <a:r>
              <a:rPr lang="en-US" sz="2000" dirty="0"/>
              <a:t>: </a:t>
            </a:r>
            <a:r>
              <a:rPr lang="en-US" sz="2000" b="1" dirty="0"/>
              <a:t>p1.actualizareStoc(</a:t>
            </a:r>
            <a:r>
              <a:rPr lang="en-US" sz="2000" b="1" dirty="0" err="1"/>
              <a:t>tipOp</a:t>
            </a:r>
            <a:r>
              <a:rPr lang="en-US" sz="2000" b="1" dirty="0"/>
              <a:t>, </a:t>
            </a:r>
            <a:r>
              <a:rPr lang="en-US" sz="2000" b="1" dirty="0" err="1"/>
              <a:t>Cantitate</a:t>
            </a:r>
            <a:r>
              <a:rPr lang="en-US" sz="2000" b="1" dirty="0"/>
              <a:t>)</a:t>
            </a:r>
            <a:endParaRPr lang="ro-RO" sz="2000" b="1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Pre-condiţii pentru transmiterea unui mesaj: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obiectele să fie instanţiate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obiectul destinatar să fie adresabil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o-RO" sz="2000" dirty="0"/>
              <a:t> obiectul adresabil să aibă metode publice.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24" y="85708"/>
            <a:ext cx="7772400" cy="914400"/>
          </a:xfrm>
        </p:spPr>
        <p:txBody>
          <a:bodyPr/>
          <a:lstStyle/>
          <a:p>
            <a:pPr algn="ctr"/>
            <a:r>
              <a:rPr lang="ro-RO" b="1" dirty="0"/>
              <a:t>1. Clase şi obiecte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596" y="1065331"/>
            <a:ext cx="8643998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o-RO" dirty="0"/>
              <a:t>There are four common ways that visibility can be achieved from object A to object B:</a:t>
            </a:r>
            <a:endParaRPr lang="en-US" dirty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ro-RO" b="1" dirty="0"/>
              <a:t>Attribute visibility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B is an attribute of A.</a:t>
            </a:r>
            <a:endParaRPr lang="en-US" dirty="0"/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it is a relatively permanent visibility because it persists as long as A and B exist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ro-RO" b="1" dirty="0"/>
              <a:t>Parameter visibility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B is a parameter of a method of A.</a:t>
            </a:r>
            <a:endParaRPr lang="en-US" dirty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ro-RO" b="1" dirty="0"/>
              <a:t>Local visibility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B is a (non-parameter) local object in a method of A.</a:t>
            </a:r>
            <a:endParaRPr lang="en-US" dirty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ro-RO" b="1" dirty="0"/>
              <a:t>Global visibility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B is in some way globally visible.</a:t>
            </a:r>
            <a:endParaRPr lang="en-US" dirty="0"/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assign an instance to a global variable, which is possible in C++, but not </a:t>
            </a:r>
            <a:r>
              <a:rPr lang="en-US" dirty="0"/>
              <a:t>in</a:t>
            </a:r>
            <a:r>
              <a:rPr lang="ro-RO" dirty="0"/>
              <a:t> Java.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2. Atribute de vizibilitate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301624"/>
          </a:xfrm>
        </p:spPr>
        <p:txBody>
          <a:bodyPr>
            <a:normAutofit/>
          </a:bodyPr>
          <a:lstStyle/>
          <a:p>
            <a:r>
              <a:rPr lang="ro-RO" sz="2400" b="1" dirty="0"/>
              <a:t>Public</a:t>
            </a:r>
          </a:p>
          <a:p>
            <a:r>
              <a:rPr lang="ro-RO" sz="2400" b="1" dirty="0"/>
              <a:t>Protejat</a:t>
            </a:r>
            <a:r>
              <a:rPr lang="ro-RO" sz="2400" dirty="0"/>
              <a:t> face ca atributul sau operaţia să fie disponibil numai în cadrul propriei clase şi a subclaselor. </a:t>
            </a:r>
          </a:p>
          <a:p>
            <a:r>
              <a:rPr lang="ro-RO" sz="2400" b="1" dirty="0"/>
              <a:t>Privat</a:t>
            </a:r>
            <a:r>
              <a:rPr lang="ro-RO" sz="2400" dirty="0"/>
              <a:t> permite folosirea atributului sau operaţiei respective numai din operaţiile aceleiaşi clase</a:t>
            </a:r>
          </a:p>
          <a:p>
            <a:r>
              <a:rPr lang="ro-RO" sz="2400" dirty="0"/>
              <a:t>Java adaugă un nou nivel de vizibilitate numit </a:t>
            </a:r>
            <a:r>
              <a:rPr lang="ro-RO" sz="2400" b="1" dirty="0"/>
              <a:t>pachet</a:t>
            </a:r>
            <a:r>
              <a:rPr lang="ro-RO" sz="2400" dirty="0"/>
              <a:t> (package).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0A7A08FA204D4789D3557B1806CDC7" ma:contentTypeVersion="1" ma:contentTypeDescription="Create a new document." ma:contentTypeScope="" ma:versionID="d2e10a3c5d3bea853733628db104ce9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f01fac345008aa34b3a53f2166bf3c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1151568-59F3-44DD-969C-4689D7AE11A3}"/>
</file>

<file path=customXml/itemProps2.xml><?xml version="1.0" encoding="utf-8"?>
<ds:datastoreItem xmlns:ds="http://schemas.openxmlformats.org/officeDocument/2006/customXml" ds:itemID="{F47B2EA5-AFDB-4F94-B841-B0E3D5F8DA8F}"/>
</file>

<file path=customXml/itemProps3.xml><?xml version="1.0" encoding="utf-8"?>
<ds:datastoreItem xmlns:ds="http://schemas.openxmlformats.org/officeDocument/2006/customXml" ds:itemID="{B4C3EDB8-EB34-4911-A2CA-1E660D6FF22F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3343</TotalTime>
  <Words>4065</Words>
  <Application>Microsoft Office PowerPoint</Application>
  <PresentationFormat>On-screen Show (4:3)</PresentationFormat>
  <Paragraphs>445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Capitolul 1 Introduction TO Object Oriented Analysis and Design</vt:lpstr>
      <vt:lpstr>PowerPoint Presentation</vt:lpstr>
      <vt:lpstr>1. Clase şi obiecte</vt:lpstr>
      <vt:lpstr>1. Clase şi obiecte</vt:lpstr>
      <vt:lpstr>1. Clase şi obiecte</vt:lpstr>
      <vt:lpstr>1. Clase şi obiecte</vt:lpstr>
      <vt:lpstr>1. Clase şi obiecte</vt:lpstr>
      <vt:lpstr>1. Clase şi obiecte</vt:lpstr>
      <vt:lpstr>2. Atribute de vizibilitate </vt:lpstr>
      <vt:lpstr>3.Încapsularea</vt:lpstr>
      <vt:lpstr>3.Încapsularea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Redefinire </vt:lpstr>
      <vt:lpstr>6. Redefinire </vt:lpstr>
      <vt:lpstr>7. Reutilizare </vt:lpstr>
      <vt:lpstr>PowerPoint Presentation</vt:lpstr>
      <vt:lpstr>1. Abordari in dezvoltarea sistemelor OO</vt:lpstr>
      <vt:lpstr>2. Object oriented analysis</vt:lpstr>
      <vt:lpstr>3. Object oriented design - RDD </vt:lpstr>
      <vt:lpstr>PowerPoint Presentation</vt:lpstr>
      <vt:lpstr>3. Object oriented design - RDD </vt:lpstr>
      <vt:lpstr>3. Object oriented design - RDD </vt:lpstr>
      <vt:lpstr>4. Architectural views of a system </vt:lpstr>
      <vt:lpstr>PowerPoint Presentation</vt:lpstr>
      <vt:lpstr>1. UP – Caracteristici definitorii </vt:lpstr>
      <vt:lpstr>1. UP – Caracteristici definitorii </vt:lpstr>
      <vt:lpstr>1. UP – Caracteristici definitorii </vt:lpstr>
      <vt:lpstr>PowerPoint Presentation</vt:lpstr>
      <vt:lpstr>Limbajele de modelare</vt:lpstr>
      <vt:lpstr>UML</vt:lpstr>
      <vt:lpstr>UML</vt:lpstr>
      <vt:lpstr>Vocabularul UML</vt:lpstr>
      <vt:lpstr>Elemente UML</vt:lpstr>
      <vt:lpstr>Elemente structurale</vt:lpstr>
      <vt:lpstr>Elemente comportamentale</vt:lpstr>
      <vt:lpstr>Elemente de grupare</vt:lpstr>
      <vt:lpstr>Relaţii UML</vt:lpstr>
      <vt:lpstr>Asocieri</vt:lpstr>
      <vt:lpstr>Multiplicităţi ale asocierilor</vt:lpstr>
      <vt:lpstr>Agregarea</vt:lpstr>
      <vt:lpstr>Dependenţe</vt:lpstr>
      <vt:lpstr>Derivări</vt:lpstr>
      <vt:lpstr>Realizări</vt:lpstr>
      <vt:lpstr>Extensii UML</vt:lpstr>
      <vt:lpstr>Extensii UML</vt:lpstr>
      <vt:lpstr>Întrebări care caută răspuns!!!!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Analiză şi proiectare orientată obiect</dc:title>
  <dc:creator>Florin</dc:creator>
  <cp:lastModifiedBy>Florin DUMITRIU</cp:lastModifiedBy>
  <cp:revision>237</cp:revision>
  <dcterms:created xsi:type="dcterms:W3CDTF">2009-10-01T09:38:32Z</dcterms:created>
  <dcterms:modified xsi:type="dcterms:W3CDTF">2024-09-30T12:02:43Z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0x0101008A0A7A08FA204D4789D3557B1806CDC7</vt:lpwstr>
  </property>
</Properties>
</file>