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9" r:id="rId3"/>
    <p:sldId id="258" r:id="rId4"/>
    <p:sldId id="257" r:id="rId5"/>
    <p:sldId id="260" r:id="rId6"/>
    <p:sldId id="261" r:id="rId7"/>
    <p:sldId id="263" r:id="rId8"/>
    <p:sldId id="262"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105" d="100"/>
          <a:sy n="105" d="100"/>
        </p:scale>
        <p:origin x="120" y="2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EEBCA6A-360C-401F-8E49-33EEF1DA7C3D}" type="datetimeFigureOut">
              <a:rPr lang="en-GB" smtClean="0"/>
              <a:t>24/10/2017</a:t>
            </a:fld>
            <a:endParaRPr lang="en-GB"/>
          </a:p>
        </p:txBody>
      </p:sp>
      <p:sp>
        <p:nvSpPr>
          <p:cNvPr id="5" name="Footer Placeholder 4"/>
          <p:cNvSpPr>
            <a:spLocks noGrp="1"/>
          </p:cNvSpPr>
          <p:nvPr>
            <p:ph type="ftr" sz="quarter" idx="11"/>
          </p:nvPr>
        </p:nvSpPr>
        <p:spPr>
          <a:xfrm>
            <a:off x="2416500" y="329307"/>
            <a:ext cx="4973915" cy="309201"/>
          </a:xfrm>
        </p:spPr>
        <p:txBody>
          <a:bodyPr/>
          <a:lstStyle/>
          <a:p>
            <a:endParaRPr lang="en-GB"/>
          </a:p>
        </p:txBody>
      </p:sp>
      <p:sp>
        <p:nvSpPr>
          <p:cNvPr id="6" name="Slide Number Placeholder 5"/>
          <p:cNvSpPr>
            <a:spLocks noGrp="1"/>
          </p:cNvSpPr>
          <p:nvPr>
            <p:ph type="sldNum" sz="quarter" idx="12"/>
          </p:nvPr>
        </p:nvSpPr>
        <p:spPr>
          <a:xfrm>
            <a:off x="1437664" y="798973"/>
            <a:ext cx="811019" cy="503578"/>
          </a:xfrm>
        </p:spPr>
        <p:txBody>
          <a:bodyPr/>
          <a:lstStyle/>
          <a:p>
            <a:fld id="{3885FCF2-59D0-4985-8A47-0AC0847E053A}" type="slidenum">
              <a:rPr lang="en-GB" smtClean="0"/>
              <a:t>‹#›</a:t>
            </a:fld>
            <a:endParaRPr lang="en-GB"/>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94992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EBCA6A-360C-401F-8E49-33EEF1DA7C3D}" type="datetimeFigureOut">
              <a:rPr lang="en-GB" smtClean="0"/>
              <a:t>24/10/2017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885FCF2-59D0-4985-8A47-0AC0847E053A}" type="slidenum">
              <a:rPr lang="en-GB" smtClean="0"/>
              <a:t>‹#›</a:t>
            </a:fld>
            <a:endParaRPr lang="en-GB"/>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71480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EBCA6A-360C-401F-8E49-33EEF1DA7C3D}" type="datetimeFigureOut">
              <a:rPr lang="en-GB" smtClean="0"/>
              <a:t>24/10/2017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885FCF2-59D0-4985-8A47-0AC0847E053A}" type="slidenum">
              <a:rPr lang="en-GB" smtClean="0"/>
              <a:t>‹#›</a:t>
            </a:fld>
            <a:endParaRPr lang="en-GB"/>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32096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EBCA6A-360C-401F-8E49-33EEF1DA7C3D}" type="datetimeFigureOut">
              <a:rPr lang="en-GB" smtClean="0"/>
              <a:t>24/10/2017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885FCF2-59D0-4985-8A47-0AC0847E053A}" type="slidenum">
              <a:rPr lang="en-GB" smtClean="0"/>
              <a:t>‹#›</a:t>
            </a:fld>
            <a:endParaRPr lang="en-GB"/>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9877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EEBCA6A-360C-401F-8E49-33EEF1DA7C3D}" type="datetimeFigureOut">
              <a:rPr lang="en-GB" smtClean="0"/>
              <a:t>24/10/2017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885FCF2-59D0-4985-8A47-0AC0847E053A}" type="slidenum">
              <a:rPr lang="en-GB" smtClean="0"/>
              <a:t>‹#›</a:t>
            </a:fld>
            <a:endParaRPr lang="en-GB"/>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20597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EBCA6A-360C-401F-8E49-33EEF1DA7C3D}" type="datetimeFigureOut">
              <a:rPr lang="en-GB" smtClean="0"/>
              <a:t>24/10/2017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885FCF2-59D0-4985-8A47-0AC0847E053A}" type="slidenum">
              <a:rPr lang="en-GB" smtClean="0"/>
              <a:t>‹#›</a:t>
            </a:fld>
            <a:endParaRPr lang="en-GB"/>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3718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EBCA6A-360C-401F-8E49-33EEF1DA7C3D}" type="datetimeFigureOut">
              <a:rPr lang="en-GB" smtClean="0"/>
              <a:t>24/10/2017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885FCF2-59D0-4985-8A47-0AC0847E053A}" type="slidenum">
              <a:rPr lang="en-GB" smtClean="0"/>
              <a:t>‹#›</a:t>
            </a:fld>
            <a:endParaRPr lang="en-GB"/>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92021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EBCA6A-360C-401F-8E49-33EEF1DA7C3D}" type="datetimeFigureOut">
              <a:rPr lang="en-GB" smtClean="0"/>
              <a:t>24/10/2017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885FCF2-59D0-4985-8A47-0AC0847E053A}" type="slidenum">
              <a:rPr lang="en-GB" smtClean="0"/>
              <a:t>‹#›</a:t>
            </a:fld>
            <a:endParaRPr lang="en-GB"/>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00195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EBCA6A-360C-401F-8E49-33EEF1DA7C3D}" type="datetimeFigureOut">
              <a:rPr lang="en-GB" smtClean="0"/>
              <a:t>24/10/2017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885FCF2-59D0-4985-8A47-0AC0847E053A}" type="slidenum">
              <a:rPr lang="en-GB" smtClean="0"/>
              <a:t>‹#›</a:t>
            </a:fld>
            <a:endParaRPr lang="en-GB"/>
          </a:p>
        </p:txBody>
      </p:sp>
    </p:spTree>
    <p:extLst>
      <p:ext uri="{BB962C8B-B14F-4D97-AF65-F5344CB8AC3E}">
        <p14:creationId xmlns:p14="http://schemas.microsoft.com/office/powerpoint/2010/main" val="3058172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EEBCA6A-360C-401F-8E49-33EEF1DA7C3D}" type="datetimeFigureOut">
              <a:rPr lang="en-GB" smtClean="0"/>
              <a:t>24/10/2017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885FCF2-59D0-4985-8A47-0AC0847E053A}" type="slidenum">
              <a:rPr lang="en-GB" smtClean="0"/>
              <a:t>‹#›</a:t>
            </a:fld>
            <a:endParaRPr lang="en-GB"/>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54649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EEBCA6A-360C-401F-8E49-33EEF1DA7C3D}" type="datetimeFigureOut">
              <a:rPr lang="en-GB" smtClean="0"/>
              <a:t>24/10/2017</a:t>
            </a:fld>
            <a:endParaRPr lang="en-GB"/>
          </a:p>
        </p:txBody>
      </p:sp>
      <p:sp>
        <p:nvSpPr>
          <p:cNvPr id="6" name="Footer Placeholder 5"/>
          <p:cNvSpPr>
            <a:spLocks noGrp="1"/>
          </p:cNvSpPr>
          <p:nvPr>
            <p:ph type="ftr" sz="quarter" idx="11"/>
          </p:nvPr>
        </p:nvSpPr>
        <p:spPr>
          <a:xfrm>
            <a:off x="1447382" y="318640"/>
            <a:ext cx="5541004" cy="320931"/>
          </a:xfrm>
        </p:spPr>
        <p:txBody>
          <a:bodyPr/>
          <a:lstStyle/>
          <a:p>
            <a:endParaRPr lang="en-GB"/>
          </a:p>
        </p:txBody>
      </p:sp>
      <p:sp>
        <p:nvSpPr>
          <p:cNvPr id="7" name="Slide Number Placeholder 6"/>
          <p:cNvSpPr>
            <a:spLocks noGrp="1"/>
          </p:cNvSpPr>
          <p:nvPr>
            <p:ph type="sldNum" sz="quarter" idx="12"/>
          </p:nvPr>
        </p:nvSpPr>
        <p:spPr/>
        <p:txBody>
          <a:bodyPr/>
          <a:lstStyle/>
          <a:p>
            <a:fld id="{3885FCF2-59D0-4985-8A47-0AC0847E053A}" type="slidenum">
              <a:rPr lang="en-GB" smtClean="0"/>
              <a:t>‹#›</a:t>
            </a:fld>
            <a:endParaRPr lang="en-GB"/>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78045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EEBCA6A-360C-401F-8E49-33EEF1DA7C3D}" type="datetimeFigureOut">
              <a:rPr lang="en-GB" smtClean="0"/>
              <a:t>24/10/2017</a:t>
            </a:fld>
            <a:endParaRPr lang="en-GB"/>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885FCF2-59D0-4985-8A47-0AC0847E053A}" type="slidenum">
              <a:rPr lang="en-GB" smtClean="0"/>
              <a:t>‹#›</a:t>
            </a:fld>
            <a:endParaRPr lang="en-GB"/>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282334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6B0AC-932F-4352-AAE1-C8A8A6657340}"/>
              </a:ext>
            </a:extLst>
          </p:cNvPr>
          <p:cNvSpPr>
            <a:spLocks noGrp="1"/>
          </p:cNvSpPr>
          <p:nvPr>
            <p:ph type="ctrTitle"/>
          </p:nvPr>
        </p:nvSpPr>
        <p:spPr/>
        <p:txBody>
          <a:bodyPr>
            <a:normAutofit/>
          </a:bodyPr>
          <a:lstStyle/>
          <a:p>
            <a:r>
              <a:rPr lang="en-GB" dirty="0"/>
              <a:t>e-commerce shopping website</a:t>
            </a:r>
          </a:p>
        </p:txBody>
      </p:sp>
    </p:spTree>
    <p:extLst>
      <p:ext uri="{BB962C8B-B14F-4D97-AF65-F5344CB8AC3E}">
        <p14:creationId xmlns:p14="http://schemas.microsoft.com/office/powerpoint/2010/main" val="3860638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60CF3-B90C-4116-B834-0714F55F4445}"/>
              </a:ext>
            </a:extLst>
          </p:cNvPr>
          <p:cNvSpPr>
            <a:spLocks noGrp="1"/>
          </p:cNvSpPr>
          <p:nvPr>
            <p:ph type="title"/>
          </p:nvPr>
        </p:nvSpPr>
        <p:spPr/>
        <p:txBody>
          <a:bodyPr/>
          <a:lstStyle/>
          <a:p>
            <a:r>
              <a:rPr lang="en-GB" dirty="0"/>
              <a:t>Target Audience/what we sell</a:t>
            </a:r>
          </a:p>
        </p:txBody>
      </p:sp>
      <p:sp>
        <p:nvSpPr>
          <p:cNvPr id="3" name="Content Placeholder 2">
            <a:extLst>
              <a:ext uri="{FF2B5EF4-FFF2-40B4-BE49-F238E27FC236}">
                <a16:creationId xmlns:a16="http://schemas.microsoft.com/office/drawing/2014/main" id="{A25F23D0-99F2-4CA4-8CB0-BABE3F7B710D}"/>
              </a:ext>
            </a:extLst>
          </p:cNvPr>
          <p:cNvSpPr>
            <a:spLocks noGrp="1"/>
          </p:cNvSpPr>
          <p:nvPr>
            <p:ph idx="1"/>
          </p:nvPr>
        </p:nvSpPr>
        <p:spPr/>
        <p:txBody>
          <a:bodyPr/>
          <a:lstStyle/>
          <a:p>
            <a:r>
              <a:rPr lang="en-GB" dirty="0"/>
              <a:t>The target audience we chose was the general populous, we chose this as our  target audience as it gave us a greater reach of the commercial market. We decided that a good website is dictated by how many visitors (hits) it received over a period of time; due to this we decided to try to reach the largest market open to us as to attract more people to the website; therefore making it more popular and successful as a website.</a:t>
            </a:r>
          </a:p>
          <a:p>
            <a:r>
              <a:rPr lang="en-GB" dirty="0"/>
              <a:t>We will sell literally everything from furniture to sports equipment.</a:t>
            </a:r>
          </a:p>
        </p:txBody>
      </p:sp>
      <p:pic>
        <p:nvPicPr>
          <p:cNvPr id="4" name="Picture 3">
            <a:extLst>
              <a:ext uri="{FF2B5EF4-FFF2-40B4-BE49-F238E27FC236}">
                <a16:creationId xmlns:a16="http://schemas.microsoft.com/office/drawing/2014/main" id="{CB562EA1-5F8D-4C0D-A989-696CF0DCF94D}"/>
              </a:ext>
            </a:extLst>
          </p:cNvPr>
          <p:cNvPicPr>
            <a:picLocks noChangeAspect="1"/>
          </p:cNvPicPr>
          <p:nvPr/>
        </p:nvPicPr>
        <p:blipFill>
          <a:blip r:embed="rId2"/>
          <a:stretch>
            <a:fillRect/>
          </a:stretch>
        </p:blipFill>
        <p:spPr>
          <a:xfrm>
            <a:off x="4460992" y="4449154"/>
            <a:ext cx="3584448" cy="1494445"/>
          </a:xfrm>
          <a:prstGeom prst="rect">
            <a:avLst/>
          </a:prstGeom>
        </p:spPr>
      </p:pic>
    </p:spTree>
    <p:extLst>
      <p:ext uri="{BB962C8B-B14F-4D97-AF65-F5344CB8AC3E}">
        <p14:creationId xmlns:p14="http://schemas.microsoft.com/office/powerpoint/2010/main" val="244328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31781-C6FD-4D16-989E-5E08EBC10298}"/>
              </a:ext>
            </a:extLst>
          </p:cNvPr>
          <p:cNvSpPr>
            <a:spLocks noGrp="1"/>
          </p:cNvSpPr>
          <p:nvPr>
            <p:ph type="title"/>
          </p:nvPr>
        </p:nvSpPr>
        <p:spPr/>
        <p:txBody>
          <a:bodyPr/>
          <a:lstStyle/>
          <a:p>
            <a:r>
              <a:rPr lang="en-GB" dirty="0"/>
              <a:t>Logo</a:t>
            </a:r>
          </a:p>
        </p:txBody>
      </p:sp>
      <p:sp>
        <p:nvSpPr>
          <p:cNvPr id="3" name="Content Placeholder 2">
            <a:extLst>
              <a:ext uri="{FF2B5EF4-FFF2-40B4-BE49-F238E27FC236}">
                <a16:creationId xmlns:a16="http://schemas.microsoft.com/office/drawing/2014/main" id="{E588D16A-1205-4B49-83A0-48C11D67BCEE}"/>
              </a:ext>
            </a:extLst>
          </p:cNvPr>
          <p:cNvSpPr>
            <a:spLocks noGrp="1"/>
          </p:cNvSpPr>
          <p:nvPr>
            <p:ph idx="1"/>
          </p:nvPr>
        </p:nvSpPr>
        <p:spPr>
          <a:xfrm>
            <a:off x="1275310" y="2015732"/>
            <a:ext cx="9603275" cy="3450613"/>
          </a:xfrm>
        </p:spPr>
        <p:txBody>
          <a:bodyPr/>
          <a:lstStyle/>
          <a:p>
            <a:r>
              <a:rPr lang="en-GB" dirty="0"/>
              <a:t>We chose this logo because we think it fits the aesthetics of the website and has a stylish and simple appeal to the target audience. We chose the name Coles because it gives a feeling of family unity and we didn’t have a logo from the client so we made our own.</a:t>
            </a:r>
          </a:p>
          <a:p>
            <a:pPr marL="0" indent="0">
              <a:buNone/>
            </a:pPr>
            <a:endParaRPr lang="en-GB" dirty="0"/>
          </a:p>
          <a:p>
            <a:endParaRPr lang="en-GB" dirty="0"/>
          </a:p>
        </p:txBody>
      </p:sp>
      <p:pic>
        <p:nvPicPr>
          <p:cNvPr id="5" name="Picture 4">
            <a:extLst>
              <a:ext uri="{FF2B5EF4-FFF2-40B4-BE49-F238E27FC236}">
                <a16:creationId xmlns:a16="http://schemas.microsoft.com/office/drawing/2014/main" id="{F482DAD0-98EE-4F71-AACD-47E7373A5641}"/>
              </a:ext>
            </a:extLst>
          </p:cNvPr>
          <p:cNvPicPr>
            <a:picLocks noChangeAspect="1"/>
          </p:cNvPicPr>
          <p:nvPr/>
        </p:nvPicPr>
        <p:blipFill rotWithShape="1">
          <a:blip r:embed="rId2">
            <a:extLst>
              <a:ext uri="{28A0092B-C50C-407E-A947-70E740481C1C}">
                <a14:useLocalDpi xmlns:a14="http://schemas.microsoft.com/office/drawing/2010/main" val="0"/>
              </a:ext>
            </a:extLst>
          </a:blip>
          <a:srcRect l="19281" t="15701" r="21439" b="15458"/>
          <a:stretch/>
        </p:blipFill>
        <p:spPr>
          <a:xfrm>
            <a:off x="4116342" y="3280603"/>
            <a:ext cx="3767328" cy="2606040"/>
          </a:xfrm>
          <a:prstGeom prst="rect">
            <a:avLst/>
          </a:prstGeom>
        </p:spPr>
      </p:pic>
    </p:spTree>
    <p:extLst>
      <p:ext uri="{BB962C8B-B14F-4D97-AF65-F5344CB8AC3E}">
        <p14:creationId xmlns:p14="http://schemas.microsoft.com/office/powerpoint/2010/main" val="3137491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F4E49-3D86-4FEB-AE1A-0A09F90210E3}"/>
              </a:ext>
            </a:extLst>
          </p:cNvPr>
          <p:cNvSpPr>
            <a:spLocks noGrp="1"/>
          </p:cNvSpPr>
          <p:nvPr>
            <p:ph type="title"/>
          </p:nvPr>
        </p:nvSpPr>
        <p:spPr/>
        <p:txBody>
          <a:bodyPr/>
          <a:lstStyle/>
          <a:p>
            <a:r>
              <a:rPr lang="en-GB" dirty="0"/>
              <a:t>Header</a:t>
            </a:r>
          </a:p>
        </p:txBody>
      </p:sp>
      <p:sp>
        <p:nvSpPr>
          <p:cNvPr id="3" name="Content Placeholder 2">
            <a:extLst>
              <a:ext uri="{FF2B5EF4-FFF2-40B4-BE49-F238E27FC236}">
                <a16:creationId xmlns:a16="http://schemas.microsoft.com/office/drawing/2014/main" id="{8D0F281D-D04B-464D-A129-406DB8008BF6}"/>
              </a:ext>
            </a:extLst>
          </p:cNvPr>
          <p:cNvSpPr>
            <a:spLocks noGrp="1"/>
          </p:cNvSpPr>
          <p:nvPr>
            <p:ph idx="1"/>
          </p:nvPr>
        </p:nvSpPr>
        <p:spPr>
          <a:xfrm>
            <a:off x="1451578" y="1581848"/>
            <a:ext cx="9603275" cy="3450613"/>
          </a:xfrm>
        </p:spPr>
        <p:txBody>
          <a:bodyPr>
            <a:normAutofit fontScale="77500" lnSpcReduction="20000"/>
          </a:bodyPr>
          <a:lstStyle/>
          <a:p>
            <a:pPr marL="0" indent="0">
              <a:buNone/>
            </a:pPr>
            <a:endParaRPr lang="en-GB" dirty="0"/>
          </a:p>
          <a:p>
            <a:pPr marL="0" indent="0">
              <a:buNone/>
            </a:pPr>
            <a:r>
              <a:rPr lang="en-GB" dirty="0"/>
              <a:t>The header will include login for previous members as to </a:t>
            </a:r>
            <a:r>
              <a:rPr lang="en-GB"/>
              <a:t>make the </a:t>
            </a:r>
            <a:r>
              <a:rPr lang="en-GB" dirty="0"/>
              <a:t>experience on the website smoother and feel fluid so the user experience is better.</a:t>
            </a:r>
          </a:p>
          <a:p>
            <a:pPr marL="0" indent="0">
              <a:buNone/>
            </a:pPr>
            <a:r>
              <a:rPr lang="en-GB" dirty="0"/>
              <a:t>The header will also have a register button as so the environment of the site feels more welcoming and the user experience is better.</a:t>
            </a:r>
          </a:p>
          <a:p>
            <a:pPr marL="0" indent="0">
              <a:buNone/>
            </a:pPr>
            <a:r>
              <a:rPr lang="en-GB" dirty="0"/>
              <a:t>The header will also include the option to open a search bar so the user will have instant access to whatever they want on the site.</a:t>
            </a:r>
          </a:p>
          <a:p>
            <a:pPr marL="0" indent="0">
              <a:buNone/>
            </a:pPr>
            <a:r>
              <a:rPr lang="en-GB" dirty="0"/>
              <a:t>On the header there will also be a checkout option, this is include here so its easier for the user to see but also as it flows nicely with the aesthetics of the site.</a:t>
            </a:r>
          </a:p>
          <a:p>
            <a:pPr marL="0" indent="0">
              <a:buNone/>
            </a:pPr>
            <a:r>
              <a:rPr lang="en-GB" dirty="0"/>
              <a:t>The header will be a very pleasant shade of brown with all icons being light yellow. We chose this colour pallet as it has a very premium feel so the people visiting the site will feel as if they are buying quality.</a:t>
            </a:r>
          </a:p>
        </p:txBody>
      </p:sp>
      <p:pic>
        <p:nvPicPr>
          <p:cNvPr id="4" name="Picture 3">
            <a:extLst>
              <a:ext uri="{FF2B5EF4-FFF2-40B4-BE49-F238E27FC236}">
                <a16:creationId xmlns:a16="http://schemas.microsoft.com/office/drawing/2014/main" id="{54DDE26B-D94E-43DD-8F6B-09630AD3D38E}"/>
              </a:ext>
            </a:extLst>
          </p:cNvPr>
          <p:cNvPicPr>
            <a:picLocks noChangeAspect="1"/>
          </p:cNvPicPr>
          <p:nvPr/>
        </p:nvPicPr>
        <p:blipFill rotWithShape="1">
          <a:blip r:embed="rId2"/>
          <a:srcRect b="80857"/>
          <a:stretch/>
        </p:blipFill>
        <p:spPr>
          <a:xfrm>
            <a:off x="2520513" y="5032461"/>
            <a:ext cx="6976830" cy="749809"/>
          </a:xfrm>
          <a:prstGeom prst="rect">
            <a:avLst/>
          </a:prstGeom>
        </p:spPr>
      </p:pic>
    </p:spTree>
    <p:extLst>
      <p:ext uri="{BB962C8B-B14F-4D97-AF65-F5344CB8AC3E}">
        <p14:creationId xmlns:p14="http://schemas.microsoft.com/office/powerpoint/2010/main" val="3652142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CE985-F783-42FC-B818-42E3D5AB0ADA}"/>
              </a:ext>
            </a:extLst>
          </p:cNvPr>
          <p:cNvSpPr>
            <a:spLocks noGrp="1"/>
          </p:cNvSpPr>
          <p:nvPr>
            <p:ph type="title"/>
          </p:nvPr>
        </p:nvSpPr>
        <p:spPr/>
        <p:txBody>
          <a:bodyPr/>
          <a:lstStyle/>
          <a:p>
            <a:r>
              <a:rPr lang="en-US" dirty="0"/>
              <a:t>Search bar</a:t>
            </a:r>
            <a:br>
              <a:rPr lang="en-US" dirty="0"/>
            </a:br>
            <a:endParaRPr lang="en-GB" dirty="0"/>
          </a:p>
        </p:txBody>
      </p:sp>
      <p:sp>
        <p:nvSpPr>
          <p:cNvPr id="3" name="Content Placeholder 2">
            <a:extLst>
              <a:ext uri="{FF2B5EF4-FFF2-40B4-BE49-F238E27FC236}">
                <a16:creationId xmlns:a16="http://schemas.microsoft.com/office/drawing/2014/main" id="{F3C1733C-1669-4A94-8F90-B6C7816CEFAE}"/>
              </a:ext>
            </a:extLst>
          </p:cNvPr>
          <p:cNvSpPr>
            <a:spLocks noGrp="1"/>
          </p:cNvSpPr>
          <p:nvPr>
            <p:ph idx="1"/>
          </p:nvPr>
        </p:nvSpPr>
        <p:spPr/>
        <p:txBody>
          <a:bodyPr/>
          <a:lstStyle/>
          <a:p>
            <a:pPr marL="0" indent="0">
              <a:buNone/>
            </a:pPr>
            <a:r>
              <a:rPr lang="en-US" dirty="0"/>
              <a:t>The search bar will open when the icon at the top is clicked. It will open just below the header as so its easy for the user to see and feels more fluid. The search bar will be surrounded in very light yellow to match that of the icons displayed on the header, we chose this to make the site look more uniformed. The search bar will be rounded with a brown border to give it a more appealing aesthetic.</a:t>
            </a:r>
          </a:p>
          <a:p>
            <a:endParaRPr lang="en-GB" dirty="0"/>
          </a:p>
        </p:txBody>
      </p:sp>
      <p:pic>
        <p:nvPicPr>
          <p:cNvPr id="6" name="Picture 5">
            <a:extLst>
              <a:ext uri="{FF2B5EF4-FFF2-40B4-BE49-F238E27FC236}">
                <a16:creationId xmlns:a16="http://schemas.microsoft.com/office/drawing/2014/main" id="{A01D337A-2AAE-4D18-9D21-F0D492B5C34A}"/>
              </a:ext>
            </a:extLst>
          </p:cNvPr>
          <p:cNvPicPr>
            <a:picLocks noChangeAspect="1"/>
          </p:cNvPicPr>
          <p:nvPr/>
        </p:nvPicPr>
        <p:blipFill rotWithShape="1">
          <a:blip r:embed="rId2"/>
          <a:srcRect l="8629" t="15628" r="24341" b="71482"/>
          <a:stretch/>
        </p:blipFill>
        <p:spPr>
          <a:xfrm>
            <a:off x="1262346" y="4690872"/>
            <a:ext cx="7284426" cy="786384"/>
          </a:xfrm>
          <a:prstGeom prst="rect">
            <a:avLst/>
          </a:prstGeom>
        </p:spPr>
      </p:pic>
    </p:spTree>
    <p:extLst>
      <p:ext uri="{BB962C8B-B14F-4D97-AF65-F5344CB8AC3E}">
        <p14:creationId xmlns:p14="http://schemas.microsoft.com/office/powerpoint/2010/main" val="283945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76683-2569-4615-B7BD-D2A16A8C4E43}"/>
              </a:ext>
            </a:extLst>
          </p:cNvPr>
          <p:cNvSpPr>
            <a:spLocks noGrp="1"/>
          </p:cNvSpPr>
          <p:nvPr>
            <p:ph type="title"/>
          </p:nvPr>
        </p:nvSpPr>
        <p:spPr/>
        <p:txBody>
          <a:bodyPr/>
          <a:lstStyle/>
          <a:p>
            <a:r>
              <a:rPr lang="en-US" dirty="0" err="1"/>
              <a:t>Nav</a:t>
            </a:r>
            <a:r>
              <a:rPr lang="en-US" dirty="0"/>
              <a:t> bar</a:t>
            </a:r>
            <a:br>
              <a:rPr lang="en-US" dirty="0"/>
            </a:br>
            <a:endParaRPr lang="en-GB" dirty="0"/>
          </a:p>
        </p:txBody>
      </p:sp>
      <p:pic>
        <p:nvPicPr>
          <p:cNvPr id="5" name="Content Placeholder 4">
            <a:extLst>
              <a:ext uri="{FF2B5EF4-FFF2-40B4-BE49-F238E27FC236}">
                <a16:creationId xmlns:a16="http://schemas.microsoft.com/office/drawing/2014/main" id="{CEFF2A5E-D49A-4715-9C23-D490EBEB291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6510" t="23255" r="22726" b="61903"/>
          <a:stretch/>
        </p:blipFill>
        <p:spPr>
          <a:xfrm>
            <a:off x="1892656" y="4812644"/>
            <a:ext cx="9068246" cy="1069849"/>
          </a:xfrm>
        </p:spPr>
      </p:pic>
      <p:sp>
        <p:nvSpPr>
          <p:cNvPr id="7" name="TextBox 6">
            <a:extLst>
              <a:ext uri="{FF2B5EF4-FFF2-40B4-BE49-F238E27FC236}">
                <a16:creationId xmlns:a16="http://schemas.microsoft.com/office/drawing/2014/main" id="{D4CF4B22-267D-4709-9A77-AE703596FCA3}"/>
              </a:ext>
            </a:extLst>
          </p:cNvPr>
          <p:cNvSpPr txBox="1"/>
          <p:nvPr/>
        </p:nvSpPr>
        <p:spPr>
          <a:xfrm>
            <a:off x="1451579" y="2439796"/>
            <a:ext cx="8329506" cy="2031325"/>
          </a:xfrm>
          <a:prstGeom prst="rect">
            <a:avLst/>
          </a:prstGeom>
          <a:noFill/>
        </p:spPr>
        <p:txBody>
          <a:bodyPr wrap="square" rtlCol="0">
            <a:spAutoFit/>
          </a:bodyPr>
          <a:lstStyle/>
          <a:p>
            <a:r>
              <a:rPr lang="en-GB" dirty="0"/>
              <a:t>The </a:t>
            </a:r>
            <a:r>
              <a:rPr lang="en-GB" dirty="0" err="1"/>
              <a:t>nav</a:t>
            </a:r>
            <a:r>
              <a:rPr lang="en-GB" dirty="0"/>
              <a:t> bar will be comprised of 5 sections sports, food, furniture, gardening and toys, these sections will have drop down menus for more specific sections.</a:t>
            </a:r>
          </a:p>
          <a:p>
            <a:r>
              <a:rPr lang="en-GB" dirty="0"/>
              <a:t>It is styled in the same way as the header but in reverse, where as the main colour is brown for when that section is active with yellow text. Usually the sections will be yellow with brown text to meet the aesthetic of the website. We did this to make the website seem more uniformed and professional looking. Each section will have a border to match the colour of the font.</a:t>
            </a:r>
          </a:p>
        </p:txBody>
      </p:sp>
    </p:spTree>
    <p:extLst>
      <p:ext uri="{BB962C8B-B14F-4D97-AF65-F5344CB8AC3E}">
        <p14:creationId xmlns:p14="http://schemas.microsoft.com/office/powerpoint/2010/main" val="2803082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168F5-4948-476E-9906-6AD59A3F0AC8}"/>
              </a:ext>
            </a:extLst>
          </p:cNvPr>
          <p:cNvSpPr>
            <a:spLocks noGrp="1"/>
          </p:cNvSpPr>
          <p:nvPr>
            <p:ph type="title"/>
          </p:nvPr>
        </p:nvSpPr>
        <p:spPr/>
        <p:txBody>
          <a:bodyPr/>
          <a:lstStyle/>
          <a:p>
            <a:r>
              <a:rPr lang="en-US" dirty="0"/>
              <a:t>Picture</a:t>
            </a:r>
            <a:br>
              <a:rPr lang="en-US" dirty="0"/>
            </a:br>
            <a:endParaRPr lang="en-GB" dirty="0"/>
          </a:p>
        </p:txBody>
      </p:sp>
      <p:pic>
        <p:nvPicPr>
          <p:cNvPr id="5" name="Content Placeholder 4">
            <a:extLst>
              <a:ext uri="{FF2B5EF4-FFF2-40B4-BE49-F238E27FC236}">
                <a16:creationId xmlns:a16="http://schemas.microsoft.com/office/drawing/2014/main" id="{3AA5DF70-4AF7-43AA-BE54-97DF74C4F19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6958" t="14051" r="22443" b="27187"/>
          <a:stretch/>
        </p:blipFill>
        <p:spPr>
          <a:xfrm>
            <a:off x="3294042" y="3139806"/>
            <a:ext cx="4329629" cy="2027105"/>
          </a:xfrm>
        </p:spPr>
      </p:pic>
      <p:sp>
        <p:nvSpPr>
          <p:cNvPr id="6" name="TextBox 5">
            <a:extLst>
              <a:ext uri="{FF2B5EF4-FFF2-40B4-BE49-F238E27FC236}">
                <a16:creationId xmlns:a16="http://schemas.microsoft.com/office/drawing/2014/main" id="{81D8E6CE-7DB8-4DE7-9229-5E35FC358908}"/>
              </a:ext>
            </a:extLst>
          </p:cNvPr>
          <p:cNvSpPr txBox="1"/>
          <p:nvPr/>
        </p:nvSpPr>
        <p:spPr>
          <a:xfrm>
            <a:off x="1307481" y="1951087"/>
            <a:ext cx="8302752" cy="923330"/>
          </a:xfrm>
          <a:prstGeom prst="rect">
            <a:avLst/>
          </a:prstGeom>
          <a:noFill/>
        </p:spPr>
        <p:txBody>
          <a:bodyPr wrap="square" rtlCol="0">
            <a:spAutoFit/>
          </a:bodyPr>
          <a:lstStyle/>
          <a:p>
            <a:r>
              <a:rPr lang="en-GB" dirty="0"/>
              <a:t>Below the </a:t>
            </a:r>
            <a:r>
              <a:rPr lang="en-GB" dirty="0" err="1"/>
              <a:t>nav</a:t>
            </a:r>
            <a:r>
              <a:rPr lang="en-GB" dirty="0"/>
              <a:t> bar will be a carousel of pictures showing the most poplar items. We do this to break up the static feel of the website as if different shapes are used the site has a more organic feel.</a:t>
            </a:r>
          </a:p>
        </p:txBody>
      </p:sp>
    </p:spTree>
    <p:extLst>
      <p:ext uri="{BB962C8B-B14F-4D97-AF65-F5344CB8AC3E}">
        <p14:creationId xmlns:p14="http://schemas.microsoft.com/office/powerpoint/2010/main" val="4046759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BC818-2FAC-4BE7-B1B7-EDE1BB877539}"/>
              </a:ext>
            </a:extLst>
          </p:cNvPr>
          <p:cNvSpPr>
            <a:spLocks noGrp="1"/>
          </p:cNvSpPr>
          <p:nvPr>
            <p:ph type="title"/>
          </p:nvPr>
        </p:nvSpPr>
        <p:spPr/>
        <p:txBody>
          <a:bodyPr/>
          <a:lstStyle/>
          <a:p>
            <a:r>
              <a:rPr lang="en-US" dirty="0"/>
              <a:t>Special offers</a:t>
            </a:r>
            <a:br>
              <a:rPr lang="en-US" dirty="0"/>
            </a:br>
            <a:endParaRPr lang="en-GB" dirty="0"/>
          </a:p>
        </p:txBody>
      </p:sp>
      <p:pic>
        <p:nvPicPr>
          <p:cNvPr id="5" name="Content Placeholder 4">
            <a:extLst>
              <a:ext uri="{FF2B5EF4-FFF2-40B4-BE49-F238E27FC236}">
                <a16:creationId xmlns:a16="http://schemas.microsoft.com/office/drawing/2014/main" id="{A95048B8-66C0-42A8-BB25-6ADDD4229A5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4144" t="8645" r="19569" b="20160"/>
          <a:stretch/>
        </p:blipFill>
        <p:spPr>
          <a:xfrm>
            <a:off x="6786390" y="2903982"/>
            <a:ext cx="4065225" cy="2455954"/>
          </a:xfrm>
        </p:spPr>
      </p:pic>
      <p:sp>
        <p:nvSpPr>
          <p:cNvPr id="6" name="TextBox 5">
            <a:extLst>
              <a:ext uri="{FF2B5EF4-FFF2-40B4-BE49-F238E27FC236}">
                <a16:creationId xmlns:a16="http://schemas.microsoft.com/office/drawing/2014/main" id="{3B093059-D61C-4103-82EC-58C54A653A8E}"/>
              </a:ext>
            </a:extLst>
          </p:cNvPr>
          <p:cNvSpPr txBox="1"/>
          <p:nvPr/>
        </p:nvSpPr>
        <p:spPr>
          <a:xfrm>
            <a:off x="677334" y="2672107"/>
            <a:ext cx="5822618" cy="3416320"/>
          </a:xfrm>
          <a:prstGeom prst="rect">
            <a:avLst/>
          </a:prstGeom>
          <a:noFill/>
        </p:spPr>
        <p:txBody>
          <a:bodyPr wrap="square" rtlCol="0">
            <a:spAutoFit/>
          </a:bodyPr>
          <a:lstStyle/>
          <a:p>
            <a:r>
              <a:rPr lang="en-GB" dirty="0">
                <a:latin typeface="Gill Sans MT" panose="020B0502020104020203" pitchFamily="34" charset="0"/>
              </a:rPr>
              <a:t>There will be 3 special offers on display below the picture of the home page. The special offers will be neatly stacked next to each other with a picture of the product that is being discounted. The idea behind this is that when the customer first loads up the page the first thing they will see is an appetising picture of a random product available to buy on the e-commerce website and once the customer scrolls down they will already have an idea of the quality of products available to purchase, this will get them thinking about discounts and what sort of deals they can get. The more someone thinks about a product they like, the more likely they are to buy it.</a:t>
            </a:r>
          </a:p>
        </p:txBody>
      </p:sp>
    </p:spTree>
    <p:extLst>
      <p:ext uri="{BB962C8B-B14F-4D97-AF65-F5344CB8AC3E}">
        <p14:creationId xmlns:p14="http://schemas.microsoft.com/office/powerpoint/2010/main" val="1632865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12D13-4B75-4957-89C5-D0AEDC474B37}"/>
              </a:ext>
            </a:extLst>
          </p:cNvPr>
          <p:cNvSpPr>
            <a:spLocks noGrp="1"/>
          </p:cNvSpPr>
          <p:nvPr>
            <p:ph type="title"/>
          </p:nvPr>
        </p:nvSpPr>
        <p:spPr>
          <a:xfrm>
            <a:off x="1378427" y="1060551"/>
            <a:ext cx="9603275" cy="1049235"/>
          </a:xfrm>
        </p:spPr>
        <p:txBody>
          <a:bodyPr/>
          <a:lstStyle/>
          <a:p>
            <a:r>
              <a:rPr lang="en-GB" dirty="0"/>
              <a:t>Footer</a:t>
            </a:r>
          </a:p>
        </p:txBody>
      </p:sp>
      <p:sp>
        <p:nvSpPr>
          <p:cNvPr id="3" name="Content Placeholder 2">
            <a:extLst>
              <a:ext uri="{FF2B5EF4-FFF2-40B4-BE49-F238E27FC236}">
                <a16:creationId xmlns:a16="http://schemas.microsoft.com/office/drawing/2014/main" id="{DB8F887D-D16E-442D-970F-0E7C75840565}"/>
              </a:ext>
            </a:extLst>
          </p:cNvPr>
          <p:cNvSpPr>
            <a:spLocks noGrp="1"/>
          </p:cNvSpPr>
          <p:nvPr>
            <p:ph idx="1"/>
          </p:nvPr>
        </p:nvSpPr>
        <p:spPr>
          <a:xfrm>
            <a:off x="905256" y="1938528"/>
            <a:ext cx="11155680" cy="3986784"/>
          </a:xfrm>
        </p:spPr>
        <p:txBody>
          <a:bodyPr numCol="2">
            <a:normAutofit/>
          </a:bodyPr>
          <a:lstStyle/>
          <a:p>
            <a:r>
              <a:rPr lang="en-GB" dirty="0"/>
              <a:t>In the footer we have 14 sections which are:</a:t>
            </a:r>
          </a:p>
          <a:p>
            <a:pPr>
              <a:buFont typeface="+mj-lt"/>
              <a:buAutoNum type="arabicPeriod"/>
            </a:pPr>
            <a:r>
              <a:rPr lang="en-GB" sz="900" dirty="0"/>
              <a:t>Refunds</a:t>
            </a:r>
          </a:p>
          <a:p>
            <a:pPr>
              <a:buFont typeface="+mj-lt"/>
              <a:buAutoNum type="arabicPeriod"/>
            </a:pPr>
            <a:r>
              <a:rPr lang="en-GB" sz="900" dirty="0"/>
              <a:t>Returns</a:t>
            </a:r>
          </a:p>
          <a:p>
            <a:pPr>
              <a:buFont typeface="+mj-lt"/>
              <a:buAutoNum type="arabicPeriod"/>
            </a:pPr>
            <a:r>
              <a:rPr lang="en-GB" sz="900" dirty="0"/>
              <a:t>Jobs with us</a:t>
            </a:r>
          </a:p>
          <a:p>
            <a:pPr>
              <a:buFont typeface="+mj-lt"/>
              <a:buAutoNum type="arabicPeriod"/>
            </a:pPr>
            <a:r>
              <a:rPr lang="en-GB" sz="900" dirty="0"/>
              <a:t>Report an issue</a:t>
            </a:r>
          </a:p>
          <a:p>
            <a:pPr>
              <a:buFont typeface="+mj-lt"/>
              <a:buAutoNum type="arabicPeriod"/>
            </a:pPr>
            <a:r>
              <a:rPr lang="en-GB" sz="900" dirty="0"/>
              <a:t>Legal </a:t>
            </a:r>
          </a:p>
          <a:p>
            <a:pPr>
              <a:buFont typeface="+mj-lt"/>
              <a:buAutoNum type="arabicPeriod"/>
            </a:pPr>
            <a:r>
              <a:rPr lang="en-GB" sz="900" dirty="0"/>
              <a:t>Charity work</a:t>
            </a:r>
          </a:p>
          <a:p>
            <a:pPr>
              <a:buFont typeface="+mj-lt"/>
              <a:buAutoNum type="arabicPeriod"/>
            </a:pPr>
            <a:r>
              <a:rPr lang="en-GB" sz="900" dirty="0"/>
              <a:t>Donations</a:t>
            </a:r>
          </a:p>
          <a:p>
            <a:pPr>
              <a:buFont typeface="+mj-lt"/>
              <a:buAutoNum type="arabicPeriod"/>
            </a:pPr>
            <a:r>
              <a:rPr lang="en-GB" sz="900" dirty="0"/>
              <a:t>Speak with our staff</a:t>
            </a:r>
          </a:p>
          <a:p>
            <a:pPr>
              <a:buFont typeface="+mj-lt"/>
              <a:buAutoNum type="arabicPeriod"/>
            </a:pPr>
            <a:r>
              <a:rPr lang="en-GB" sz="900" dirty="0"/>
              <a:t>Our promise</a:t>
            </a:r>
          </a:p>
          <a:p>
            <a:pPr>
              <a:buFont typeface="+mj-lt"/>
              <a:buAutoNum type="arabicPeriod"/>
            </a:pPr>
            <a:r>
              <a:rPr lang="en-GB" sz="900" dirty="0"/>
              <a:t>About us</a:t>
            </a:r>
          </a:p>
          <a:p>
            <a:pPr>
              <a:buFont typeface="+mj-lt"/>
              <a:buAutoNum type="arabicPeriod"/>
            </a:pPr>
            <a:r>
              <a:rPr lang="en-GB" sz="900" dirty="0"/>
              <a:t>Contact us</a:t>
            </a:r>
          </a:p>
          <a:p>
            <a:pPr>
              <a:buFont typeface="+mj-lt"/>
              <a:buAutoNum type="arabicPeriod"/>
            </a:pPr>
            <a:r>
              <a:rPr lang="en-GB" sz="900" dirty="0"/>
              <a:t>Stores </a:t>
            </a:r>
          </a:p>
          <a:p>
            <a:pPr>
              <a:buFont typeface="+mj-lt"/>
              <a:buAutoNum type="arabicPeriod"/>
            </a:pPr>
            <a:r>
              <a:rPr lang="en-GB" sz="900" dirty="0"/>
              <a:t>Commonly asked questions</a:t>
            </a:r>
          </a:p>
          <a:p>
            <a:pPr>
              <a:buFont typeface="+mj-lt"/>
              <a:buAutoNum type="arabicPeriod"/>
            </a:pPr>
            <a:r>
              <a:rPr lang="en-GB" sz="900" dirty="0"/>
              <a:t>Reviews</a:t>
            </a:r>
          </a:p>
          <a:p>
            <a:pPr marL="0" indent="0">
              <a:buNone/>
            </a:pPr>
            <a:r>
              <a:rPr lang="en-GB" dirty="0"/>
              <a:t>There will also be 3 social media link to the right below the third column.</a:t>
            </a:r>
          </a:p>
          <a:p>
            <a:pPr marL="0" indent="0">
              <a:buNone/>
            </a:pPr>
            <a:r>
              <a:rPr lang="en-GB" dirty="0"/>
              <a:t>There will then be a line that separates the links from the copyright and a logo.</a:t>
            </a:r>
          </a:p>
          <a:p>
            <a:pPr marL="0" indent="0">
              <a:buNone/>
            </a:pPr>
            <a:r>
              <a:rPr lang="en-GB" dirty="0"/>
              <a:t>The footer will have a brown and yellow pallet to it to make the footer fit the scheme of  website; giving the website a more uniformed look. </a:t>
            </a:r>
          </a:p>
        </p:txBody>
      </p:sp>
    </p:spTree>
    <p:extLst>
      <p:ext uri="{BB962C8B-B14F-4D97-AF65-F5344CB8AC3E}">
        <p14:creationId xmlns:p14="http://schemas.microsoft.com/office/powerpoint/2010/main" val="215088924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238</TotalTime>
  <Words>792</Words>
  <Application>Microsoft Office PowerPoint</Application>
  <PresentationFormat>Widescreen</PresentationFormat>
  <Paragraphs>41</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Gill Sans MT</vt:lpstr>
      <vt:lpstr>Gallery</vt:lpstr>
      <vt:lpstr>e-commerce shopping website</vt:lpstr>
      <vt:lpstr>Target Audience/what we sell</vt:lpstr>
      <vt:lpstr>Logo</vt:lpstr>
      <vt:lpstr>Header</vt:lpstr>
      <vt:lpstr>Search bar </vt:lpstr>
      <vt:lpstr>Nav bar </vt:lpstr>
      <vt:lpstr>Picture </vt:lpstr>
      <vt:lpstr>Special offers </vt:lpstr>
      <vt:lpstr>Footer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Leslies ecommerce site</dc:title>
  <dc:creator>Computer 9</dc:creator>
  <cp:lastModifiedBy>Computer 9</cp:lastModifiedBy>
  <cp:revision>16</cp:revision>
  <dcterms:created xsi:type="dcterms:W3CDTF">2017-10-24T09:18:48Z</dcterms:created>
  <dcterms:modified xsi:type="dcterms:W3CDTF">2017-10-24T13:17:23Z</dcterms:modified>
</cp:coreProperties>
</file>