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2" r:id="rId3"/>
    <p:sldId id="288" r:id="rId4"/>
    <p:sldId id="259" r:id="rId5"/>
    <p:sldId id="303" r:id="rId6"/>
    <p:sldId id="309" r:id="rId7"/>
    <p:sldId id="315" r:id="rId8"/>
    <p:sldId id="316" r:id="rId9"/>
    <p:sldId id="317" r:id="rId10"/>
    <p:sldId id="318" r:id="rId11"/>
    <p:sldId id="258" r:id="rId12"/>
    <p:sldId id="260" r:id="rId13"/>
    <p:sldId id="261" r:id="rId14"/>
    <p:sldId id="263" r:id="rId15"/>
    <p:sldId id="262" r:id="rId16"/>
    <p:sldId id="301" r:id="rId17"/>
    <p:sldId id="264" r:id="rId18"/>
    <p:sldId id="321" r:id="rId19"/>
    <p:sldId id="322" r:id="rId20"/>
    <p:sldId id="265" r:id="rId21"/>
    <p:sldId id="304" r:id="rId22"/>
    <p:sldId id="307" r:id="rId23"/>
    <p:sldId id="266" r:id="rId24"/>
    <p:sldId id="267" r:id="rId25"/>
    <p:sldId id="270" r:id="rId26"/>
    <p:sldId id="271" r:id="rId27"/>
    <p:sldId id="272" r:id="rId28"/>
    <p:sldId id="308" r:id="rId29"/>
    <p:sldId id="274" r:id="rId30"/>
    <p:sldId id="269" r:id="rId31"/>
    <p:sldId id="310" r:id="rId32"/>
    <p:sldId id="311" r:id="rId33"/>
    <p:sldId id="293" r:id="rId34"/>
    <p:sldId id="273" r:id="rId35"/>
    <p:sldId id="292" r:id="rId36"/>
    <p:sldId id="294" r:id="rId37"/>
    <p:sldId id="319" r:id="rId38"/>
    <p:sldId id="295" r:id="rId39"/>
    <p:sldId id="298" r:id="rId40"/>
    <p:sldId id="312" r:id="rId41"/>
    <p:sldId id="320" r:id="rId42"/>
    <p:sldId id="323" r:id="rId43"/>
    <p:sldId id="313" r:id="rId44"/>
    <p:sldId id="296" r:id="rId45"/>
    <p:sldId id="31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86683" autoAdjust="0"/>
  </p:normalViewPr>
  <p:slideViewPr>
    <p:cSldViewPr snapToGrid="0">
      <p:cViewPr varScale="1">
        <p:scale>
          <a:sx n="99" d="100"/>
          <a:sy n="99" d="100"/>
        </p:scale>
        <p:origin x="9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66BAE-C5BB-40C4-A672-3A7B6EC671E2}"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9FD0B-03E8-47C2-B50C-3C5C56DCAFE8}" type="slidenum">
              <a:rPr lang="en-US" smtClean="0"/>
              <a:t>‹#›</a:t>
            </a:fld>
            <a:endParaRPr lang="en-US"/>
          </a:p>
        </p:txBody>
      </p:sp>
    </p:spTree>
    <p:extLst>
      <p:ext uri="{BB962C8B-B14F-4D97-AF65-F5344CB8AC3E}">
        <p14:creationId xmlns:p14="http://schemas.microsoft.com/office/powerpoint/2010/main" val="4179651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you might use </a:t>
            </a:r>
            <a:r>
              <a:rPr lang="en-US" dirty="0" err="1"/>
              <a:t>CMake</a:t>
            </a:r>
            <a:r>
              <a:rPr lang="en-US" dirty="0"/>
              <a:t> or some sort of </a:t>
            </a:r>
            <a:r>
              <a:rPr lang="en-US" dirty="0" err="1"/>
              <a:t>Makefile</a:t>
            </a:r>
            <a:r>
              <a:rPr lang="en-US" dirty="0"/>
              <a:t>.</a:t>
            </a:r>
          </a:p>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4</a:t>
            </a:fld>
            <a:endParaRPr lang="en-US"/>
          </a:p>
        </p:txBody>
      </p:sp>
    </p:spTree>
    <p:extLst>
      <p:ext uri="{BB962C8B-B14F-4D97-AF65-F5344CB8AC3E}">
        <p14:creationId xmlns:p14="http://schemas.microsoft.com/office/powerpoint/2010/main" val="2834548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the consistency aspect of Almost Always Auto (AAA) in that each of these variables are auto.</a:t>
            </a:r>
          </a:p>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13</a:t>
            </a:fld>
            <a:endParaRPr lang="en-US"/>
          </a:p>
        </p:txBody>
      </p:sp>
    </p:spTree>
    <p:extLst>
      <p:ext uri="{BB962C8B-B14F-4D97-AF65-F5344CB8AC3E}">
        <p14:creationId xmlns:p14="http://schemas.microsoft.com/office/powerpoint/2010/main" val="345181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it is our fault.  From the name of the function we use it is not clear what it returns and the name of the variable could have been better.  So we don’t know what the type is. In that while reading the code I might need to flip over to the header file or another file to get the actual type.  Tooling can help with this.</a:t>
            </a:r>
          </a:p>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15</a:t>
            </a:fld>
            <a:endParaRPr lang="en-US"/>
          </a:p>
        </p:txBody>
      </p:sp>
    </p:spTree>
    <p:extLst>
      <p:ext uri="{BB962C8B-B14F-4D97-AF65-F5344CB8AC3E}">
        <p14:creationId xmlns:p14="http://schemas.microsoft.com/office/powerpoint/2010/main" val="54794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use auto.  Not in our test code, we ask people to change it at review time and even in our C# code (var).</a:t>
            </a:r>
          </a:p>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16</a:t>
            </a:fld>
            <a:endParaRPr lang="en-US"/>
          </a:p>
        </p:txBody>
      </p:sp>
    </p:spTree>
    <p:extLst>
      <p:ext uri="{BB962C8B-B14F-4D97-AF65-F5344CB8AC3E}">
        <p14:creationId xmlns:p14="http://schemas.microsoft.com/office/powerpoint/2010/main" val="853745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traditional syntax, looks cleaner</a:t>
            </a:r>
          </a:p>
          <a:p>
            <a:endParaRPr lang="en-US" dirty="0"/>
          </a:p>
          <a:p>
            <a:r>
              <a:rPr lang="en-US" dirty="0"/>
              <a:t>To use auto keyword would use different syntax for all of them.  Though 1</a:t>
            </a:r>
            <a:r>
              <a:rPr lang="en-US" baseline="30000" dirty="0"/>
              <a:t>st</a:t>
            </a:r>
            <a:r>
              <a:rPr lang="en-US" dirty="0"/>
              <a:t> and last one would “work” if you didn’t mind it being a C-style array</a:t>
            </a:r>
          </a:p>
          <a:p>
            <a:endParaRPr lang="en-US" dirty="0"/>
          </a:p>
          <a:p>
            <a:r>
              <a:rPr lang="en-US" dirty="0"/>
              <a:t>Because I use curly braces here in the 1</a:t>
            </a:r>
            <a:r>
              <a:rPr lang="en-US" baseline="30000" dirty="0"/>
              <a:t>st</a:t>
            </a:r>
            <a:r>
              <a:rPr lang="en-US" dirty="0"/>
              <a:t> example it prevents std::vector&lt;int&gt; v{1.2, 2.3} because narrowing conversion.  I get a warning in one compiler/error in another trying to do std::vector v{1.2, 2}</a:t>
            </a:r>
          </a:p>
        </p:txBody>
      </p:sp>
      <p:sp>
        <p:nvSpPr>
          <p:cNvPr id="4" name="Slide Number Placeholder 3"/>
          <p:cNvSpPr>
            <a:spLocks noGrp="1"/>
          </p:cNvSpPr>
          <p:nvPr>
            <p:ph type="sldNum" sz="quarter" idx="5"/>
          </p:nvPr>
        </p:nvSpPr>
        <p:spPr/>
        <p:txBody>
          <a:bodyPr/>
          <a:lstStyle/>
          <a:p>
            <a:fld id="{FB49FD0B-03E8-47C2-B50C-3C5C56DCAFE8}" type="slidenum">
              <a:rPr lang="en-US" smtClean="0"/>
              <a:t>17</a:t>
            </a:fld>
            <a:endParaRPr lang="en-US"/>
          </a:p>
        </p:txBody>
      </p:sp>
    </p:spTree>
    <p:extLst>
      <p:ext uri="{BB962C8B-B14F-4D97-AF65-F5344CB8AC3E}">
        <p14:creationId xmlns:p14="http://schemas.microsoft.com/office/powerpoint/2010/main" val="3450720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Desired to use curly braces syntax now to avoid most vexing parse; plus more consistent that way</a:t>
            </a:r>
            <a:br>
              <a:rPr lang="en-US" dirty="0"/>
            </a:br>
            <a:br>
              <a:rPr lang="en-US" dirty="0"/>
            </a:br>
            <a:r>
              <a:rPr lang="en-US" dirty="0"/>
              <a:t>Third one is a std::</a:t>
            </a:r>
            <a:r>
              <a:rPr lang="en-US" dirty="0" err="1"/>
              <a:t>initializer_list</a:t>
            </a:r>
            <a:r>
              <a:rPr lang="en-US" dirty="0"/>
              <a:t>.</a:t>
            </a:r>
          </a:p>
        </p:txBody>
      </p:sp>
      <p:sp>
        <p:nvSpPr>
          <p:cNvPr id="4" name="Slide Number Placeholder 3"/>
          <p:cNvSpPr>
            <a:spLocks noGrp="1"/>
          </p:cNvSpPr>
          <p:nvPr>
            <p:ph type="sldNum" sz="quarter" idx="5"/>
          </p:nvPr>
        </p:nvSpPr>
        <p:spPr/>
        <p:txBody>
          <a:bodyPr/>
          <a:lstStyle/>
          <a:p>
            <a:fld id="{FB49FD0B-03E8-47C2-B50C-3C5C56DCAFE8}" type="slidenum">
              <a:rPr lang="en-US" smtClean="0"/>
              <a:t>20</a:t>
            </a:fld>
            <a:endParaRPr lang="en-US"/>
          </a:p>
        </p:txBody>
      </p:sp>
    </p:spTree>
    <p:extLst>
      <p:ext uri="{BB962C8B-B14F-4D97-AF65-F5344CB8AC3E}">
        <p14:creationId xmlns:p14="http://schemas.microsoft.com/office/powerpoint/2010/main" val="3585553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way, auto does work for the return type so long as the compiler is able to deduce the return type.</a:t>
            </a:r>
          </a:p>
        </p:txBody>
      </p:sp>
      <p:sp>
        <p:nvSpPr>
          <p:cNvPr id="4" name="Slide Number Placeholder 3"/>
          <p:cNvSpPr>
            <a:spLocks noGrp="1"/>
          </p:cNvSpPr>
          <p:nvPr>
            <p:ph type="sldNum" sz="quarter" idx="5"/>
          </p:nvPr>
        </p:nvSpPr>
        <p:spPr/>
        <p:txBody>
          <a:bodyPr/>
          <a:lstStyle/>
          <a:p>
            <a:fld id="{FB49FD0B-03E8-47C2-B50C-3C5C56DCAFE8}" type="slidenum">
              <a:rPr lang="en-US" smtClean="0"/>
              <a:t>21</a:t>
            </a:fld>
            <a:endParaRPr lang="en-US"/>
          </a:p>
        </p:txBody>
      </p:sp>
    </p:spTree>
    <p:extLst>
      <p:ext uri="{BB962C8B-B14F-4D97-AF65-F5344CB8AC3E}">
        <p14:creationId xmlns:p14="http://schemas.microsoft.com/office/powerpoint/2010/main" val="3818200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Didn’t work in MSVC, GCC or Clang</a:t>
            </a:r>
          </a:p>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23</a:t>
            </a:fld>
            <a:endParaRPr lang="en-US"/>
          </a:p>
        </p:txBody>
      </p:sp>
    </p:spTree>
    <p:extLst>
      <p:ext uri="{BB962C8B-B14F-4D97-AF65-F5344CB8AC3E}">
        <p14:creationId xmlns:p14="http://schemas.microsoft.com/office/powerpoint/2010/main" val="3492983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do you prefer between this and the last slide?</a:t>
            </a:r>
          </a:p>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26</a:t>
            </a:fld>
            <a:endParaRPr lang="en-US"/>
          </a:p>
        </p:txBody>
      </p:sp>
    </p:spTree>
    <p:extLst>
      <p:ext uri="{BB962C8B-B14F-4D97-AF65-F5344CB8AC3E}">
        <p14:creationId xmlns:p14="http://schemas.microsoft.com/office/powerpoint/2010/main" val="273531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have a short-lived object my preference is creating objects on the stack.  Meaning without the new keyword or </a:t>
            </a:r>
            <a:r>
              <a:rPr lang="en-US" dirty="0" err="1"/>
              <a:t>make_shared</a:t>
            </a:r>
            <a:r>
              <a:rPr lang="en-US" dirty="0"/>
              <a:t>/</a:t>
            </a:r>
            <a:r>
              <a:rPr lang="en-US" dirty="0" err="1"/>
              <a:t>make_unique</a:t>
            </a:r>
            <a:r>
              <a:rPr lang="en-US" dirty="0"/>
              <a:t>.</a:t>
            </a:r>
          </a:p>
          <a:p>
            <a:endParaRPr lang="en-US" dirty="0"/>
          </a:p>
          <a:p>
            <a:r>
              <a:rPr lang="en-US" dirty="0"/>
              <a:t>When I say “new </a:t>
            </a:r>
            <a:r>
              <a:rPr lang="en-US" dirty="0" err="1"/>
              <a:t>MyType</a:t>
            </a:r>
            <a:r>
              <a:rPr lang="en-US" dirty="0"/>
              <a:t>()” it is a </a:t>
            </a:r>
            <a:r>
              <a:rPr lang="en-US" dirty="0" err="1"/>
              <a:t>MyType</a:t>
            </a:r>
            <a:r>
              <a:rPr lang="en-US" dirty="0"/>
              <a:t>*.  And when I say “new </a:t>
            </a:r>
            <a:r>
              <a:rPr lang="en-US" dirty="0" err="1"/>
              <a:t>MyType</a:t>
            </a:r>
            <a:r>
              <a:rPr lang="en-US" dirty="0"/>
              <a:t>[5]” it too is a </a:t>
            </a:r>
            <a:r>
              <a:rPr lang="en-US" dirty="0" err="1"/>
              <a:t>MyType</a:t>
            </a:r>
            <a:r>
              <a:rPr lang="en-US" dirty="0"/>
              <a:t>*.</a:t>
            </a:r>
          </a:p>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30</a:t>
            </a:fld>
            <a:endParaRPr lang="en-US"/>
          </a:p>
        </p:txBody>
      </p:sp>
    </p:spTree>
    <p:extLst>
      <p:ext uri="{BB962C8B-B14F-4D97-AF65-F5344CB8AC3E}">
        <p14:creationId xmlns:p14="http://schemas.microsoft.com/office/powerpoint/2010/main" val="1007565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Possibly </a:t>
            </a:r>
            <a:r>
              <a:rPr lang="en-US" dirty="0" err="1"/>
              <a:t>static_cast</a:t>
            </a:r>
            <a:r>
              <a:rPr lang="en-US" dirty="0"/>
              <a:t> if you want to keep your code base consistent</a:t>
            </a:r>
          </a:p>
        </p:txBody>
      </p:sp>
      <p:sp>
        <p:nvSpPr>
          <p:cNvPr id="4" name="Slide Number Placeholder 3"/>
          <p:cNvSpPr>
            <a:spLocks noGrp="1"/>
          </p:cNvSpPr>
          <p:nvPr>
            <p:ph type="sldNum" sz="quarter" idx="5"/>
          </p:nvPr>
        </p:nvSpPr>
        <p:spPr/>
        <p:txBody>
          <a:bodyPr/>
          <a:lstStyle/>
          <a:p>
            <a:fld id="{FB49FD0B-03E8-47C2-B50C-3C5C56DCAFE8}" type="slidenum">
              <a:rPr lang="en-US" smtClean="0"/>
              <a:t>32</a:t>
            </a:fld>
            <a:endParaRPr lang="en-US"/>
          </a:p>
        </p:txBody>
      </p:sp>
    </p:spTree>
    <p:extLst>
      <p:ext uri="{BB962C8B-B14F-4D97-AF65-F5344CB8AC3E}">
        <p14:creationId xmlns:p14="http://schemas.microsoft.com/office/powerpoint/2010/main" val="3142459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currently three conventional ways for this assignment.  There are other ways (typedef, using alias, </a:t>
            </a:r>
            <a:r>
              <a:rPr lang="en-US" dirty="0" err="1"/>
              <a:t>etc</a:t>
            </a:r>
            <a:r>
              <a:rPr lang="en-US" dirty="0"/>
              <a:t>).  With C++20’s concepts using a concept might be pretty conventional</a:t>
            </a:r>
          </a:p>
        </p:txBody>
      </p:sp>
      <p:sp>
        <p:nvSpPr>
          <p:cNvPr id="4" name="Slide Number Placeholder 3"/>
          <p:cNvSpPr>
            <a:spLocks noGrp="1"/>
          </p:cNvSpPr>
          <p:nvPr>
            <p:ph type="sldNum" sz="quarter" idx="5"/>
          </p:nvPr>
        </p:nvSpPr>
        <p:spPr/>
        <p:txBody>
          <a:bodyPr/>
          <a:lstStyle/>
          <a:p>
            <a:fld id="{FB49FD0B-03E8-47C2-B50C-3C5C56DCAFE8}" type="slidenum">
              <a:rPr lang="en-US" smtClean="0"/>
              <a:t>5</a:t>
            </a:fld>
            <a:endParaRPr lang="en-US"/>
          </a:p>
        </p:txBody>
      </p:sp>
    </p:spTree>
    <p:extLst>
      <p:ext uri="{BB962C8B-B14F-4D97-AF65-F5344CB8AC3E}">
        <p14:creationId xmlns:p14="http://schemas.microsoft.com/office/powerpoint/2010/main" val="3042552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35</a:t>
            </a:fld>
            <a:endParaRPr lang="en-US"/>
          </a:p>
        </p:txBody>
      </p:sp>
    </p:spTree>
    <p:extLst>
      <p:ext uri="{BB962C8B-B14F-4D97-AF65-F5344CB8AC3E}">
        <p14:creationId xmlns:p14="http://schemas.microsoft.com/office/powerpoint/2010/main" val="3160956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36</a:t>
            </a:fld>
            <a:endParaRPr lang="en-US"/>
          </a:p>
        </p:txBody>
      </p:sp>
    </p:spTree>
    <p:extLst>
      <p:ext uri="{BB962C8B-B14F-4D97-AF65-F5344CB8AC3E}">
        <p14:creationId xmlns:p14="http://schemas.microsoft.com/office/powerpoint/2010/main" val="1598387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37</a:t>
            </a:fld>
            <a:endParaRPr lang="en-US"/>
          </a:p>
        </p:txBody>
      </p:sp>
    </p:spTree>
    <p:extLst>
      <p:ext uri="{BB962C8B-B14F-4D97-AF65-F5344CB8AC3E}">
        <p14:creationId xmlns:p14="http://schemas.microsoft.com/office/powerpoint/2010/main" val="1669462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40</a:t>
            </a:fld>
            <a:endParaRPr lang="en-US"/>
          </a:p>
        </p:txBody>
      </p:sp>
    </p:spTree>
    <p:extLst>
      <p:ext uri="{BB962C8B-B14F-4D97-AF65-F5344CB8AC3E}">
        <p14:creationId xmlns:p14="http://schemas.microsoft.com/office/powerpoint/2010/main" val="1859096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better way to phrase this question is: Are there places that use explicit syntax, auto, </a:t>
            </a:r>
            <a:r>
              <a:rPr lang="en-US" dirty="0" err="1"/>
              <a:t>etc</a:t>
            </a:r>
            <a:r>
              <a:rPr lang="en-US" dirty="0"/>
              <a:t> that could/should be replaced with a concept?</a:t>
            </a:r>
          </a:p>
        </p:txBody>
      </p:sp>
      <p:sp>
        <p:nvSpPr>
          <p:cNvPr id="4" name="Slide Number Placeholder 3"/>
          <p:cNvSpPr>
            <a:spLocks noGrp="1"/>
          </p:cNvSpPr>
          <p:nvPr>
            <p:ph type="sldNum" sz="quarter" idx="5"/>
          </p:nvPr>
        </p:nvSpPr>
        <p:spPr/>
        <p:txBody>
          <a:bodyPr/>
          <a:lstStyle/>
          <a:p>
            <a:fld id="{FB49FD0B-03E8-47C2-B50C-3C5C56DCAFE8}" type="slidenum">
              <a:rPr lang="en-US" smtClean="0"/>
              <a:t>41</a:t>
            </a:fld>
            <a:endParaRPr lang="en-US"/>
          </a:p>
        </p:txBody>
      </p:sp>
    </p:spTree>
    <p:extLst>
      <p:ext uri="{BB962C8B-B14F-4D97-AF65-F5344CB8AC3E}">
        <p14:creationId xmlns:p14="http://schemas.microsoft.com/office/powerpoint/2010/main" val="4048201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6</a:t>
            </a:fld>
            <a:endParaRPr lang="en-US"/>
          </a:p>
        </p:txBody>
      </p:sp>
    </p:spTree>
    <p:extLst>
      <p:ext uri="{BB962C8B-B14F-4D97-AF65-F5344CB8AC3E}">
        <p14:creationId xmlns:p14="http://schemas.microsoft.com/office/powerpoint/2010/main" val="151419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how many know std::vector has the ability to use a custom allocator.  I mention because I consider this (vector&lt;string&gt; ) the explicit type.  Also leaving off the namespace ( std:</a:t>
            </a:r>
            <a:r>
              <a:rPr lang="en-US" dirty="0">
                <a:sym typeface="Wingdings" panose="05000000000000000000" pitchFamily="2" charset="2"/>
              </a:rPr>
              <a:t>: ) to be still explicit type.</a:t>
            </a:r>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7</a:t>
            </a:fld>
            <a:endParaRPr lang="en-US"/>
          </a:p>
        </p:txBody>
      </p:sp>
    </p:spTree>
    <p:extLst>
      <p:ext uri="{BB962C8B-B14F-4D97-AF65-F5344CB8AC3E}">
        <p14:creationId xmlns:p14="http://schemas.microsoft.com/office/powerpoint/2010/main" val="2693657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8</a:t>
            </a:fld>
            <a:endParaRPr lang="en-US"/>
          </a:p>
        </p:txBody>
      </p:sp>
    </p:spTree>
    <p:extLst>
      <p:ext uri="{BB962C8B-B14F-4D97-AF65-F5344CB8AC3E}">
        <p14:creationId xmlns:p14="http://schemas.microsoft.com/office/powerpoint/2010/main" val="162305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9</a:t>
            </a:fld>
            <a:endParaRPr lang="en-US"/>
          </a:p>
        </p:txBody>
      </p:sp>
    </p:spTree>
    <p:extLst>
      <p:ext uri="{BB962C8B-B14F-4D97-AF65-F5344CB8AC3E}">
        <p14:creationId xmlns:p14="http://schemas.microsoft.com/office/powerpoint/2010/main" val="2243292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9FD0B-03E8-47C2-B50C-3C5C56DCAFE8}" type="slidenum">
              <a:rPr lang="en-US" smtClean="0"/>
              <a:t>10</a:t>
            </a:fld>
            <a:endParaRPr lang="en-US"/>
          </a:p>
        </p:txBody>
      </p:sp>
    </p:spTree>
    <p:extLst>
      <p:ext uri="{BB962C8B-B14F-4D97-AF65-F5344CB8AC3E}">
        <p14:creationId xmlns:p14="http://schemas.microsoft.com/office/powerpoint/2010/main" val="370144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vector&lt;int&gt; any more readable written as simply vector?  What about vector&lt;smart point&lt; const …?</a:t>
            </a:r>
          </a:p>
          <a:p>
            <a:endParaRPr lang="en-US" dirty="0"/>
          </a:p>
          <a:p>
            <a:r>
              <a:rPr lang="en-US" dirty="0"/>
              <a:t>It perhaps could be a little terser.  No longer need the space with nested templates where it did maximum munch.  Maybe could rename the variable `</a:t>
            </a:r>
            <a:r>
              <a:rPr lang="en-US" dirty="0" err="1"/>
              <a:t>grpMedias</a:t>
            </a:r>
            <a:r>
              <a:rPr lang="en-US" dirty="0"/>
              <a:t>`.  Could add some using namespaces.</a:t>
            </a:r>
          </a:p>
        </p:txBody>
      </p:sp>
      <p:sp>
        <p:nvSpPr>
          <p:cNvPr id="4" name="Slide Number Placeholder 3"/>
          <p:cNvSpPr>
            <a:spLocks noGrp="1"/>
          </p:cNvSpPr>
          <p:nvPr>
            <p:ph type="sldNum" sz="quarter" idx="5"/>
          </p:nvPr>
        </p:nvSpPr>
        <p:spPr/>
        <p:txBody>
          <a:bodyPr/>
          <a:lstStyle/>
          <a:p>
            <a:fld id="{FB49FD0B-03E8-47C2-B50C-3C5C56DCAFE8}" type="slidenum">
              <a:rPr lang="en-US" smtClean="0"/>
              <a:t>11</a:t>
            </a:fld>
            <a:endParaRPr lang="en-US"/>
          </a:p>
        </p:txBody>
      </p:sp>
    </p:spTree>
    <p:extLst>
      <p:ext uri="{BB962C8B-B14F-4D97-AF65-F5344CB8AC3E}">
        <p14:creationId xmlns:p14="http://schemas.microsoft.com/office/powerpoint/2010/main" val="3042552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has type safety</a:t>
            </a:r>
          </a:p>
        </p:txBody>
      </p:sp>
      <p:sp>
        <p:nvSpPr>
          <p:cNvPr id="4" name="Slide Number Placeholder 3"/>
          <p:cNvSpPr>
            <a:spLocks noGrp="1"/>
          </p:cNvSpPr>
          <p:nvPr>
            <p:ph type="sldNum" sz="quarter" idx="5"/>
          </p:nvPr>
        </p:nvSpPr>
        <p:spPr/>
        <p:txBody>
          <a:bodyPr/>
          <a:lstStyle/>
          <a:p>
            <a:fld id="{FB49FD0B-03E8-47C2-B50C-3C5C56DCAFE8}" type="slidenum">
              <a:rPr lang="en-US" smtClean="0"/>
              <a:t>12</a:t>
            </a:fld>
            <a:endParaRPr lang="en-US"/>
          </a:p>
        </p:txBody>
      </p:sp>
    </p:spTree>
    <p:extLst>
      <p:ext uri="{BB962C8B-B14F-4D97-AF65-F5344CB8AC3E}">
        <p14:creationId xmlns:p14="http://schemas.microsoft.com/office/powerpoint/2010/main" val="9743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96987F-4175-4D71-A8EE-E6FF2FB9ACE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219199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6987F-4175-4D71-A8EE-E6FF2FB9ACE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356911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6987F-4175-4D71-A8EE-E6FF2FB9ACE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327082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96987F-4175-4D71-A8EE-E6FF2FB9ACE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403381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96987F-4175-4D71-A8EE-E6FF2FB9ACEF}"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63434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96987F-4175-4D71-A8EE-E6FF2FB9ACEF}"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27634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6987F-4175-4D71-A8EE-E6FF2FB9ACEF}"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33968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96987F-4175-4D71-A8EE-E6FF2FB9ACEF}"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32415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6987F-4175-4D71-A8EE-E6FF2FB9ACEF}"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253194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96987F-4175-4D71-A8EE-E6FF2FB9ACEF}"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422234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496987F-4175-4D71-A8EE-E6FF2FB9ACEF}"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ED635-3FA3-4913-B82E-84AE7CC31A05}" type="slidenum">
              <a:rPr lang="en-US" smtClean="0"/>
              <a:t>‹#›</a:t>
            </a:fld>
            <a:endParaRPr lang="en-US"/>
          </a:p>
        </p:txBody>
      </p:sp>
    </p:spTree>
    <p:extLst>
      <p:ext uri="{BB962C8B-B14F-4D97-AF65-F5344CB8AC3E}">
        <p14:creationId xmlns:p14="http://schemas.microsoft.com/office/powerpoint/2010/main" val="314872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6987F-4175-4D71-A8EE-E6FF2FB9ACEF}" type="datetimeFigureOut">
              <a:rPr lang="en-US" smtClean="0"/>
              <a:t>7/16/2020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ED635-3FA3-4913-B82E-84AE7CC31A05}" type="slidenum">
              <a:rPr lang="en-US" smtClean="0"/>
              <a:t>‹#›</a:t>
            </a:fld>
            <a:endParaRPr lang="en-US"/>
          </a:p>
        </p:txBody>
      </p:sp>
    </p:spTree>
    <p:extLst>
      <p:ext uri="{BB962C8B-B14F-4D97-AF65-F5344CB8AC3E}">
        <p14:creationId xmlns:p14="http://schemas.microsoft.com/office/powerpoint/2010/main" val="3388842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plusplus.github.io/LWG/issue3025"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open-std.org/jtc1/sc22/wg21/docs/papers/2017/p0702r1.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DF3B-5861-46EB-86D2-22122A153119}"/>
              </a:ext>
            </a:extLst>
          </p:cNvPr>
          <p:cNvSpPr>
            <a:spLocks noGrp="1"/>
          </p:cNvSpPr>
          <p:nvPr>
            <p:ph type="ctrTitle"/>
          </p:nvPr>
        </p:nvSpPr>
        <p:spPr/>
        <p:txBody>
          <a:bodyPr>
            <a:normAutofit/>
          </a:bodyPr>
          <a:lstStyle/>
          <a:p>
            <a:r>
              <a:rPr lang="en-US" dirty="0"/>
              <a:t>Improving Readability With Class Template Argument Deduction</a:t>
            </a:r>
          </a:p>
        </p:txBody>
      </p:sp>
      <p:sp>
        <p:nvSpPr>
          <p:cNvPr id="3" name="Subtitle 2">
            <a:extLst>
              <a:ext uri="{FF2B5EF4-FFF2-40B4-BE49-F238E27FC236}">
                <a16:creationId xmlns:a16="http://schemas.microsoft.com/office/drawing/2014/main" id="{3A8E3F2B-677F-4A1D-BD17-B13B05E13828}"/>
              </a:ext>
            </a:extLst>
          </p:cNvPr>
          <p:cNvSpPr>
            <a:spLocks noGrp="1"/>
          </p:cNvSpPr>
          <p:nvPr>
            <p:ph type="subTitle" idx="1"/>
          </p:nvPr>
        </p:nvSpPr>
        <p:spPr/>
        <p:txBody>
          <a:bodyPr/>
          <a:lstStyle/>
          <a:p>
            <a:r>
              <a:rPr lang="en-US" dirty="0"/>
              <a:t>A.J. Orians</a:t>
            </a:r>
          </a:p>
        </p:txBody>
      </p:sp>
    </p:spTree>
    <p:extLst>
      <p:ext uri="{BB962C8B-B14F-4D97-AF65-F5344CB8AC3E}">
        <p14:creationId xmlns:p14="http://schemas.microsoft.com/office/powerpoint/2010/main" val="209453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CA7-C2D2-4F57-92AD-EF1475A6F42D}"/>
              </a:ext>
            </a:extLst>
          </p:cNvPr>
          <p:cNvSpPr>
            <a:spLocks noGrp="1"/>
          </p:cNvSpPr>
          <p:nvPr>
            <p:ph type="title"/>
          </p:nvPr>
        </p:nvSpPr>
        <p:spPr>
          <a:xfrm>
            <a:off x="344245" y="348567"/>
            <a:ext cx="10515600" cy="1325563"/>
          </a:xfrm>
        </p:spPr>
        <p:txBody>
          <a:bodyPr>
            <a:normAutofit/>
          </a:bodyPr>
          <a:lstStyle/>
          <a:p>
            <a:r>
              <a:rPr lang="en-US" sz="3800" dirty="0">
                <a:latin typeface="Segoe UI "/>
              </a:rPr>
              <a:t>Getting Started</a:t>
            </a:r>
          </a:p>
        </p:txBody>
      </p:sp>
      <p:sp>
        <p:nvSpPr>
          <p:cNvPr id="3" name="Content Placeholder 2">
            <a:extLst>
              <a:ext uri="{FF2B5EF4-FFF2-40B4-BE49-F238E27FC236}">
                <a16:creationId xmlns:a16="http://schemas.microsoft.com/office/drawing/2014/main" id="{FC9FB424-87A2-41B8-B33F-FC32A23288C3}"/>
              </a:ext>
            </a:extLst>
          </p:cNvPr>
          <p:cNvSpPr>
            <a:spLocks noGrp="1"/>
          </p:cNvSpPr>
          <p:nvPr>
            <p:ph idx="1"/>
          </p:nvPr>
        </p:nvSpPr>
        <p:spPr>
          <a:xfrm>
            <a:off x="344245" y="1825625"/>
            <a:ext cx="11768866" cy="4351338"/>
          </a:xfrm>
        </p:spPr>
        <p:txBody>
          <a:bodyPr/>
          <a:lstStyle/>
          <a:p>
            <a:r>
              <a:rPr lang="en-US" i="1" dirty="0">
                <a:solidFill>
                  <a:srgbClr val="0000FF"/>
                </a:solidFill>
                <a:latin typeface="Segoe UI" panose="020B0502040204020203" pitchFamily="34" charset="0"/>
                <a:cs typeface="Segoe UI" panose="020B0502040204020203" pitchFamily="34" charset="0"/>
              </a:rPr>
              <a:t>vector&lt;string&gt; </a:t>
            </a:r>
            <a:r>
              <a:rPr lang="en-US" dirty="0" err="1">
                <a:solidFill>
                  <a:srgbClr val="000080"/>
                </a:solidFill>
                <a:latin typeface="Segoe UI" panose="020B0502040204020203" pitchFamily="34" charset="0"/>
                <a:cs typeface="Segoe UI" panose="020B0502040204020203" pitchFamily="34" charset="0"/>
              </a:rPr>
              <a:t>selectedFiles</a:t>
            </a:r>
            <a:r>
              <a:rPr lang="en-US" dirty="0"/>
              <a:t> = </a:t>
            </a:r>
            <a:r>
              <a:rPr lang="en-US" dirty="0" err="1"/>
              <a:t>GetSelectedFiles</a:t>
            </a:r>
            <a:r>
              <a:rPr lang="en-US" dirty="0"/>
              <a:t>();</a:t>
            </a:r>
            <a:br>
              <a:rPr lang="en-US" dirty="0"/>
            </a:br>
            <a:endParaRPr lang="en-US" dirty="0"/>
          </a:p>
          <a:p>
            <a:pPr lvl="0"/>
            <a:r>
              <a:rPr lang="en-US" i="1" dirty="0">
                <a:solidFill>
                  <a:srgbClr val="0000FF"/>
                </a:solidFill>
                <a:latin typeface="Segoe UI" panose="020B0502040204020203" pitchFamily="34" charset="0"/>
                <a:cs typeface="Segoe UI" panose="020B0502040204020203" pitchFamily="34" charset="0"/>
              </a:rPr>
              <a:t>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chemeClr val="accent6"/>
                </a:solidFill>
              </a:rPr>
              <a:t>(C++11)</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vector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rgbClr val="70AD47"/>
                </a:solidFill>
              </a:rPr>
              <a:t>(C++17)</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Sortable 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a:t>
            </a:r>
            <a:r>
              <a:rPr lang="en-US" sz="2000" dirty="0">
                <a:solidFill>
                  <a:prstClr val="black"/>
                </a:solidFill>
              </a:rPr>
              <a:t> </a:t>
            </a:r>
            <a:r>
              <a:rPr lang="en-US" sz="2000" dirty="0">
                <a:solidFill>
                  <a:schemeClr val="accent6"/>
                </a:solidFill>
              </a:rPr>
              <a:t>(C++20)</a:t>
            </a:r>
            <a:endParaRPr lang="en-US" sz="2000" dirty="0">
              <a:solidFill>
                <a:prstClr val="black"/>
              </a:solidFill>
            </a:endParaRPr>
          </a:p>
          <a:p>
            <a:endParaRPr lang="en-US" sz="2000" dirty="0"/>
          </a:p>
        </p:txBody>
      </p:sp>
      <p:sp>
        <p:nvSpPr>
          <p:cNvPr id="5" name="Rectangle 4">
            <a:extLst>
              <a:ext uri="{FF2B5EF4-FFF2-40B4-BE49-F238E27FC236}">
                <a16:creationId xmlns:a16="http://schemas.microsoft.com/office/drawing/2014/main" id="{72FF3D86-4767-4033-9534-68174EF54817}"/>
              </a:ext>
            </a:extLst>
          </p:cNvPr>
          <p:cNvSpPr/>
          <p:nvPr/>
        </p:nvSpPr>
        <p:spPr>
          <a:xfrm>
            <a:off x="691096" y="4649945"/>
            <a:ext cx="2817951" cy="584775"/>
          </a:xfrm>
          <a:prstGeom prst="rect">
            <a:avLst/>
          </a:prstGeom>
          <a:solidFill>
            <a:schemeClr val="bg1"/>
          </a:solidFill>
        </p:spPr>
        <p:txBody>
          <a:bodyPr wrap="none">
            <a:spAutoFit/>
          </a:bodyPr>
          <a:lstStyle/>
          <a:p>
            <a:r>
              <a:rPr lang="en-US" sz="3200" i="1" dirty="0">
                <a:solidFill>
                  <a:srgbClr val="0000FF"/>
                </a:solidFill>
                <a:latin typeface="Segoe UI" panose="020B0502040204020203" pitchFamily="34" charset="0"/>
                <a:cs typeface="Segoe UI" panose="020B0502040204020203" pitchFamily="34" charset="0"/>
              </a:rPr>
              <a:t>vector&lt;string&gt;</a:t>
            </a:r>
            <a:endParaRPr lang="en-US" dirty="0"/>
          </a:p>
        </p:txBody>
      </p:sp>
    </p:spTree>
    <p:extLst>
      <p:ext uri="{BB962C8B-B14F-4D97-AF65-F5344CB8AC3E}">
        <p14:creationId xmlns:p14="http://schemas.microsoft.com/office/powerpoint/2010/main" val="409369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CA7-C2D2-4F57-92AD-EF1475A6F42D}"/>
              </a:ext>
            </a:extLst>
          </p:cNvPr>
          <p:cNvSpPr>
            <a:spLocks noGrp="1"/>
          </p:cNvSpPr>
          <p:nvPr>
            <p:ph type="title"/>
          </p:nvPr>
        </p:nvSpPr>
        <p:spPr/>
        <p:txBody>
          <a:bodyPr/>
          <a:lstStyle/>
          <a:p>
            <a:r>
              <a:rPr lang="en-US" dirty="0"/>
              <a:t>Simple Examples</a:t>
            </a:r>
          </a:p>
        </p:txBody>
      </p:sp>
      <p:sp>
        <p:nvSpPr>
          <p:cNvPr id="3" name="Content Placeholder 2">
            <a:extLst>
              <a:ext uri="{FF2B5EF4-FFF2-40B4-BE49-F238E27FC236}">
                <a16:creationId xmlns:a16="http://schemas.microsoft.com/office/drawing/2014/main" id="{FC9FB424-87A2-41B8-B33F-FC32A23288C3}"/>
              </a:ext>
            </a:extLst>
          </p:cNvPr>
          <p:cNvSpPr>
            <a:spLocks noGrp="1"/>
          </p:cNvSpPr>
          <p:nvPr>
            <p:ph idx="1"/>
          </p:nvPr>
        </p:nvSpPr>
        <p:spPr>
          <a:xfrm>
            <a:off x="344245" y="1825625"/>
            <a:ext cx="11768866" cy="4351338"/>
          </a:xfrm>
        </p:spPr>
        <p:txBody>
          <a:bodyPr/>
          <a:lstStyle/>
          <a:p>
            <a:r>
              <a:rPr lang="en-US" dirty="0"/>
              <a:t>When you see examples like this:</a:t>
            </a:r>
          </a:p>
          <a:p>
            <a:pPr marL="0" indent="0">
              <a:buNone/>
            </a:pPr>
            <a:r>
              <a:rPr lang="en-US" i="1" dirty="0">
                <a:solidFill>
                  <a:srgbClr val="0000F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a:solidFill>
                  <a:srgbClr val="000080"/>
                </a:solidFill>
                <a:latin typeface="Consolas" panose="020B0609020204030204" pitchFamily="49" charset="0"/>
              </a:rPr>
              <a:t>v</a:t>
            </a:r>
            <a:r>
              <a:rPr lang="en-US" dirty="0">
                <a:solidFill>
                  <a:srgbClr val="000000"/>
                </a:solidFill>
                <a:latin typeface="Consolas" panose="020B0609020204030204" pitchFamily="49" charset="0"/>
              </a:rPr>
              <a:t> { 1, 2, 3 };</a:t>
            </a:r>
          </a:p>
          <a:p>
            <a:r>
              <a:rPr lang="en-US" dirty="0">
                <a:solidFill>
                  <a:srgbClr val="000000"/>
                </a:solidFill>
                <a:latin typeface="Consolas" panose="020B0609020204030204" pitchFamily="49" charset="0"/>
              </a:rPr>
              <a:t>My real-world examples tend to look more like this:</a:t>
            </a:r>
          </a:p>
          <a:p>
            <a:pPr marL="0" indent="0">
              <a:buNone/>
            </a:pP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i="1" dirty="0">
                <a:solidFill>
                  <a:srgbClr val="0000FF"/>
                </a:solidFill>
                <a:latin typeface="Consolas" panose="020B0609020204030204" pitchFamily="49" charset="0"/>
              </a:rPr>
              <a:t>vector</a:t>
            </a:r>
            <a:r>
              <a:rPr lang="en-US" sz="2000" dirty="0">
                <a:solidFill>
                  <a:srgbClr val="000000"/>
                </a:solidFill>
                <a:latin typeface="Consolas" panose="020B0609020204030204" pitchFamily="49" charset="0"/>
              </a:rPr>
              <a:t>&lt;</a:t>
            </a:r>
            <a:r>
              <a:rPr lang="en-US" sz="2000" i="1" dirty="0" err="1">
                <a:solidFill>
                  <a:srgbClr val="0000FF"/>
                </a:solidFill>
                <a:latin typeface="Consolas" panose="020B0609020204030204" pitchFamily="49" charset="0"/>
              </a:rPr>
              <a:t>shared_ptr</a:t>
            </a:r>
            <a:r>
              <a:rPr lang="en-US"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Media</a:t>
            </a:r>
            <a:r>
              <a:rPr lang="en-US" sz="2000" dirty="0">
                <a:solidFill>
                  <a:srgbClr val="000000"/>
                </a:solidFill>
                <a:latin typeface="Consolas" panose="020B0609020204030204" pitchFamily="49" charset="0"/>
              </a:rPr>
              <a:t>&gt; &gt; </a:t>
            </a:r>
            <a:r>
              <a:rPr lang="en-US" sz="2000" dirty="0" err="1">
                <a:solidFill>
                  <a:srgbClr val="000080"/>
                </a:solidFill>
                <a:latin typeface="Consolas" panose="020B0609020204030204" pitchFamily="49" charset="0"/>
              </a:rPr>
              <a:t>groupMedias</a:t>
            </a:r>
            <a:r>
              <a:rPr lang="en-US" sz="2000" dirty="0">
                <a:solidFill>
                  <a:srgbClr val="000000"/>
                </a:solidFill>
                <a:latin typeface="Consolas" panose="020B0609020204030204" pitchFamily="49" charset="0"/>
              </a:rPr>
              <a:t> { </a:t>
            </a:r>
            <a:r>
              <a:rPr lang="en-US" sz="2000" dirty="0">
                <a:solidFill>
                  <a:srgbClr val="000080"/>
                </a:solidFill>
                <a:latin typeface="Consolas" panose="020B0609020204030204" pitchFamily="49" charset="0"/>
              </a:rPr>
              <a:t>_AudioMedia1</a:t>
            </a:r>
            <a:r>
              <a:rPr lang="en-US" sz="2000" dirty="0">
                <a:solidFill>
                  <a:srgbClr val="000000"/>
                </a:solidFill>
                <a:latin typeface="Consolas" panose="020B0609020204030204" pitchFamily="49" charset="0"/>
              </a:rPr>
              <a:t>, </a:t>
            </a:r>
            <a:r>
              <a:rPr lang="en-US" sz="2000" dirty="0">
                <a:solidFill>
                  <a:srgbClr val="000080"/>
                </a:solidFill>
                <a:latin typeface="Consolas" panose="020B0609020204030204" pitchFamily="49" charset="0"/>
              </a:rPr>
              <a:t>_AudioMedia2</a:t>
            </a:r>
            <a:r>
              <a:rPr lang="en-US" sz="20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Or:</a:t>
            </a:r>
          </a:p>
          <a:p>
            <a:pPr marL="0" indent="0">
              <a:buNone/>
            </a:pP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rPr>
              <a:t>::</a:t>
            </a:r>
            <a:r>
              <a:rPr lang="en-US" sz="2000" i="1" dirty="0">
                <a:solidFill>
                  <a:srgbClr val="0000FF"/>
                </a:solidFill>
                <a:latin typeface="Consolas" panose="020B0609020204030204" pitchFamily="49" charset="0"/>
              </a:rPr>
              <a:t>vector</a:t>
            </a:r>
            <a:r>
              <a:rPr lang="en-US" sz="2000" dirty="0">
                <a:solidFill>
                  <a:srgbClr val="000000"/>
                </a:solidFill>
                <a:latin typeface="Consolas" panose="020B0609020204030204" pitchFamily="49" charset="0"/>
              </a:rPr>
              <a:t>&lt; </a:t>
            </a:r>
            <a:r>
              <a:rPr lang="en-US" sz="2000" dirty="0">
                <a:solidFill>
                  <a:srgbClr val="0000FF"/>
                </a:solidFill>
                <a:latin typeface="Consolas" panose="020B0609020204030204" pitchFamily="49" charset="0"/>
              </a:rPr>
              <a:t>boost</a:t>
            </a:r>
            <a:r>
              <a:rPr lang="en-US" sz="2000" dirty="0">
                <a:solidFill>
                  <a:srgbClr val="000000"/>
                </a:solidFill>
                <a:latin typeface="Consolas" panose="020B0609020204030204" pitchFamily="49" charset="0"/>
              </a:rPr>
              <a:t>::</a:t>
            </a:r>
            <a:r>
              <a:rPr lang="en-US" sz="2000" dirty="0" err="1">
                <a:solidFill>
                  <a:srgbClr val="880000"/>
                </a:solidFill>
                <a:latin typeface="Consolas" panose="020B0609020204030204" pitchFamily="49" charset="0"/>
              </a:rPr>
              <a:t>shared_ptr</a:t>
            </a:r>
            <a:r>
              <a:rPr lang="en-US" sz="2000" dirty="0">
                <a:solidFill>
                  <a:srgbClr val="000000"/>
                </a:solidFill>
                <a:latin typeface="Consolas" panose="020B0609020204030204" pitchFamily="49" charset="0"/>
              </a:rPr>
              <a:t>&lt;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CSMediaLib</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CaptionableMedia</a:t>
            </a:r>
            <a:r>
              <a:rPr lang="en-US" sz="2000" dirty="0">
                <a:solidFill>
                  <a:srgbClr val="000000"/>
                </a:solidFill>
                <a:latin typeface="Consolas" panose="020B0609020204030204" pitchFamily="49" charset="0"/>
              </a:rPr>
              <a:t> &gt; &gt; </a:t>
            </a:r>
            <a:r>
              <a:rPr lang="en-US" sz="2000" dirty="0" err="1">
                <a:solidFill>
                  <a:srgbClr val="000080"/>
                </a:solidFill>
                <a:latin typeface="Consolas" panose="020B0609020204030204" pitchFamily="49" charset="0"/>
              </a:rPr>
              <a:t>captionList</a:t>
            </a:r>
            <a:r>
              <a:rPr lang="en-US" sz="2000" dirty="0">
                <a:solidFill>
                  <a:srgbClr val="000000"/>
                </a:solidFill>
                <a:latin typeface="Consolas" panose="020B0609020204030204" pitchFamily="49" charset="0"/>
              </a:rPr>
              <a:t> = { </a:t>
            </a:r>
            <a:r>
              <a:rPr lang="en-US" sz="2000" dirty="0">
                <a:solidFill>
                  <a:srgbClr val="000080"/>
                </a:solidFill>
                <a:latin typeface="Consolas" panose="020B0609020204030204" pitchFamily="49" charset="0"/>
              </a:rPr>
              <a:t>_Caption1</a:t>
            </a:r>
            <a:r>
              <a:rPr lang="en-US" sz="2000" dirty="0">
                <a:solidFill>
                  <a:srgbClr val="000000"/>
                </a:solidFill>
                <a:latin typeface="Consolas" panose="020B0609020204030204" pitchFamily="49" charset="0"/>
              </a:rPr>
              <a:t>, </a:t>
            </a:r>
            <a:r>
              <a:rPr lang="en-US" sz="2000" dirty="0">
                <a:solidFill>
                  <a:srgbClr val="000080"/>
                </a:solidFill>
                <a:latin typeface="Consolas" panose="020B0609020204030204" pitchFamily="49" charset="0"/>
              </a:rPr>
              <a:t>_Caption2</a:t>
            </a:r>
            <a:r>
              <a:rPr lang="en-US" sz="2000" dirty="0">
                <a:solidFill>
                  <a:srgbClr val="000000"/>
                </a:solidFill>
                <a:latin typeface="Consolas" panose="020B0609020204030204" pitchFamily="49" charset="0"/>
              </a:rPr>
              <a:t> };</a:t>
            </a:r>
            <a:endParaRPr lang="en-US" sz="2000" dirty="0"/>
          </a:p>
        </p:txBody>
      </p:sp>
    </p:spTree>
    <p:extLst>
      <p:ext uri="{BB962C8B-B14F-4D97-AF65-F5344CB8AC3E}">
        <p14:creationId xmlns:p14="http://schemas.microsoft.com/office/powerpoint/2010/main" val="391960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3F56-C49D-4E2E-94F7-1A21113B4D17}"/>
              </a:ext>
            </a:extLst>
          </p:cNvPr>
          <p:cNvSpPr>
            <a:spLocks noGrp="1"/>
          </p:cNvSpPr>
          <p:nvPr>
            <p:ph type="title"/>
          </p:nvPr>
        </p:nvSpPr>
        <p:spPr/>
        <p:txBody>
          <a:bodyPr/>
          <a:lstStyle/>
          <a:p>
            <a:r>
              <a:rPr lang="en-US" dirty="0"/>
              <a:t>What is Almost Always Auto? (AAA)</a:t>
            </a:r>
          </a:p>
        </p:txBody>
      </p:sp>
      <p:sp>
        <p:nvSpPr>
          <p:cNvPr id="3" name="Content Placeholder 2">
            <a:extLst>
              <a:ext uri="{FF2B5EF4-FFF2-40B4-BE49-F238E27FC236}">
                <a16:creationId xmlns:a16="http://schemas.microsoft.com/office/drawing/2014/main" id="{C2B3FE42-E508-4D8B-BE3A-9BB0CC19C7F0}"/>
              </a:ext>
            </a:extLst>
          </p:cNvPr>
          <p:cNvSpPr>
            <a:spLocks noGrp="1"/>
          </p:cNvSpPr>
          <p:nvPr>
            <p:ph idx="1"/>
          </p:nvPr>
        </p:nvSpPr>
        <p:spPr/>
        <p:txBody>
          <a:bodyPr/>
          <a:lstStyle/>
          <a:p>
            <a:r>
              <a:rPr lang="en-US" dirty="0"/>
              <a:t>With a good name for a function/variable</a:t>
            </a:r>
          </a:p>
          <a:p>
            <a:pPr lvl="1"/>
            <a:r>
              <a:rPr lang="en-US" dirty="0"/>
              <a:t>Hide the type for improved readability</a:t>
            </a:r>
          </a:p>
          <a:p>
            <a:pPr lvl="1"/>
            <a:r>
              <a:rPr lang="en-US" dirty="0"/>
              <a:t>When you don’t need to be tied to a specific type</a:t>
            </a:r>
          </a:p>
          <a:p>
            <a:r>
              <a:rPr lang="en-US" dirty="0"/>
              <a:t>Paradigm shift</a:t>
            </a:r>
          </a:p>
          <a:p>
            <a:pPr lvl="1"/>
            <a:r>
              <a:rPr lang="en-US" dirty="0"/>
              <a:t>Less visual clutter</a:t>
            </a:r>
          </a:p>
          <a:p>
            <a:pPr lvl="1"/>
            <a:r>
              <a:rPr lang="en-US" dirty="0"/>
              <a:t>Less refactoring overhead</a:t>
            </a:r>
          </a:p>
          <a:p>
            <a:pPr lvl="1"/>
            <a:r>
              <a:rPr lang="en-US" dirty="0"/>
              <a:t>Consistency</a:t>
            </a:r>
          </a:p>
        </p:txBody>
      </p:sp>
    </p:spTree>
    <p:extLst>
      <p:ext uri="{BB962C8B-B14F-4D97-AF65-F5344CB8AC3E}">
        <p14:creationId xmlns:p14="http://schemas.microsoft.com/office/powerpoint/2010/main" val="39315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302A-CCCC-4B77-8B74-A60973435E71}"/>
              </a:ext>
            </a:extLst>
          </p:cNvPr>
          <p:cNvSpPr>
            <a:spLocks noGrp="1"/>
          </p:cNvSpPr>
          <p:nvPr>
            <p:ph type="title"/>
          </p:nvPr>
        </p:nvSpPr>
        <p:spPr/>
        <p:txBody>
          <a:bodyPr/>
          <a:lstStyle/>
          <a:p>
            <a:r>
              <a:rPr lang="en-US" dirty="0"/>
              <a:t>Examples of Almost Always Auto (AAA)</a:t>
            </a:r>
          </a:p>
        </p:txBody>
      </p:sp>
      <p:sp>
        <p:nvSpPr>
          <p:cNvPr id="3" name="Content Placeholder 2">
            <a:extLst>
              <a:ext uri="{FF2B5EF4-FFF2-40B4-BE49-F238E27FC236}">
                <a16:creationId xmlns:a16="http://schemas.microsoft.com/office/drawing/2014/main" id="{8628E09E-8A3F-4BBF-BB40-3B1D7E6623AD}"/>
              </a:ext>
            </a:extLst>
          </p:cNvPr>
          <p:cNvSpPr>
            <a:spLocks noGrp="1"/>
          </p:cNvSpPr>
          <p:nvPr>
            <p:ph idx="1"/>
          </p:nvPr>
        </p:nvSpPr>
        <p:spPr/>
        <p:txBody>
          <a:bodyPr>
            <a:normAutofit fontScale="85000" lnSpcReduction="20000"/>
          </a:bodyPr>
          <a:lstStyle/>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retryLimit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GetNumberOfRetries</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buffer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GetBuffer</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filenameTemplate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s.ext"s</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filenameTemplate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s.ext"sv</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currentTemp</a:t>
            </a:r>
            <a:r>
              <a:rPr lang="en-US" dirty="0">
                <a:solidFill>
                  <a:srgbClr val="000000"/>
                </a:solidFill>
                <a:latin typeface="Consolas" panose="020B0609020204030204" pitchFamily="49" charset="0"/>
              </a:rPr>
              <a:t> = 22.5_celsius;</a:t>
            </a:r>
          </a:p>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currentTemp</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Celsius</a:t>
            </a:r>
            <a:r>
              <a:rPr lang="en-US" dirty="0">
                <a:solidFill>
                  <a:srgbClr val="000000"/>
                </a:solidFill>
                <a:latin typeface="Consolas" panose="020B0609020204030204" pitchFamily="49" charset="0"/>
              </a:rPr>
              <a:t>{ 22.5 };</a:t>
            </a:r>
            <a:endParaRPr lang="en-US" dirty="0"/>
          </a:p>
        </p:txBody>
      </p:sp>
    </p:spTree>
    <p:extLst>
      <p:ext uri="{BB962C8B-B14F-4D97-AF65-F5344CB8AC3E}">
        <p14:creationId xmlns:p14="http://schemas.microsoft.com/office/powerpoint/2010/main" val="268613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C6CE-64EB-4825-A15A-9862F97EDF4A}"/>
              </a:ext>
            </a:extLst>
          </p:cNvPr>
          <p:cNvSpPr>
            <a:spLocks noGrp="1"/>
          </p:cNvSpPr>
          <p:nvPr>
            <p:ph type="title"/>
          </p:nvPr>
        </p:nvSpPr>
        <p:spPr/>
        <p:txBody>
          <a:bodyPr/>
          <a:lstStyle/>
          <a:p>
            <a:r>
              <a:rPr lang="en-US" dirty="0"/>
              <a:t>Classic AAA Example</a:t>
            </a:r>
          </a:p>
        </p:txBody>
      </p:sp>
      <p:sp>
        <p:nvSpPr>
          <p:cNvPr id="3" name="Content Placeholder 2">
            <a:extLst>
              <a:ext uri="{FF2B5EF4-FFF2-40B4-BE49-F238E27FC236}">
                <a16:creationId xmlns:a16="http://schemas.microsoft.com/office/drawing/2014/main" id="{A10A4969-68DC-4C2F-A360-181E0E8CF069}"/>
              </a:ext>
            </a:extLst>
          </p:cNvPr>
          <p:cNvSpPr>
            <a:spLocks noGrp="1"/>
          </p:cNvSpPr>
          <p:nvPr>
            <p:ph idx="1"/>
          </p:nvPr>
        </p:nvSpPr>
        <p:spPr/>
        <p:txBody>
          <a:bodyPr>
            <a:normAutofit fontScale="92500"/>
          </a:bodyPr>
          <a:lstStyle/>
          <a:p>
            <a:r>
              <a:rPr lang="en-US" dirty="0"/>
              <a:t>Slightly wrong as the key is const</a:t>
            </a:r>
          </a:p>
          <a:p>
            <a:pPr marL="0" indent="0">
              <a:buNone/>
            </a:pP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map</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a:solidFill>
                  <a:srgbClr val="000080"/>
                </a:solidFill>
                <a:latin typeface="Consolas" panose="020B0609020204030204" pitchFamily="49" charset="0"/>
              </a:rPr>
              <a:t>m</a:t>
            </a:r>
            <a:r>
              <a:rPr lang="en-US" dirty="0">
                <a:solidFill>
                  <a:srgbClr val="000000"/>
                </a:solidFill>
                <a:latin typeface="Consolas" panose="020B0609020204030204" pitchFamily="49" charset="0"/>
              </a:rPr>
              <a:t>;</a:t>
            </a:r>
          </a:p>
          <a:p>
            <a:pPr marL="0" indent="0">
              <a:buNone/>
            </a:pPr>
            <a:r>
              <a:rPr lang="en-US" dirty="0">
                <a:solidFill>
                  <a:srgbClr val="008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&gt;&amp; </a:t>
            </a:r>
            <a:r>
              <a:rPr lang="en-US" dirty="0">
                <a:solidFill>
                  <a:srgbClr val="000080"/>
                </a:solidFill>
                <a:latin typeface="Consolas" panose="020B0609020204030204" pitchFamily="49" charset="0"/>
              </a:rPr>
              <a:t>pair</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m</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endParaRPr lang="en-US" dirty="0"/>
          </a:p>
        </p:txBody>
      </p:sp>
      <p:sp>
        <p:nvSpPr>
          <p:cNvPr id="4" name="Rectangle 3">
            <a:extLst>
              <a:ext uri="{FF2B5EF4-FFF2-40B4-BE49-F238E27FC236}">
                <a16:creationId xmlns:a16="http://schemas.microsoft.com/office/drawing/2014/main" id="{DA664913-93D0-41D8-B2F8-AD63983996CF}"/>
              </a:ext>
            </a:extLst>
          </p:cNvPr>
          <p:cNvSpPr/>
          <p:nvPr/>
        </p:nvSpPr>
        <p:spPr>
          <a:xfrm>
            <a:off x="3139664" y="3786189"/>
            <a:ext cx="5734588" cy="553998"/>
          </a:xfrm>
          <a:prstGeom prst="rect">
            <a:avLst/>
          </a:prstGeom>
          <a:solidFill>
            <a:schemeClr val="bg1"/>
          </a:solidFill>
        </p:spPr>
        <p:txBody>
          <a:bodyPr wrap="square">
            <a:spAutoFit/>
          </a:bodyPr>
          <a:lstStyle/>
          <a:p>
            <a:r>
              <a:rPr lang="en-US" sz="3000" dirty="0">
                <a:solidFill>
                  <a:srgbClr val="0000FF"/>
                </a:solidFill>
                <a:latin typeface="Consolas" panose="020B0609020204030204" pitchFamily="49" charset="0"/>
              </a:rPr>
              <a:t>auto</a:t>
            </a:r>
            <a:endParaRPr lang="en-US" sz="3000" dirty="0"/>
          </a:p>
        </p:txBody>
      </p:sp>
    </p:spTree>
    <p:extLst>
      <p:ext uri="{BB962C8B-B14F-4D97-AF65-F5344CB8AC3E}">
        <p14:creationId xmlns:p14="http://schemas.microsoft.com/office/powerpoint/2010/main" val="107399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7446-0C11-4CB8-AE38-EA7596AC0A58}"/>
              </a:ext>
            </a:extLst>
          </p:cNvPr>
          <p:cNvSpPr>
            <a:spLocks noGrp="1"/>
          </p:cNvSpPr>
          <p:nvPr>
            <p:ph type="title"/>
          </p:nvPr>
        </p:nvSpPr>
        <p:spPr/>
        <p:txBody>
          <a:bodyPr/>
          <a:lstStyle/>
          <a:p>
            <a:r>
              <a:rPr lang="en-US" dirty="0"/>
              <a:t>Choosing not to use Almost Always Auto</a:t>
            </a:r>
          </a:p>
        </p:txBody>
      </p:sp>
      <p:sp>
        <p:nvSpPr>
          <p:cNvPr id="3" name="Content Placeholder 2">
            <a:extLst>
              <a:ext uri="{FF2B5EF4-FFF2-40B4-BE49-F238E27FC236}">
                <a16:creationId xmlns:a16="http://schemas.microsoft.com/office/drawing/2014/main" id="{0F006D66-D1C1-4199-B380-34E3D902D4FE}"/>
              </a:ext>
            </a:extLst>
          </p:cNvPr>
          <p:cNvSpPr>
            <a:spLocks noGrp="1"/>
          </p:cNvSpPr>
          <p:nvPr>
            <p:ph idx="1"/>
          </p:nvPr>
        </p:nvSpPr>
        <p:spPr/>
        <p:txBody>
          <a:bodyPr/>
          <a:lstStyle/>
          <a:p>
            <a:r>
              <a:rPr lang="en-US" dirty="0"/>
              <a:t>Not trying to convince you; but this is how we felt about AAA:</a:t>
            </a:r>
          </a:p>
          <a:p>
            <a:pPr lvl="1"/>
            <a:r>
              <a:rPr lang="en-US" dirty="0"/>
              <a:t>Hides the type</a:t>
            </a:r>
          </a:p>
          <a:p>
            <a:pPr lvl="1"/>
            <a:r>
              <a:rPr lang="en-US" dirty="0"/>
              <a:t>Can make it harder to adjust code</a:t>
            </a:r>
          </a:p>
          <a:p>
            <a:pPr lvl="1"/>
            <a:r>
              <a:rPr lang="en-US" dirty="0"/>
              <a:t>Prefer traditional syntax:</a:t>
            </a:r>
          </a:p>
          <a:p>
            <a:pPr lvl="2"/>
            <a:r>
              <a:rPr lang="en-US" dirty="0">
                <a:solidFill>
                  <a:srgbClr val="0000FF"/>
                </a:solidFill>
                <a:latin typeface="Consolas" panose="020B0609020204030204" pitchFamily="49" charset="0"/>
              </a:rPr>
              <a:t>Json</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Value</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root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over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root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Json</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Value</a:t>
            </a:r>
            <a:r>
              <a:rPr lang="en-US" dirty="0">
                <a:solidFill>
                  <a:srgbClr val="000000"/>
                </a:solidFill>
                <a:latin typeface="Consolas" panose="020B0609020204030204" pitchFamily="49" charset="0"/>
              </a:rPr>
              <a:t>{};</a:t>
            </a:r>
          </a:p>
          <a:p>
            <a:pPr lvl="2"/>
            <a:r>
              <a:rPr lang="en-US"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GetOutputFileName</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over</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a:t>
            </a:r>
            <a:r>
              <a:rPr lang="en-US" dirty="0" err="1">
                <a:solidFill>
                  <a:srgbClr val="880000"/>
                </a:solidFill>
                <a:latin typeface="Consolas" panose="020B0609020204030204" pitchFamily="49" charset="0"/>
              </a:rPr>
              <a:t>GetOutputFileName</a:t>
            </a:r>
            <a:r>
              <a:rPr lang="en-US" dirty="0">
                <a:solidFill>
                  <a:srgbClr val="000000"/>
                </a:solidFill>
                <a:latin typeface="Consolas" panose="020B0609020204030204" pitchFamily="49" charset="0"/>
              </a:rPr>
              <a:t>() -&gt; </a:t>
            </a:r>
            <a:r>
              <a:rPr lang="en-US"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string</a:t>
            </a:r>
            <a:endParaRPr lang="en-US" dirty="0"/>
          </a:p>
        </p:txBody>
      </p:sp>
    </p:spTree>
    <p:extLst>
      <p:ext uri="{BB962C8B-B14F-4D97-AF65-F5344CB8AC3E}">
        <p14:creationId xmlns:p14="http://schemas.microsoft.com/office/powerpoint/2010/main" val="462329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9DE0-7999-4A2C-9E1F-D45EBDA33846}"/>
              </a:ext>
            </a:extLst>
          </p:cNvPr>
          <p:cNvSpPr>
            <a:spLocks noGrp="1"/>
          </p:cNvSpPr>
          <p:nvPr>
            <p:ph type="title"/>
          </p:nvPr>
        </p:nvSpPr>
        <p:spPr/>
        <p:txBody>
          <a:bodyPr/>
          <a:lstStyle/>
          <a:p>
            <a:r>
              <a:rPr lang="en-US" dirty="0"/>
              <a:t>Not Using Almost Always Auto (AAA)</a:t>
            </a:r>
          </a:p>
        </p:txBody>
      </p:sp>
      <p:pic>
        <p:nvPicPr>
          <p:cNvPr id="6" name="Content Placeholder 5">
            <a:extLst>
              <a:ext uri="{FF2B5EF4-FFF2-40B4-BE49-F238E27FC236}">
                <a16:creationId xmlns:a16="http://schemas.microsoft.com/office/drawing/2014/main" id="{FA0C07FB-9EA2-4BA6-B051-12737B725F33}"/>
              </a:ext>
            </a:extLst>
          </p:cNvPr>
          <p:cNvPicPr>
            <a:picLocks noGrp="1" noChangeAspect="1"/>
          </p:cNvPicPr>
          <p:nvPr>
            <p:ph idx="1"/>
          </p:nvPr>
        </p:nvPicPr>
        <p:blipFill>
          <a:blip r:embed="rId3"/>
          <a:stretch>
            <a:fillRect/>
          </a:stretch>
        </p:blipFill>
        <p:spPr>
          <a:xfrm>
            <a:off x="1824428" y="2466433"/>
            <a:ext cx="7635469" cy="3068134"/>
          </a:xfrm>
          <a:prstGeom prst="rect">
            <a:avLst/>
          </a:prstGeom>
        </p:spPr>
      </p:pic>
      <p:pic>
        <p:nvPicPr>
          <p:cNvPr id="4" name="Picture 3">
            <a:extLst>
              <a:ext uri="{FF2B5EF4-FFF2-40B4-BE49-F238E27FC236}">
                <a16:creationId xmlns:a16="http://schemas.microsoft.com/office/drawing/2014/main" id="{2724FDFD-266E-49FF-9FED-8B6C54269E09}"/>
              </a:ext>
            </a:extLst>
          </p:cNvPr>
          <p:cNvPicPr>
            <a:picLocks noChangeAspect="1"/>
          </p:cNvPicPr>
          <p:nvPr/>
        </p:nvPicPr>
        <p:blipFill>
          <a:blip r:embed="rId4"/>
          <a:stretch>
            <a:fillRect/>
          </a:stretch>
        </p:blipFill>
        <p:spPr>
          <a:xfrm>
            <a:off x="4368292" y="4331819"/>
            <a:ext cx="7679081" cy="2405495"/>
          </a:xfrm>
          <a:prstGeom prst="rect">
            <a:avLst/>
          </a:prstGeom>
        </p:spPr>
      </p:pic>
      <p:pic>
        <p:nvPicPr>
          <p:cNvPr id="5" name="Picture 4">
            <a:extLst>
              <a:ext uri="{FF2B5EF4-FFF2-40B4-BE49-F238E27FC236}">
                <a16:creationId xmlns:a16="http://schemas.microsoft.com/office/drawing/2014/main" id="{02EBE5B0-957B-46BE-8894-D58AF34E94FB}"/>
              </a:ext>
            </a:extLst>
          </p:cNvPr>
          <p:cNvPicPr>
            <a:picLocks noChangeAspect="1"/>
          </p:cNvPicPr>
          <p:nvPr/>
        </p:nvPicPr>
        <p:blipFill>
          <a:blip r:embed="rId5"/>
          <a:stretch>
            <a:fillRect/>
          </a:stretch>
        </p:blipFill>
        <p:spPr>
          <a:xfrm>
            <a:off x="144627" y="1323433"/>
            <a:ext cx="7486465" cy="1599381"/>
          </a:xfrm>
          <a:prstGeom prst="rect">
            <a:avLst/>
          </a:prstGeom>
        </p:spPr>
      </p:pic>
    </p:spTree>
    <p:extLst>
      <p:ext uri="{BB962C8B-B14F-4D97-AF65-F5344CB8AC3E}">
        <p14:creationId xmlns:p14="http://schemas.microsoft.com/office/powerpoint/2010/main" val="317371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4F35-27C8-4060-A345-1CA6EF77FEC5}"/>
              </a:ext>
            </a:extLst>
          </p:cNvPr>
          <p:cNvSpPr>
            <a:spLocks noGrp="1"/>
          </p:cNvSpPr>
          <p:nvPr>
            <p:ph type="title"/>
          </p:nvPr>
        </p:nvSpPr>
        <p:spPr/>
        <p:txBody>
          <a:bodyPr>
            <a:normAutofit fontScale="90000"/>
          </a:bodyPr>
          <a:lstStyle/>
          <a:p>
            <a:r>
              <a:rPr lang="en-US" dirty="0"/>
              <a:t>Middle Ground: Class Template Argument Deduction</a:t>
            </a:r>
          </a:p>
        </p:txBody>
      </p:sp>
      <p:graphicFrame>
        <p:nvGraphicFramePr>
          <p:cNvPr id="4" name="Content Placeholder 3">
            <a:extLst>
              <a:ext uri="{FF2B5EF4-FFF2-40B4-BE49-F238E27FC236}">
                <a16:creationId xmlns:a16="http://schemas.microsoft.com/office/drawing/2014/main" id="{068FAE37-8C72-4C6C-BD43-17D79D59097D}"/>
              </a:ext>
            </a:extLst>
          </p:cNvPr>
          <p:cNvGraphicFramePr>
            <a:graphicFrameLocks noGrp="1"/>
          </p:cNvGraphicFramePr>
          <p:nvPr>
            <p:ph idx="1"/>
            <p:extLst>
              <p:ext uri="{D42A27DB-BD31-4B8C-83A1-F6EECF244321}">
                <p14:modId xmlns:p14="http://schemas.microsoft.com/office/powerpoint/2010/main" val="1008361198"/>
              </p:ext>
            </p:extLst>
          </p:nvPr>
        </p:nvGraphicFramePr>
        <p:xfrm>
          <a:off x="274320" y="1825625"/>
          <a:ext cx="11494008" cy="2931160"/>
        </p:xfrm>
        <a:graphic>
          <a:graphicData uri="http://schemas.openxmlformats.org/drawingml/2006/table">
            <a:tbl>
              <a:tblPr firstRow="1" bandRow="1">
                <a:tableStyleId>{5C22544A-7EE6-4342-B048-85BDC9FD1C3A}</a:tableStyleId>
              </a:tblPr>
              <a:tblGrid>
                <a:gridCol w="6647688">
                  <a:extLst>
                    <a:ext uri="{9D8B030D-6E8A-4147-A177-3AD203B41FA5}">
                      <a16:colId xmlns:a16="http://schemas.microsoft.com/office/drawing/2014/main" val="2750481217"/>
                    </a:ext>
                  </a:extLst>
                </a:gridCol>
                <a:gridCol w="4846320">
                  <a:extLst>
                    <a:ext uri="{9D8B030D-6E8A-4147-A177-3AD203B41FA5}">
                      <a16:colId xmlns:a16="http://schemas.microsoft.com/office/drawing/2014/main" val="730354721"/>
                    </a:ext>
                  </a:extLst>
                </a:gridCol>
              </a:tblGrid>
              <a:tr h="370840">
                <a:tc>
                  <a:txBody>
                    <a:bodyPr/>
                    <a:lstStyle/>
                    <a:p>
                      <a:r>
                        <a:rPr lang="en-US" dirty="0"/>
                        <a:t>Before</a:t>
                      </a:r>
                    </a:p>
                  </a:txBody>
                  <a:tcPr/>
                </a:tc>
                <a:tc>
                  <a:txBody>
                    <a:bodyPr/>
                    <a:lstStyle/>
                    <a:p>
                      <a:r>
                        <a:rPr lang="en-US" dirty="0"/>
                        <a:t>After</a:t>
                      </a:r>
                    </a:p>
                  </a:txBody>
                  <a:tcPr/>
                </a:tc>
                <a:extLst>
                  <a:ext uri="{0D108BD9-81ED-4DB2-BD59-A6C34878D82A}">
                    <a16:rowId xmlns:a16="http://schemas.microsoft.com/office/drawing/2014/main" val="1889332178"/>
                  </a:ext>
                </a:extLst>
              </a:tr>
              <a:tr h="0">
                <a:tc>
                  <a:txBody>
                    <a:bodyPr/>
                    <a:lstStyle/>
                    <a:p>
                      <a:r>
                        <a:rPr lang="en-US" sz="1800" i="1" dirty="0">
                          <a:solidFill>
                            <a:srgbClr val="0000FF"/>
                          </a:solidFill>
                          <a:latin typeface="Consolas" panose="020B0609020204030204" pitchFamily="49" charset="0"/>
                        </a:rPr>
                        <a:t>std</a:t>
                      </a:r>
                      <a:r>
                        <a:rPr lang="en-US" sz="1800" i="0" dirty="0">
                          <a:solidFill>
                            <a:srgbClr val="000000"/>
                          </a:solidFill>
                          <a:latin typeface="Consolas" panose="020B0609020204030204" pitchFamily="49" charset="0"/>
                        </a:rPr>
                        <a:t>::</a:t>
                      </a:r>
                      <a:r>
                        <a:rPr lang="en-US" sz="1800" i="1" dirty="0">
                          <a:solidFill>
                            <a:srgbClr val="0000FF"/>
                          </a:solidFill>
                          <a:latin typeface="Consolas" panose="020B0609020204030204" pitchFamily="49" charset="0"/>
                        </a:rPr>
                        <a:t>vector</a:t>
                      </a:r>
                      <a:r>
                        <a:rPr lang="en-US" sz="1800" i="0" dirty="0">
                          <a:solidFill>
                            <a:srgbClr val="000000"/>
                          </a:solidFill>
                          <a:latin typeface="Consolas" panose="020B0609020204030204" pitchFamily="49" charset="0"/>
                        </a:rPr>
                        <a:t>&lt;</a:t>
                      </a:r>
                      <a:r>
                        <a:rPr lang="en-US" sz="1800" i="0" dirty="0">
                          <a:solidFill>
                            <a:srgbClr val="0000FF"/>
                          </a:solidFill>
                          <a:latin typeface="Consolas" panose="020B0609020204030204" pitchFamily="49" charset="0"/>
                        </a:rPr>
                        <a:t>double</a:t>
                      </a:r>
                      <a:r>
                        <a:rPr lang="en-US" sz="1800" i="0" dirty="0">
                          <a:solidFill>
                            <a:srgbClr val="000000"/>
                          </a:solidFill>
                          <a:latin typeface="Consolas" panose="020B0609020204030204" pitchFamily="49" charset="0"/>
                        </a:rPr>
                        <a:t>&gt; </a:t>
                      </a:r>
                      <a:r>
                        <a:rPr lang="en-US" sz="1800" i="0" dirty="0">
                          <a:solidFill>
                            <a:srgbClr val="000080"/>
                          </a:solidFill>
                          <a:latin typeface="Consolas" panose="020B0609020204030204" pitchFamily="49" charset="0"/>
                        </a:rPr>
                        <a:t>v</a:t>
                      </a:r>
                      <a:r>
                        <a:rPr lang="en-US" sz="1800" i="0" dirty="0">
                          <a:solidFill>
                            <a:srgbClr val="000000"/>
                          </a:solidFill>
                          <a:latin typeface="Consolas" panose="020B0609020204030204" pitchFamily="49" charset="0"/>
                        </a:rPr>
                        <a:t>{ 1.2, 2.3 };</a:t>
                      </a:r>
                      <a:endParaRPr lang="en-US" dirty="0"/>
                    </a:p>
                  </a:txBody>
                  <a:tcPr marT="182880" marB="182880"/>
                </a:tc>
                <a:tc>
                  <a:txBody>
                    <a:bodyPr/>
                    <a:lstStyle/>
                    <a:p>
                      <a:r>
                        <a:rPr lang="en-US" sz="1800" i="1" dirty="0">
                          <a:solidFill>
                            <a:srgbClr val="0000FF"/>
                          </a:solidFill>
                          <a:latin typeface="Consolas" panose="020B0609020204030204" pitchFamily="49" charset="0"/>
                        </a:rPr>
                        <a:t>std</a:t>
                      </a:r>
                      <a:r>
                        <a:rPr lang="en-US" sz="1800" i="0" dirty="0">
                          <a:solidFill>
                            <a:srgbClr val="000000"/>
                          </a:solidFill>
                          <a:latin typeface="Consolas" panose="020B0609020204030204" pitchFamily="49" charset="0"/>
                        </a:rPr>
                        <a:t>::</a:t>
                      </a:r>
                      <a:r>
                        <a:rPr lang="en-US" sz="1800" i="1" dirty="0">
                          <a:solidFill>
                            <a:srgbClr val="0000FF"/>
                          </a:solidFill>
                          <a:latin typeface="Consolas" panose="020B0609020204030204" pitchFamily="49" charset="0"/>
                        </a:rPr>
                        <a:t>vector</a:t>
                      </a:r>
                      <a:r>
                        <a:rPr lang="en-US" sz="1800" i="0" dirty="0">
                          <a:solidFill>
                            <a:srgbClr val="000000"/>
                          </a:solidFill>
                          <a:latin typeface="Consolas" panose="020B0609020204030204" pitchFamily="49" charset="0"/>
                        </a:rPr>
                        <a:t> </a:t>
                      </a:r>
                      <a:r>
                        <a:rPr lang="en-US" sz="1800" i="0" dirty="0">
                          <a:solidFill>
                            <a:srgbClr val="000080"/>
                          </a:solidFill>
                          <a:latin typeface="Consolas" panose="020B0609020204030204" pitchFamily="49" charset="0"/>
                        </a:rPr>
                        <a:t>v</a:t>
                      </a:r>
                      <a:r>
                        <a:rPr lang="en-US" sz="1800" i="0" dirty="0">
                          <a:solidFill>
                            <a:srgbClr val="000000"/>
                          </a:solidFill>
                          <a:latin typeface="Consolas" panose="020B0609020204030204" pitchFamily="49" charset="0"/>
                        </a:rPr>
                        <a:t>{ 1.2, 2.3 };</a:t>
                      </a:r>
                      <a:endParaRPr lang="en-US" dirty="0"/>
                    </a:p>
                  </a:txBody>
                  <a:tcPr marT="182880" marB="182880"/>
                </a:tc>
                <a:extLst>
                  <a:ext uri="{0D108BD9-81ED-4DB2-BD59-A6C34878D82A}">
                    <a16:rowId xmlns:a16="http://schemas.microsoft.com/office/drawing/2014/main" val="2085870378"/>
                  </a:ext>
                </a:extLst>
              </a:tr>
              <a:tr h="0">
                <a:tc>
                  <a:txBody>
                    <a:bodyPr/>
                    <a:lstStyle/>
                    <a:p>
                      <a:r>
                        <a:rPr lang="en-US" sz="1800" i="1" dirty="0">
                          <a:solidFill>
                            <a:srgbClr val="0000FF"/>
                          </a:solidFill>
                          <a:latin typeface="Consolas" panose="020B0609020204030204" pitchFamily="49" charset="0"/>
                        </a:rPr>
                        <a:t>std</a:t>
                      </a:r>
                      <a:r>
                        <a:rPr lang="en-US" sz="1800" i="0" dirty="0">
                          <a:solidFill>
                            <a:srgbClr val="000000"/>
                          </a:solidFill>
                          <a:latin typeface="Consolas" panose="020B0609020204030204" pitchFamily="49" charset="0"/>
                        </a:rPr>
                        <a:t>::</a:t>
                      </a:r>
                      <a:r>
                        <a:rPr lang="en-US" sz="1800" i="1" dirty="0">
                          <a:solidFill>
                            <a:srgbClr val="0000FF"/>
                          </a:solidFill>
                          <a:latin typeface="Consolas" panose="020B0609020204030204" pitchFamily="49" charset="0"/>
                        </a:rPr>
                        <a:t>pair</a:t>
                      </a:r>
                      <a:r>
                        <a:rPr lang="en-US" sz="1800" i="0" dirty="0">
                          <a:solidFill>
                            <a:srgbClr val="000000"/>
                          </a:solidFill>
                          <a:latin typeface="Consolas" panose="020B0609020204030204" pitchFamily="49" charset="0"/>
                        </a:rPr>
                        <a:t>&lt;</a:t>
                      </a:r>
                      <a:r>
                        <a:rPr lang="en-US" sz="1800" i="0" dirty="0">
                          <a:solidFill>
                            <a:srgbClr val="0000FF"/>
                          </a:solidFill>
                          <a:latin typeface="Consolas" panose="020B0609020204030204" pitchFamily="49" charset="0"/>
                        </a:rPr>
                        <a:t>double</a:t>
                      </a:r>
                      <a:r>
                        <a:rPr lang="en-US" sz="1800" i="0" dirty="0">
                          <a:solidFill>
                            <a:srgbClr val="000000"/>
                          </a:solidFill>
                          <a:latin typeface="Consolas" panose="020B0609020204030204" pitchFamily="49" charset="0"/>
                        </a:rPr>
                        <a:t>, </a:t>
                      </a:r>
                      <a:r>
                        <a:rPr lang="en-US" sz="1800" i="1" dirty="0">
                          <a:solidFill>
                            <a:srgbClr val="0000FF"/>
                          </a:solidFill>
                          <a:latin typeface="Consolas" panose="020B0609020204030204" pitchFamily="49" charset="0"/>
                        </a:rPr>
                        <a:t>std</a:t>
                      </a:r>
                      <a:r>
                        <a:rPr lang="en-US" sz="1800" i="0" dirty="0">
                          <a:solidFill>
                            <a:srgbClr val="000000"/>
                          </a:solidFill>
                          <a:latin typeface="Consolas" panose="020B0609020204030204" pitchFamily="49" charset="0"/>
                        </a:rPr>
                        <a:t>::</a:t>
                      </a:r>
                      <a:r>
                        <a:rPr lang="en-US" sz="1800" i="1" dirty="0">
                          <a:solidFill>
                            <a:srgbClr val="0000FF"/>
                          </a:solidFill>
                          <a:latin typeface="Consolas" panose="020B0609020204030204" pitchFamily="49" charset="0"/>
                        </a:rPr>
                        <a:t>string</a:t>
                      </a:r>
                      <a:r>
                        <a:rPr lang="en-US" sz="1800" i="0" dirty="0">
                          <a:solidFill>
                            <a:srgbClr val="000000"/>
                          </a:solidFill>
                          <a:latin typeface="Consolas" panose="020B0609020204030204" pitchFamily="49" charset="0"/>
                        </a:rPr>
                        <a:t>&gt; </a:t>
                      </a:r>
                      <a:r>
                        <a:rPr lang="en-US" sz="1800" i="0" dirty="0">
                          <a:solidFill>
                            <a:srgbClr val="000080"/>
                          </a:solidFill>
                          <a:latin typeface="Consolas" panose="020B0609020204030204" pitchFamily="49" charset="0"/>
                        </a:rPr>
                        <a:t>p</a:t>
                      </a:r>
                      <a:r>
                        <a:rPr lang="en-US" sz="1800" i="0" dirty="0">
                          <a:solidFill>
                            <a:srgbClr val="000000"/>
                          </a:solidFill>
                          <a:latin typeface="Consolas" panose="020B0609020204030204" pitchFamily="49" charset="0"/>
                        </a:rPr>
                        <a:t>{ 4.5, </a:t>
                      </a:r>
                      <a:r>
                        <a:rPr lang="en-US" sz="1800" i="0" dirty="0">
                          <a:solidFill>
                            <a:srgbClr val="A31515"/>
                          </a:solidFill>
                          <a:latin typeface="Consolas" panose="020B0609020204030204" pitchFamily="49" charset="0"/>
                        </a:rPr>
                        <a:t>"</a:t>
                      </a:r>
                      <a:r>
                        <a:rPr lang="en-US" sz="1800" i="0" dirty="0" err="1">
                          <a:solidFill>
                            <a:srgbClr val="A31515"/>
                          </a:solidFill>
                          <a:latin typeface="Consolas" panose="020B0609020204030204" pitchFamily="49" charset="0"/>
                        </a:rPr>
                        <a:t>Test"s</a:t>
                      </a:r>
                      <a:r>
                        <a:rPr lang="en-US" sz="1800" i="0" dirty="0">
                          <a:solidFill>
                            <a:srgbClr val="000000"/>
                          </a:solidFill>
                          <a:latin typeface="Consolas" panose="020B0609020204030204" pitchFamily="49" charset="0"/>
                        </a:rPr>
                        <a:t> };</a:t>
                      </a:r>
                      <a:endParaRPr lang="en-US" dirty="0"/>
                    </a:p>
                  </a:txBody>
                  <a:tcPr marT="182880" marB="182880"/>
                </a:tc>
                <a:tc>
                  <a:txBody>
                    <a:bodyPr/>
                    <a:lstStyle/>
                    <a:p>
                      <a:r>
                        <a:rPr lang="en-US" sz="1800" i="1" dirty="0">
                          <a:solidFill>
                            <a:srgbClr val="0000FF"/>
                          </a:solidFill>
                          <a:latin typeface="Consolas" panose="020B0609020204030204" pitchFamily="49" charset="0"/>
                        </a:rPr>
                        <a:t>std</a:t>
                      </a:r>
                      <a:r>
                        <a:rPr lang="en-US" sz="1800" i="0" dirty="0">
                          <a:solidFill>
                            <a:srgbClr val="000000"/>
                          </a:solidFill>
                          <a:latin typeface="Consolas" panose="020B0609020204030204" pitchFamily="49" charset="0"/>
                        </a:rPr>
                        <a:t>::</a:t>
                      </a:r>
                      <a:r>
                        <a:rPr lang="en-US" sz="1800" i="1" dirty="0">
                          <a:solidFill>
                            <a:srgbClr val="0000FF"/>
                          </a:solidFill>
                          <a:latin typeface="Consolas" panose="020B0609020204030204" pitchFamily="49" charset="0"/>
                        </a:rPr>
                        <a:t>pair</a:t>
                      </a:r>
                      <a:r>
                        <a:rPr lang="en-US" sz="1800" i="0" dirty="0">
                          <a:solidFill>
                            <a:srgbClr val="000000"/>
                          </a:solidFill>
                          <a:latin typeface="Consolas" panose="020B0609020204030204" pitchFamily="49" charset="0"/>
                        </a:rPr>
                        <a:t> </a:t>
                      </a:r>
                      <a:r>
                        <a:rPr lang="en-US" sz="1800" i="0" dirty="0">
                          <a:solidFill>
                            <a:srgbClr val="000080"/>
                          </a:solidFill>
                          <a:latin typeface="Consolas" panose="020B0609020204030204" pitchFamily="49" charset="0"/>
                        </a:rPr>
                        <a:t>p</a:t>
                      </a:r>
                      <a:r>
                        <a:rPr lang="en-US" sz="1800" i="0" dirty="0">
                          <a:solidFill>
                            <a:srgbClr val="000000"/>
                          </a:solidFill>
                          <a:latin typeface="Consolas" panose="020B0609020204030204" pitchFamily="49" charset="0"/>
                        </a:rPr>
                        <a:t>{ 4.5, </a:t>
                      </a:r>
                      <a:r>
                        <a:rPr lang="en-US" sz="1800" i="0" dirty="0">
                          <a:solidFill>
                            <a:srgbClr val="A31515"/>
                          </a:solidFill>
                          <a:latin typeface="Consolas" panose="020B0609020204030204" pitchFamily="49" charset="0"/>
                        </a:rPr>
                        <a:t>"</a:t>
                      </a:r>
                      <a:r>
                        <a:rPr lang="en-US" sz="1800" i="0" dirty="0" err="1">
                          <a:solidFill>
                            <a:srgbClr val="A31515"/>
                          </a:solidFill>
                          <a:latin typeface="Consolas" panose="020B0609020204030204" pitchFamily="49" charset="0"/>
                        </a:rPr>
                        <a:t>Test"s</a:t>
                      </a:r>
                      <a:r>
                        <a:rPr lang="en-US" sz="1800" i="0" dirty="0">
                          <a:solidFill>
                            <a:srgbClr val="000000"/>
                          </a:solidFill>
                          <a:latin typeface="Consolas" panose="020B0609020204030204" pitchFamily="49" charset="0"/>
                        </a:rPr>
                        <a:t> };</a:t>
                      </a:r>
                      <a:endParaRPr lang="en-US" dirty="0"/>
                    </a:p>
                  </a:txBody>
                  <a:tcPr marT="182880" marB="182880"/>
                </a:tc>
                <a:extLst>
                  <a:ext uri="{0D108BD9-81ED-4DB2-BD59-A6C34878D82A}">
                    <a16:rowId xmlns:a16="http://schemas.microsoft.com/office/drawing/2014/main" val="459960894"/>
                  </a:ext>
                </a:extLst>
              </a:tr>
              <a:tr h="0">
                <a:tc>
                  <a:txBody>
                    <a:bodyPr/>
                    <a:lstStyle/>
                    <a:p>
                      <a:r>
                        <a:rPr lang="fr-FR" sz="1800" i="1" dirty="0">
                          <a:solidFill>
                            <a:srgbClr val="0000FF"/>
                          </a:solidFill>
                          <a:latin typeface="Consolas" panose="020B0609020204030204" pitchFamily="49" charset="0"/>
                        </a:rPr>
                        <a:t>std</a:t>
                      </a:r>
                      <a:r>
                        <a:rPr lang="fr-FR" sz="1800" i="0" dirty="0">
                          <a:solidFill>
                            <a:srgbClr val="000000"/>
                          </a:solidFill>
                          <a:latin typeface="Consolas" panose="020B0609020204030204" pitchFamily="49" charset="0"/>
                        </a:rPr>
                        <a:t>::</a:t>
                      </a:r>
                      <a:r>
                        <a:rPr lang="fr-FR" sz="1800" i="1" dirty="0">
                          <a:solidFill>
                            <a:srgbClr val="2B91AF"/>
                          </a:solidFill>
                          <a:latin typeface="Consolas" panose="020B0609020204030204" pitchFamily="49" charset="0"/>
                        </a:rPr>
                        <a:t>tuple</a:t>
                      </a:r>
                      <a:r>
                        <a:rPr lang="fr-FR" sz="1800" i="0" dirty="0">
                          <a:solidFill>
                            <a:srgbClr val="000000"/>
                          </a:solidFill>
                          <a:latin typeface="Consolas" panose="020B0609020204030204" pitchFamily="49" charset="0"/>
                        </a:rPr>
                        <a:t>&lt;</a:t>
                      </a:r>
                      <a:r>
                        <a:rPr lang="fr-FR" sz="1800" i="0" dirty="0" err="1">
                          <a:solidFill>
                            <a:srgbClr val="0000FF"/>
                          </a:solidFill>
                          <a:latin typeface="Consolas" panose="020B0609020204030204" pitchFamily="49" charset="0"/>
                        </a:rPr>
                        <a:t>int</a:t>
                      </a:r>
                      <a:r>
                        <a:rPr lang="fr-FR" sz="1800" i="0" dirty="0">
                          <a:solidFill>
                            <a:srgbClr val="000000"/>
                          </a:solidFill>
                          <a:latin typeface="Consolas" panose="020B0609020204030204" pitchFamily="49" charset="0"/>
                        </a:rPr>
                        <a:t>, </a:t>
                      </a:r>
                      <a:r>
                        <a:rPr lang="fr-FR" sz="1800" i="0" dirty="0" err="1">
                          <a:solidFill>
                            <a:srgbClr val="0000FF"/>
                          </a:solidFill>
                          <a:latin typeface="Consolas" panose="020B0609020204030204" pitchFamily="49" charset="0"/>
                        </a:rPr>
                        <a:t>int</a:t>
                      </a:r>
                      <a:r>
                        <a:rPr lang="fr-FR" sz="1800" i="0" dirty="0">
                          <a:solidFill>
                            <a:srgbClr val="000000"/>
                          </a:solidFill>
                          <a:latin typeface="Consolas" panose="020B0609020204030204" pitchFamily="49" charset="0"/>
                        </a:rPr>
                        <a:t>, </a:t>
                      </a:r>
                      <a:r>
                        <a:rPr lang="fr-FR" sz="1800" i="0" dirty="0" err="1">
                          <a:solidFill>
                            <a:srgbClr val="0000FF"/>
                          </a:solidFill>
                          <a:latin typeface="Consolas" panose="020B0609020204030204" pitchFamily="49" charset="0"/>
                        </a:rPr>
                        <a:t>int</a:t>
                      </a:r>
                      <a:r>
                        <a:rPr lang="fr-FR" sz="1800" i="0" dirty="0">
                          <a:solidFill>
                            <a:srgbClr val="000000"/>
                          </a:solidFill>
                          <a:latin typeface="Consolas" panose="020B0609020204030204" pitchFamily="49" charset="0"/>
                        </a:rPr>
                        <a:t>&gt; </a:t>
                      </a:r>
                      <a:r>
                        <a:rPr lang="fr-FR" sz="1800" i="0" dirty="0">
                          <a:solidFill>
                            <a:srgbClr val="000080"/>
                          </a:solidFill>
                          <a:latin typeface="Consolas" panose="020B0609020204030204" pitchFamily="49" charset="0"/>
                        </a:rPr>
                        <a:t>t</a:t>
                      </a:r>
                      <a:r>
                        <a:rPr lang="fr-FR" sz="1800" i="0" dirty="0">
                          <a:solidFill>
                            <a:srgbClr val="000000"/>
                          </a:solidFill>
                          <a:latin typeface="Consolas" panose="020B0609020204030204" pitchFamily="49" charset="0"/>
                        </a:rPr>
                        <a:t>( 1, 2, 3 );</a:t>
                      </a:r>
                      <a:endParaRPr lang="en-US" dirty="0"/>
                    </a:p>
                  </a:txBody>
                  <a:tcPr marT="182880" marB="182880"/>
                </a:tc>
                <a:tc>
                  <a:txBody>
                    <a:bodyPr/>
                    <a:lstStyle/>
                    <a:p>
                      <a:r>
                        <a:rPr lang="fr-FR" sz="1800" i="1" dirty="0">
                          <a:solidFill>
                            <a:srgbClr val="0000FF"/>
                          </a:solidFill>
                          <a:latin typeface="Consolas" panose="020B0609020204030204" pitchFamily="49" charset="0"/>
                        </a:rPr>
                        <a:t>std</a:t>
                      </a:r>
                      <a:r>
                        <a:rPr lang="fr-FR" sz="1800" i="0" dirty="0">
                          <a:solidFill>
                            <a:srgbClr val="000000"/>
                          </a:solidFill>
                          <a:latin typeface="Consolas" panose="020B0609020204030204" pitchFamily="49" charset="0"/>
                        </a:rPr>
                        <a:t>::</a:t>
                      </a:r>
                      <a:r>
                        <a:rPr lang="fr-FR" sz="1800" i="1" dirty="0">
                          <a:solidFill>
                            <a:srgbClr val="2B91AF"/>
                          </a:solidFill>
                          <a:latin typeface="Consolas" panose="020B0609020204030204" pitchFamily="49" charset="0"/>
                        </a:rPr>
                        <a:t>tuple</a:t>
                      </a:r>
                      <a:r>
                        <a:rPr lang="fr-FR" sz="1800" i="0" dirty="0">
                          <a:solidFill>
                            <a:srgbClr val="000000"/>
                          </a:solidFill>
                          <a:latin typeface="Consolas" panose="020B0609020204030204" pitchFamily="49" charset="0"/>
                        </a:rPr>
                        <a:t> </a:t>
                      </a:r>
                      <a:r>
                        <a:rPr lang="fr-FR" sz="1800" i="0" dirty="0">
                          <a:solidFill>
                            <a:srgbClr val="000080"/>
                          </a:solidFill>
                          <a:latin typeface="Consolas" panose="020B0609020204030204" pitchFamily="49" charset="0"/>
                        </a:rPr>
                        <a:t>t</a:t>
                      </a:r>
                      <a:r>
                        <a:rPr lang="fr-FR" sz="1800" i="0" dirty="0">
                          <a:solidFill>
                            <a:srgbClr val="000000"/>
                          </a:solidFill>
                          <a:latin typeface="Consolas" panose="020B0609020204030204" pitchFamily="49" charset="0"/>
                        </a:rPr>
                        <a:t>( 1, 2, 3 );</a:t>
                      </a:r>
                      <a:endParaRPr lang="en-US" dirty="0"/>
                    </a:p>
                  </a:txBody>
                  <a:tcPr marT="182880" marB="182880"/>
                </a:tc>
                <a:extLst>
                  <a:ext uri="{0D108BD9-81ED-4DB2-BD59-A6C34878D82A}">
                    <a16:rowId xmlns:a16="http://schemas.microsoft.com/office/drawing/2014/main" val="2454576343"/>
                  </a:ext>
                </a:extLst>
              </a:tr>
              <a:tr h="0">
                <a:tc>
                  <a:txBody>
                    <a:bodyPr/>
                    <a:lstStyle/>
                    <a:p>
                      <a:r>
                        <a:rPr lang="en-US" sz="1800" i="1" dirty="0">
                          <a:solidFill>
                            <a:srgbClr val="0000FF"/>
                          </a:solidFill>
                          <a:latin typeface="Consolas" panose="020B0609020204030204" pitchFamily="49" charset="0"/>
                        </a:rPr>
                        <a:t>std</a:t>
                      </a:r>
                      <a:r>
                        <a:rPr lang="en-US" sz="1800" i="0" dirty="0">
                          <a:solidFill>
                            <a:srgbClr val="000000"/>
                          </a:solidFill>
                          <a:latin typeface="Consolas" panose="020B0609020204030204" pitchFamily="49" charset="0"/>
                        </a:rPr>
                        <a:t>::</a:t>
                      </a:r>
                      <a:r>
                        <a:rPr lang="en-US" sz="1800" i="0" dirty="0">
                          <a:solidFill>
                            <a:srgbClr val="2B91AF"/>
                          </a:solidFill>
                          <a:latin typeface="Consolas" panose="020B0609020204030204" pitchFamily="49" charset="0"/>
                        </a:rPr>
                        <a:t>array</a:t>
                      </a:r>
                      <a:r>
                        <a:rPr lang="en-US" sz="1800" i="0" dirty="0">
                          <a:solidFill>
                            <a:srgbClr val="000000"/>
                          </a:solidFill>
                          <a:latin typeface="Consolas" panose="020B0609020204030204" pitchFamily="49" charset="0"/>
                        </a:rPr>
                        <a:t>&lt;</a:t>
                      </a:r>
                      <a:r>
                        <a:rPr lang="en-US" sz="1800" i="0" dirty="0">
                          <a:solidFill>
                            <a:srgbClr val="0000FF"/>
                          </a:solidFill>
                          <a:latin typeface="Consolas" panose="020B0609020204030204" pitchFamily="49" charset="0"/>
                        </a:rPr>
                        <a:t>int</a:t>
                      </a:r>
                      <a:r>
                        <a:rPr lang="en-US" sz="1800" i="0" dirty="0">
                          <a:solidFill>
                            <a:srgbClr val="000000"/>
                          </a:solidFill>
                          <a:latin typeface="Consolas" panose="020B0609020204030204" pitchFamily="49" charset="0"/>
                        </a:rPr>
                        <a:t>, 4&gt; </a:t>
                      </a:r>
                      <a:r>
                        <a:rPr lang="en-US" sz="1800" i="0" dirty="0">
                          <a:solidFill>
                            <a:srgbClr val="000080"/>
                          </a:solidFill>
                          <a:latin typeface="Consolas" panose="020B0609020204030204" pitchFamily="49" charset="0"/>
                        </a:rPr>
                        <a:t>a</a:t>
                      </a:r>
                      <a:r>
                        <a:rPr lang="en-US" sz="1800" i="0" dirty="0">
                          <a:solidFill>
                            <a:srgbClr val="000000"/>
                          </a:solidFill>
                          <a:latin typeface="Consolas" panose="020B0609020204030204" pitchFamily="49" charset="0"/>
                        </a:rPr>
                        <a:t> = { 1, 2, 3, 4 };</a:t>
                      </a:r>
                      <a:endParaRPr lang="en-US" dirty="0"/>
                    </a:p>
                  </a:txBody>
                  <a:tcPr marT="182880" marB="182880"/>
                </a:tc>
                <a:tc>
                  <a:txBody>
                    <a:bodyPr/>
                    <a:lstStyle/>
                    <a:p>
                      <a:r>
                        <a:rPr lang="en-US" sz="1800" i="1" dirty="0">
                          <a:solidFill>
                            <a:srgbClr val="0000FF"/>
                          </a:solidFill>
                          <a:latin typeface="Consolas" panose="020B0609020204030204" pitchFamily="49" charset="0"/>
                        </a:rPr>
                        <a:t>std</a:t>
                      </a:r>
                      <a:r>
                        <a:rPr lang="en-US" sz="1800" i="0" dirty="0">
                          <a:solidFill>
                            <a:srgbClr val="000000"/>
                          </a:solidFill>
                          <a:latin typeface="Consolas" panose="020B0609020204030204" pitchFamily="49" charset="0"/>
                        </a:rPr>
                        <a:t>::</a:t>
                      </a:r>
                      <a:r>
                        <a:rPr lang="en-US" sz="1800" i="0" dirty="0">
                          <a:solidFill>
                            <a:srgbClr val="2B91AF"/>
                          </a:solidFill>
                          <a:latin typeface="Consolas" panose="020B0609020204030204" pitchFamily="49" charset="0"/>
                        </a:rPr>
                        <a:t>array</a:t>
                      </a:r>
                      <a:r>
                        <a:rPr lang="en-US" sz="1800" i="0" dirty="0">
                          <a:solidFill>
                            <a:srgbClr val="000000"/>
                          </a:solidFill>
                          <a:latin typeface="Consolas" panose="020B0609020204030204" pitchFamily="49" charset="0"/>
                        </a:rPr>
                        <a:t> </a:t>
                      </a:r>
                      <a:r>
                        <a:rPr lang="en-US" sz="1800" i="0" dirty="0">
                          <a:solidFill>
                            <a:srgbClr val="000080"/>
                          </a:solidFill>
                          <a:latin typeface="Consolas" panose="020B0609020204030204" pitchFamily="49" charset="0"/>
                        </a:rPr>
                        <a:t>a</a:t>
                      </a:r>
                      <a:r>
                        <a:rPr lang="en-US" sz="1800" i="0" dirty="0">
                          <a:solidFill>
                            <a:srgbClr val="000000"/>
                          </a:solidFill>
                          <a:latin typeface="Consolas" panose="020B0609020204030204" pitchFamily="49" charset="0"/>
                        </a:rPr>
                        <a:t> = { 1, 2, 3, 4 };</a:t>
                      </a:r>
                      <a:endParaRPr lang="en-US" dirty="0"/>
                    </a:p>
                  </a:txBody>
                  <a:tcPr marT="182880" marB="182880"/>
                </a:tc>
                <a:extLst>
                  <a:ext uri="{0D108BD9-81ED-4DB2-BD59-A6C34878D82A}">
                    <a16:rowId xmlns:a16="http://schemas.microsoft.com/office/drawing/2014/main" val="2138089256"/>
                  </a:ext>
                </a:extLst>
              </a:tr>
            </a:tbl>
          </a:graphicData>
        </a:graphic>
      </p:graphicFrame>
    </p:spTree>
    <p:extLst>
      <p:ext uri="{BB962C8B-B14F-4D97-AF65-F5344CB8AC3E}">
        <p14:creationId xmlns:p14="http://schemas.microsoft.com/office/powerpoint/2010/main" val="207964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757E-055D-4F84-9A57-B5EA0856A3BB}"/>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685A4522-54EC-44A8-98A9-70E1CC1D6A84}"/>
              </a:ext>
            </a:extLst>
          </p:cNvPr>
          <p:cNvSpPr>
            <a:spLocks noGrp="1"/>
          </p:cNvSpPr>
          <p:nvPr>
            <p:ph idx="1"/>
          </p:nvPr>
        </p:nvSpPr>
        <p:spPr>
          <a:xfrm>
            <a:off x="500514" y="1600201"/>
            <a:ext cx="11081886" cy="4525963"/>
          </a:xfrm>
        </p:spPr>
        <p:txBody>
          <a:bodyPr>
            <a:normAutofit/>
          </a:bodyPr>
          <a:lstStyle/>
          <a:p>
            <a:pPr marL="0" indent="0">
              <a:buNone/>
            </a:pPr>
            <a:r>
              <a:rPr lang="en-US" sz="2800" dirty="0">
                <a:solidFill>
                  <a:srgbClr val="0000FF"/>
                </a:solidFill>
                <a:latin typeface="Consolas" panose="020B0609020204030204" pitchFamily="49" charset="0"/>
              </a:rPr>
              <a:t>template</a:t>
            </a:r>
            <a:r>
              <a:rPr lang="en-US" sz="2800" dirty="0">
                <a:solidFill>
                  <a:srgbClr val="000000"/>
                </a:solidFill>
                <a:latin typeface="Consolas" panose="020B0609020204030204" pitchFamily="49" charset="0"/>
              </a:rPr>
              <a:t>&lt;</a:t>
            </a:r>
            <a:r>
              <a:rPr lang="en-US" sz="2800" dirty="0" err="1">
                <a:solidFill>
                  <a:srgbClr val="0000FF"/>
                </a:solidFill>
                <a:latin typeface="Consolas" panose="020B0609020204030204" pitchFamily="49" charset="0"/>
              </a:rPr>
              <a:t>typename</a:t>
            </a:r>
            <a:r>
              <a:rPr lang="en-US" sz="2800" dirty="0">
                <a:solidFill>
                  <a:srgbClr val="000000"/>
                </a:solidFill>
                <a:latin typeface="Consolas" panose="020B0609020204030204" pitchFamily="49" charset="0"/>
              </a:rPr>
              <a:t> </a:t>
            </a:r>
            <a:r>
              <a:rPr lang="en-US" sz="2800" dirty="0">
                <a:solidFill>
                  <a:srgbClr val="2B91AF"/>
                </a:solidFill>
                <a:latin typeface="Consolas" panose="020B0609020204030204" pitchFamily="49" charset="0"/>
              </a:rPr>
              <a:t>T</a:t>
            </a:r>
            <a:r>
              <a:rPr lang="en-US" sz="2800" dirty="0">
                <a:solidFill>
                  <a:srgbClr val="000000"/>
                </a:solidFill>
                <a:latin typeface="Consolas" panose="020B0609020204030204" pitchFamily="49" charset="0"/>
              </a:rPr>
              <a:t>&gt;</a:t>
            </a:r>
          </a:p>
          <a:p>
            <a:pPr marL="0" indent="0">
              <a:buNone/>
            </a:pPr>
            <a:r>
              <a:rPr lang="fr-FR" sz="2800" dirty="0" err="1">
                <a:solidFill>
                  <a:srgbClr val="0000FF"/>
                </a:solidFill>
                <a:latin typeface="Consolas" panose="020B0609020204030204" pitchFamily="49" charset="0"/>
              </a:rPr>
              <a:t>void</a:t>
            </a:r>
            <a:r>
              <a:rPr lang="fr-FR" sz="2800" dirty="0">
                <a:solidFill>
                  <a:srgbClr val="000000"/>
                </a:solidFill>
                <a:latin typeface="Consolas" panose="020B0609020204030204" pitchFamily="49" charset="0"/>
              </a:rPr>
              <a:t> Clamp( </a:t>
            </a:r>
            <a:r>
              <a:rPr lang="fr-FR" sz="2800" dirty="0" err="1">
                <a:solidFill>
                  <a:srgbClr val="0000FF"/>
                </a:solidFill>
                <a:latin typeface="Consolas" panose="020B0609020204030204" pitchFamily="49" charset="0"/>
              </a:rPr>
              <a:t>const</a:t>
            </a:r>
            <a:r>
              <a:rPr lang="fr-FR" sz="2800" dirty="0">
                <a:solidFill>
                  <a:srgbClr val="000000"/>
                </a:solidFill>
                <a:latin typeface="Consolas" panose="020B0609020204030204" pitchFamily="49" charset="0"/>
              </a:rPr>
              <a:t> </a:t>
            </a:r>
            <a:r>
              <a:rPr lang="fr-FR" sz="2800" dirty="0">
                <a:solidFill>
                  <a:srgbClr val="2B91AF"/>
                </a:solidFill>
                <a:latin typeface="Consolas" panose="020B0609020204030204" pitchFamily="49" charset="0"/>
              </a:rPr>
              <a:t>T</a:t>
            </a:r>
            <a:r>
              <a:rPr lang="fr-FR" sz="2800" dirty="0">
                <a:solidFill>
                  <a:srgbClr val="000000"/>
                </a:solidFill>
                <a:latin typeface="Consolas" panose="020B0609020204030204" pitchFamily="49" charset="0"/>
              </a:rPr>
              <a:t>&amp; </a:t>
            </a:r>
            <a:r>
              <a:rPr lang="fr-FR" sz="2800" dirty="0">
                <a:solidFill>
                  <a:srgbClr val="808080"/>
                </a:solidFill>
                <a:latin typeface="Consolas" panose="020B0609020204030204" pitchFamily="49" charset="0"/>
              </a:rPr>
              <a:t>min</a:t>
            </a:r>
            <a:r>
              <a:rPr lang="fr-FR" sz="2800" dirty="0">
                <a:solidFill>
                  <a:srgbClr val="000000"/>
                </a:solidFill>
                <a:latin typeface="Consolas" panose="020B0609020204030204" pitchFamily="49" charset="0"/>
              </a:rPr>
              <a:t>, </a:t>
            </a:r>
            <a:r>
              <a:rPr lang="fr-FR" sz="2800" dirty="0">
                <a:solidFill>
                  <a:srgbClr val="2B91AF"/>
                </a:solidFill>
                <a:latin typeface="Consolas" panose="020B0609020204030204" pitchFamily="49" charset="0"/>
              </a:rPr>
              <a:t>T</a:t>
            </a:r>
            <a:r>
              <a:rPr lang="fr-FR" sz="2800" dirty="0">
                <a:solidFill>
                  <a:srgbClr val="000000"/>
                </a:solidFill>
                <a:latin typeface="Consolas" panose="020B0609020204030204" pitchFamily="49" charset="0"/>
              </a:rPr>
              <a:t>&amp; </a:t>
            </a:r>
            <a:r>
              <a:rPr lang="fr-FR" sz="2800" dirty="0">
                <a:solidFill>
                  <a:srgbClr val="808080"/>
                </a:solidFill>
                <a:latin typeface="Consolas" panose="020B0609020204030204" pitchFamily="49" charset="0"/>
              </a:rPr>
              <a:t>item</a:t>
            </a:r>
            <a:r>
              <a:rPr lang="fr-FR" sz="2800" dirty="0">
                <a:solidFill>
                  <a:srgbClr val="000000"/>
                </a:solidFill>
                <a:latin typeface="Consolas" panose="020B0609020204030204" pitchFamily="49" charset="0"/>
              </a:rPr>
              <a:t>, </a:t>
            </a:r>
            <a:r>
              <a:rPr lang="fr-FR" sz="2800" dirty="0" err="1">
                <a:solidFill>
                  <a:srgbClr val="0000FF"/>
                </a:solidFill>
                <a:latin typeface="Consolas" panose="020B0609020204030204" pitchFamily="49" charset="0"/>
              </a:rPr>
              <a:t>const</a:t>
            </a:r>
            <a:r>
              <a:rPr lang="fr-FR" sz="2800" dirty="0">
                <a:solidFill>
                  <a:srgbClr val="000000"/>
                </a:solidFill>
                <a:latin typeface="Consolas" panose="020B0609020204030204" pitchFamily="49" charset="0"/>
              </a:rPr>
              <a:t> </a:t>
            </a:r>
            <a:r>
              <a:rPr lang="fr-FR" sz="2800" dirty="0">
                <a:solidFill>
                  <a:srgbClr val="2B91AF"/>
                </a:solidFill>
                <a:latin typeface="Consolas" panose="020B0609020204030204" pitchFamily="49" charset="0"/>
              </a:rPr>
              <a:t>T</a:t>
            </a:r>
            <a:r>
              <a:rPr lang="fr-FR" sz="2800" dirty="0">
                <a:solidFill>
                  <a:srgbClr val="000000"/>
                </a:solidFill>
                <a:latin typeface="Consolas" panose="020B0609020204030204" pitchFamily="49" charset="0"/>
              </a:rPr>
              <a:t>&amp; </a:t>
            </a:r>
            <a:r>
              <a:rPr lang="fr-FR" sz="2800" dirty="0">
                <a:solidFill>
                  <a:srgbClr val="808080"/>
                </a:solidFill>
                <a:latin typeface="Consolas" panose="020B0609020204030204" pitchFamily="49" charset="0"/>
              </a:rPr>
              <a:t>max</a:t>
            </a: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a:t>
            </a:r>
          </a:p>
          <a:p>
            <a:pPr marL="0" indent="0">
              <a:buNone/>
            </a:pPr>
            <a:r>
              <a:rPr lang="fr-FR" sz="2800" dirty="0">
                <a:solidFill>
                  <a:srgbClr val="000000"/>
                </a:solidFill>
                <a:latin typeface="Consolas" panose="020B0609020204030204" pitchFamily="49" charset="0"/>
              </a:rPr>
              <a:t> </a:t>
            </a:r>
            <a:r>
              <a:rPr lang="fr-FR" sz="2800" dirty="0">
                <a:solidFill>
                  <a:srgbClr val="008000"/>
                </a:solidFill>
                <a:latin typeface="Consolas" panose="020B0609020204030204" pitchFamily="49" charset="0"/>
              </a:rPr>
              <a:t>/*...*/</a:t>
            </a:r>
            <a:r>
              <a:rPr lang="fr-FR" sz="2800" dirty="0">
                <a:solidFill>
                  <a:srgbClr val="000000"/>
                </a:solidFill>
                <a:latin typeface="Consolas" panose="020B0609020204030204" pitchFamily="49" charset="0"/>
              </a:rPr>
              <a:t> </a:t>
            </a:r>
          </a:p>
          <a:p>
            <a:pPr marL="0" indent="0">
              <a:buNone/>
            </a:pPr>
            <a:r>
              <a:rPr lang="fr-FR" sz="2800" dirty="0">
                <a:solidFill>
                  <a:srgbClr val="000000"/>
                </a:solidFill>
                <a:latin typeface="Consolas" panose="020B0609020204030204" pitchFamily="49" charset="0"/>
              </a:rPr>
              <a:t>}</a:t>
            </a:r>
          </a:p>
          <a:p>
            <a:pPr marL="0" indent="0">
              <a:buNone/>
            </a:pPr>
            <a:endParaRPr lang="fr-FR"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n = 5;</a:t>
            </a:r>
          </a:p>
          <a:p>
            <a:pPr marL="0" indent="0">
              <a:buNone/>
            </a:pPr>
            <a:r>
              <a:rPr lang="pt-BR" sz="2800" dirty="0">
                <a:solidFill>
                  <a:srgbClr val="000000"/>
                </a:solidFill>
                <a:latin typeface="Consolas" panose="020B0609020204030204" pitchFamily="49" charset="0"/>
              </a:rPr>
              <a:t>Clamp&lt;</a:t>
            </a:r>
            <a:r>
              <a:rPr lang="pt-BR" sz="2800" dirty="0">
                <a:solidFill>
                  <a:srgbClr val="0000FF"/>
                </a:solidFill>
                <a:latin typeface="Consolas" panose="020B0609020204030204" pitchFamily="49" charset="0"/>
              </a:rPr>
              <a:t>int</a:t>
            </a:r>
            <a:r>
              <a:rPr lang="pt-BR" sz="2800" dirty="0">
                <a:solidFill>
                  <a:srgbClr val="000000"/>
                </a:solidFill>
                <a:latin typeface="Consolas" panose="020B0609020204030204" pitchFamily="49" charset="0"/>
              </a:rPr>
              <a:t>&gt;( 2, n, 8);</a:t>
            </a:r>
            <a:endParaRPr lang="en-US" sz="2800" dirty="0"/>
          </a:p>
        </p:txBody>
      </p:sp>
      <p:sp>
        <p:nvSpPr>
          <p:cNvPr id="4" name="TextBox 3">
            <a:extLst>
              <a:ext uri="{FF2B5EF4-FFF2-40B4-BE49-F238E27FC236}">
                <a16:creationId xmlns:a16="http://schemas.microsoft.com/office/drawing/2014/main" id="{3C5A0D30-D0BA-41B0-93DD-492B100AF15E}"/>
              </a:ext>
            </a:extLst>
          </p:cNvPr>
          <p:cNvSpPr txBox="1"/>
          <p:nvPr/>
        </p:nvSpPr>
        <p:spPr>
          <a:xfrm>
            <a:off x="1591378" y="5257799"/>
            <a:ext cx="949692" cy="490889"/>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56226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8030-EAC1-4BA2-9F76-05AC33AA6F7E}"/>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A3546CC3-DF06-434A-ADDF-1B31AF8DD542}"/>
              </a:ext>
            </a:extLst>
          </p:cNvPr>
          <p:cNvSpPr>
            <a:spLocks noGrp="1"/>
          </p:cNvSpPr>
          <p:nvPr>
            <p:ph idx="1"/>
          </p:nvPr>
        </p:nvSpPr>
        <p:spPr>
          <a:xfrm>
            <a:off x="609600" y="1222409"/>
            <a:ext cx="10972800" cy="4903756"/>
          </a:xfrm>
        </p:spPr>
        <p:txBody>
          <a:bodyPr>
            <a:normAutofit fontScale="47500" lnSpcReduction="20000"/>
          </a:bodyPr>
          <a:lstStyle/>
          <a:p>
            <a:pPr marL="0" indent="0">
              <a:buNone/>
            </a:pPr>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a:t>
            </a:r>
            <a:r>
              <a:rPr lang="en-US" dirty="0">
                <a:solidFill>
                  <a:srgbClr val="000000"/>
                </a:solidFill>
                <a:latin typeface="Consolas" panose="020B0609020204030204" pitchFamily="49" charset="0"/>
              </a:rPr>
              <a:t>&gt;</a:t>
            </a:r>
          </a:p>
          <a:p>
            <a:pPr marL="0" indent="0">
              <a:buNone/>
            </a:pPr>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pair</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2B91AF"/>
                </a:solidFill>
                <a:latin typeface="Consolas" panose="020B0609020204030204" pitchFamily="49" charset="0"/>
              </a:rPr>
              <a:t>   pair</a:t>
            </a:r>
            <a:r>
              <a:rPr lang="fr-FR" dirty="0"/>
              <a:t>( </a:t>
            </a:r>
            <a:r>
              <a:rPr lang="en-US" dirty="0">
                <a:solidFill>
                  <a:srgbClr val="2B91AF"/>
                </a:solidFill>
                <a:latin typeface="Consolas" panose="020B0609020204030204" pitchFamily="49" charset="0"/>
              </a:rPr>
              <a:t>T</a:t>
            </a:r>
            <a:r>
              <a:rPr lang="fr-FR" dirty="0"/>
              <a:t> </a:t>
            </a:r>
            <a:r>
              <a:rPr lang="fr-FR" dirty="0">
                <a:solidFill>
                  <a:srgbClr val="000000"/>
                </a:solidFill>
                <a:latin typeface="Consolas" panose="020B0609020204030204" pitchFamily="49" charset="0"/>
              </a:rPr>
              <a:t>one</a:t>
            </a:r>
            <a:r>
              <a:rPr lang="fr-FR" dirty="0"/>
              <a:t>, </a:t>
            </a:r>
            <a:r>
              <a:rPr lang="fr-FR" dirty="0">
                <a:solidFill>
                  <a:srgbClr val="2B91AF"/>
                </a:solidFill>
                <a:latin typeface="Consolas" panose="020B0609020204030204" pitchFamily="49" charset="0"/>
              </a:rPr>
              <a:t>U</a:t>
            </a:r>
            <a:r>
              <a:rPr lang="fr-FR" dirty="0"/>
              <a:t> </a:t>
            </a:r>
            <a:r>
              <a:rPr lang="fr-FR" dirty="0" err="1">
                <a:solidFill>
                  <a:srgbClr val="000000"/>
                </a:solidFill>
                <a:latin typeface="Consolas" panose="020B0609020204030204" pitchFamily="49" charset="0"/>
              </a:rPr>
              <a:t>two</a:t>
            </a:r>
            <a:r>
              <a:rPr lang="fr-FR" dirty="0"/>
              <a:t> );</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t>
            </a:r>
            <a:r>
              <a:rPr lang="en-US" dirty="0">
                <a:solidFill>
                  <a:srgbClr val="000000"/>
                </a:solidFill>
                <a:latin typeface="Consolas" panose="020B0609020204030204" pitchFamily="49" charset="0"/>
              </a:rPr>
              <a:t> first;</a:t>
            </a:r>
          </a:p>
          <a:p>
            <a:pPr marL="0" indent="0">
              <a:buNone/>
            </a:pP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a:t>
            </a:r>
            <a:r>
              <a:rPr lang="en-US" dirty="0">
                <a:solidFill>
                  <a:srgbClr val="000000"/>
                </a:solidFill>
                <a:latin typeface="Consolas" panose="020B0609020204030204" pitchFamily="49" charset="0"/>
              </a:rPr>
              <a:t> second;</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U</a:t>
            </a:r>
            <a:r>
              <a:rPr lang="en-US" dirty="0">
                <a:solidFill>
                  <a:srgbClr val="000000"/>
                </a:solidFill>
                <a:latin typeface="Consolas" panose="020B0609020204030204" pitchFamily="49" charset="0"/>
              </a:rPr>
              <a:t>&gt;</a:t>
            </a:r>
          </a:p>
          <a:p>
            <a:pPr marL="0" indent="0">
              <a:buNone/>
            </a:pPr>
            <a:r>
              <a:rPr lang="fr-FR" dirty="0">
                <a:solidFill>
                  <a:srgbClr val="2B91AF"/>
                </a:solidFill>
                <a:latin typeface="Consolas" panose="020B0609020204030204" pitchFamily="49" charset="0"/>
              </a:rPr>
              <a:t>pair</a:t>
            </a:r>
            <a:r>
              <a:rPr lang="fr-FR" dirty="0">
                <a:solidFill>
                  <a:srgbClr val="000000"/>
                </a:solidFill>
                <a:latin typeface="Consolas" panose="020B0609020204030204" pitchFamily="49" charset="0"/>
              </a:rPr>
              <a:t>&lt;</a:t>
            </a:r>
            <a:r>
              <a:rPr lang="fr-FR" dirty="0">
                <a:solidFill>
                  <a:srgbClr val="2B91AF"/>
                </a:solidFill>
                <a:latin typeface="Consolas" panose="020B0609020204030204" pitchFamily="49" charset="0"/>
              </a:rPr>
              <a:t>T</a:t>
            </a:r>
            <a:r>
              <a:rPr lang="fr-FR" dirty="0">
                <a:solidFill>
                  <a:srgbClr val="000000"/>
                </a:solidFill>
                <a:latin typeface="Consolas" panose="020B0609020204030204" pitchFamily="49" charset="0"/>
              </a:rPr>
              <a:t>,</a:t>
            </a:r>
            <a:r>
              <a:rPr lang="fr-FR" dirty="0">
                <a:solidFill>
                  <a:srgbClr val="2B91AF"/>
                </a:solidFill>
                <a:latin typeface="Consolas" panose="020B0609020204030204" pitchFamily="49" charset="0"/>
              </a:rPr>
              <a:t>U</a:t>
            </a:r>
            <a:r>
              <a:rPr lang="fr-FR" dirty="0">
                <a:solidFill>
                  <a:srgbClr val="000000"/>
                </a:solidFill>
                <a:latin typeface="Consolas" panose="020B0609020204030204" pitchFamily="49" charset="0"/>
              </a:rPr>
              <a:t>&gt; </a:t>
            </a:r>
            <a:r>
              <a:rPr lang="fr-FR" dirty="0" err="1">
                <a:solidFill>
                  <a:srgbClr val="000000"/>
                </a:solidFill>
                <a:latin typeface="Consolas" panose="020B0609020204030204" pitchFamily="49" charset="0"/>
              </a:rPr>
              <a:t>MakePair</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const</a:t>
            </a:r>
            <a:r>
              <a:rPr lang="fr-FR" dirty="0">
                <a:solidFill>
                  <a:srgbClr val="000000"/>
                </a:solidFill>
                <a:latin typeface="Consolas" panose="020B0609020204030204" pitchFamily="49" charset="0"/>
              </a:rPr>
              <a:t> </a:t>
            </a:r>
            <a:r>
              <a:rPr lang="fr-FR" dirty="0">
                <a:solidFill>
                  <a:srgbClr val="2B91AF"/>
                </a:solidFill>
                <a:latin typeface="Consolas" panose="020B0609020204030204" pitchFamily="49" charset="0"/>
              </a:rPr>
              <a:t>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t</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const</a:t>
            </a:r>
            <a:r>
              <a:rPr lang="fr-FR" dirty="0">
                <a:solidFill>
                  <a:srgbClr val="000000"/>
                </a:solidFill>
                <a:latin typeface="Consolas" panose="020B0609020204030204" pitchFamily="49" charset="0"/>
              </a:rPr>
              <a:t> </a:t>
            </a:r>
            <a:r>
              <a:rPr lang="fr-FR" dirty="0">
                <a:solidFill>
                  <a:srgbClr val="2B91AF"/>
                </a:solidFill>
                <a:latin typeface="Consolas" panose="020B0609020204030204" pitchFamily="49" charset="0"/>
              </a:rPr>
              <a:t>U</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u</a:t>
            </a:r>
            <a:r>
              <a:rPr lang="fr-FR"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fr-FR" dirty="0">
                <a:solidFill>
                  <a:srgbClr val="000000"/>
                </a:solidFill>
                <a:latin typeface="Consolas" panose="020B0609020204030204" pitchFamily="49" charset="0"/>
              </a:rPr>
              <a:t>   </a:t>
            </a:r>
            <a:r>
              <a:rPr lang="fr-FR" dirty="0">
                <a:solidFill>
                  <a:srgbClr val="2B91AF"/>
                </a:solidFill>
                <a:latin typeface="Consolas" panose="020B0609020204030204" pitchFamily="49" charset="0"/>
              </a:rPr>
              <a:t>pair</a:t>
            </a:r>
            <a:r>
              <a:rPr lang="fr-FR" dirty="0">
                <a:solidFill>
                  <a:srgbClr val="000000"/>
                </a:solidFill>
                <a:latin typeface="Consolas" panose="020B0609020204030204" pitchFamily="49" charset="0"/>
              </a:rPr>
              <a:t>&lt;</a:t>
            </a:r>
            <a:r>
              <a:rPr lang="fr-FR" dirty="0">
                <a:solidFill>
                  <a:srgbClr val="2B91AF"/>
                </a:solidFill>
                <a:latin typeface="Consolas" panose="020B0609020204030204" pitchFamily="49" charset="0"/>
              </a:rPr>
              <a:t>T</a:t>
            </a:r>
            <a:r>
              <a:rPr lang="fr-FR" dirty="0">
                <a:solidFill>
                  <a:srgbClr val="000000"/>
                </a:solidFill>
                <a:latin typeface="Consolas" panose="020B0609020204030204" pitchFamily="49" charset="0"/>
              </a:rPr>
              <a:t>, </a:t>
            </a:r>
            <a:r>
              <a:rPr lang="fr-FR" dirty="0">
                <a:solidFill>
                  <a:srgbClr val="2B91AF"/>
                </a:solidFill>
                <a:latin typeface="Consolas" panose="020B0609020204030204" pitchFamily="49" charset="0"/>
              </a:rPr>
              <a:t>U</a:t>
            </a:r>
            <a:r>
              <a:rPr lang="fr-FR" dirty="0">
                <a:solidFill>
                  <a:srgbClr val="000000"/>
                </a:solidFill>
                <a:latin typeface="Consolas" panose="020B0609020204030204" pitchFamily="49" charset="0"/>
              </a:rPr>
              <a:t>&gt; </a:t>
            </a:r>
            <a:r>
              <a:rPr lang="fr-FR" dirty="0" err="1">
                <a:solidFill>
                  <a:srgbClr val="000000"/>
                </a:solidFill>
                <a:latin typeface="Consolas" panose="020B0609020204030204" pitchFamily="49" charset="0"/>
              </a:rPr>
              <a:t>ret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u</a:t>
            </a:r>
            <a:r>
              <a:rPr lang="fr-FR"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ret;</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p1 = </a:t>
            </a:r>
            <a:r>
              <a:rPr lang="en-US" dirty="0" err="1">
                <a:solidFill>
                  <a:srgbClr val="000000"/>
                </a:solidFill>
                <a:latin typeface="Consolas" panose="020B0609020204030204" pitchFamily="49" charset="0"/>
              </a:rPr>
              <a:t>MakePair</a:t>
            </a:r>
            <a:r>
              <a:rPr lang="en-US" dirty="0">
                <a:solidFill>
                  <a:srgbClr val="000000"/>
                </a:solidFill>
                <a:latin typeface="Consolas" panose="020B0609020204030204" pitchFamily="49" charset="0"/>
              </a:rPr>
              <a:t>( 1, 2.3 );</a:t>
            </a:r>
            <a:endParaRPr lang="en-US" dirty="0"/>
          </a:p>
          <a:p>
            <a:pPr marL="0" indent="0">
              <a:buNone/>
            </a:pPr>
            <a:endParaRPr lang="en-US" dirty="0">
              <a:solidFill>
                <a:srgbClr val="000000"/>
              </a:solidFill>
              <a:latin typeface="Consolas" panose="020B0609020204030204" pitchFamily="49" charset="0"/>
            </a:endParaRPr>
          </a:p>
          <a:p>
            <a:pPr marL="0" indent="0">
              <a:buNone/>
            </a:pPr>
            <a:r>
              <a:rPr lang="fr-FR" dirty="0">
                <a:solidFill>
                  <a:srgbClr val="2B91AF"/>
                </a:solidFill>
                <a:latin typeface="Consolas" panose="020B0609020204030204" pitchFamily="49" charset="0"/>
              </a:rPr>
              <a:t>pair</a:t>
            </a:r>
            <a:r>
              <a:rPr lang="fr-FR" dirty="0">
                <a:solidFill>
                  <a:srgbClr val="000000"/>
                </a:solidFill>
                <a:latin typeface="Consolas" panose="020B0609020204030204" pitchFamily="49" charset="0"/>
              </a:rPr>
              <a:t>&lt;</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double</a:t>
            </a:r>
            <a:r>
              <a:rPr lang="fr-FR" dirty="0">
                <a:solidFill>
                  <a:srgbClr val="000000"/>
                </a:solidFill>
                <a:latin typeface="Consolas" panose="020B0609020204030204" pitchFamily="49" charset="0"/>
              </a:rPr>
              <a:t>&gt; p2{ 1, 2.3 };</a:t>
            </a:r>
          </a:p>
        </p:txBody>
      </p:sp>
      <p:sp>
        <p:nvSpPr>
          <p:cNvPr id="4" name="TextBox 3">
            <a:extLst>
              <a:ext uri="{FF2B5EF4-FFF2-40B4-BE49-F238E27FC236}">
                <a16:creationId xmlns:a16="http://schemas.microsoft.com/office/drawing/2014/main" id="{D13B75C6-08D7-4EA1-8136-A6A548011ADA}"/>
              </a:ext>
            </a:extLst>
          </p:cNvPr>
          <p:cNvSpPr txBox="1"/>
          <p:nvPr/>
        </p:nvSpPr>
        <p:spPr>
          <a:xfrm>
            <a:off x="1119605" y="5062890"/>
            <a:ext cx="1363714" cy="46201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77054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42EF-6121-48D7-89B8-F6B16F5B7988}"/>
              </a:ext>
            </a:extLst>
          </p:cNvPr>
          <p:cNvSpPr>
            <a:spLocks noGrp="1"/>
          </p:cNvSpPr>
          <p:nvPr>
            <p:ph type="title"/>
          </p:nvPr>
        </p:nvSpPr>
        <p:spPr/>
        <p:txBody>
          <a:bodyPr>
            <a:normAutofit/>
          </a:bodyPr>
          <a:lstStyle/>
          <a:p>
            <a:r>
              <a:rPr lang="en-US" sz="3800" dirty="0">
                <a:latin typeface="Segoe UI "/>
              </a:rPr>
              <a:t>A.J. </a:t>
            </a:r>
            <a:r>
              <a:rPr lang="en-US" sz="3800" dirty="0" err="1">
                <a:latin typeface="Segoe UI "/>
              </a:rPr>
              <a:t>Orians</a:t>
            </a:r>
            <a:endParaRPr lang="en-US" sz="3800" dirty="0">
              <a:latin typeface="Segoe UI "/>
            </a:endParaRPr>
          </a:p>
        </p:txBody>
      </p:sp>
      <p:sp>
        <p:nvSpPr>
          <p:cNvPr id="3" name="Content Placeholder 2">
            <a:extLst>
              <a:ext uri="{FF2B5EF4-FFF2-40B4-BE49-F238E27FC236}">
                <a16:creationId xmlns:a16="http://schemas.microsoft.com/office/drawing/2014/main" id="{D1CCD87F-3D7E-45D3-A6CC-7AF719E74B95}"/>
              </a:ext>
            </a:extLst>
          </p:cNvPr>
          <p:cNvSpPr>
            <a:spLocks noGrp="1"/>
          </p:cNvSpPr>
          <p:nvPr>
            <p:ph idx="1"/>
          </p:nvPr>
        </p:nvSpPr>
        <p:spPr/>
        <p:txBody>
          <a:bodyPr numCol="2">
            <a:normAutofit/>
          </a:bodyPr>
          <a:lstStyle/>
          <a:p>
            <a:r>
              <a:rPr lang="en-US" sz="1400" dirty="0">
                <a:latin typeface="Segoe UI" panose="020B0502040204020203" pitchFamily="34" charset="0"/>
                <a:cs typeface="Segoe UI" panose="020B0502040204020203" pitchFamily="34" charset="0"/>
              </a:rPr>
              <a:t>From Okemos Michigan USA</a:t>
            </a:r>
          </a:p>
          <a:p>
            <a:r>
              <a:rPr lang="en-US" sz="1400" dirty="0">
                <a:latin typeface="Segoe UI" panose="020B0502040204020203" pitchFamily="34" charset="0"/>
                <a:cs typeface="Segoe UI" panose="020B0502040204020203" pitchFamily="34" charset="0"/>
              </a:rPr>
              <a:t>Work at TechSmith Corporation</a:t>
            </a:r>
          </a:p>
          <a:p>
            <a:r>
              <a:rPr lang="en-US" sz="1400" dirty="0">
                <a:latin typeface="Segoe UI" panose="020B0502040204020203" pitchFamily="34" charset="0"/>
                <a:cs typeface="Segoe UI" panose="020B0502040204020203" pitchFamily="34" charset="0"/>
              </a:rPr>
              <a:t>Camtasia team</a:t>
            </a:r>
          </a:p>
        </p:txBody>
      </p:sp>
      <p:pic>
        <p:nvPicPr>
          <p:cNvPr id="8" name="Picture 7">
            <a:extLst>
              <a:ext uri="{FF2B5EF4-FFF2-40B4-BE49-F238E27FC236}">
                <a16:creationId xmlns:a16="http://schemas.microsoft.com/office/drawing/2014/main" id="{B1178C26-C279-4E48-B1A6-23F0BC6D9E65}"/>
              </a:ext>
            </a:extLst>
          </p:cNvPr>
          <p:cNvPicPr>
            <a:picLocks noChangeAspect="1"/>
          </p:cNvPicPr>
          <p:nvPr/>
        </p:nvPicPr>
        <p:blipFill>
          <a:blip r:embed="rId2"/>
          <a:stretch>
            <a:fillRect/>
          </a:stretch>
        </p:blipFill>
        <p:spPr>
          <a:xfrm>
            <a:off x="3773941" y="1414180"/>
            <a:ext cx="7162506" cy="4900662"/>
          </a:xfrm>
          <a:prstGeom prst="rect">
            <a:avLst/>
          </a:prstGeom>
        </p:spPr>
      </p:pic>
    </p:spTree>
    <p:extLst>
      <p:ext uri="{BB962C8B-B14F-4D97-AF65-F5344CB8AC3E}">
        <p14:creationId xmlns:p14="http://schemas.microsoft.com/office/powerpoint/2010/main" val="374006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4F35-27C8-4060-A345-1CA6EF77FEC5}"/>
              </a:ext>
            </a:extLst>
          </p:cNvPr>
          <p:cNvSpPr>
            <a:spLocks noGrp="1"/>
          </p:cNvSpPr>
          <p:nvPr>
            <p:ph type="title"/>
          </p:nvPr>
        </p:nvSpPr>
        <p:spPr/>
        <p:txBody>
          <a:bodyPr/>
          <a:lstStyle/>
          <a:p>
            <a:r>
              <a:rPr lang="en-US" dirty="0"/>
              <a:t>Syntax is a little more flexible than Auto</a:t>
            </a:r>
          </a:p>
        </p:txBody>
      </p:sp>
      <p:sp>
        <p:nvSpPr>
          <p:cNvPr id="5" name="Content Placeholder 4">
            <a:extLst>
              <a:ext uri="{FF2B5EF4-FFF2-40B4-BE49-F238E27FC236}">
                <a16:creationId xmlns:a16="http://schemas.microsoft.com/office/drawing/2014/main" id="{6CB22D9A-8CEA-44FA-A1BE-92A38DC5D88C}"/>
              </a:ext>
            </a:extLst>
          </p:cNvPr>
          <p:cNvSpPr>
            <a:spLocks noGrp="1"/>
          </p:cNvSpPr>
          <p:nvPr>
            <p:ph idx="1"/>
          </p:nvPr>
        </p:nvSpPr>
        <p:spPr>
          <a:xfrm>
            <a:off x="216815" y="1825625"/>
            <a:ext cx="11679811" cy="4351338"/>
          </a:xfrm>
        </p:spPr>
        <p:txBody>
          <a:bodyPr>
            <a:normAutofit/>
          </a:bodyPr>
          <a:lstStyle/>
          <a:p>
            <a:pPr marL="0" indent="0">
              <a:buNone/>
            </a:pPr>
            <a:r>
              <a:rPr lang="en-US" sz="2400" i="1" dirty="0">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0000FF"/>
                </a:solidFill>
                <a:latin typeface="Consolas" panose="020B0609020204030204" pitchFamily="49" charset="0"/>
              </a:rPr>
              <a:t>vector</a:t>
            </a:r>
            <a:r>
              <a:rPr lang="en-US" sz="2400" dirty="0">
                <a:solidFill>
                  <a:srgbClr val="000000"/>
                </a:solidFill>
                <a:latin typeface="Consolas" panose="020B0609020204030204" pitchFamily="49" charset="0"/>
              </a:rPr>
              <a:t>&lt;</a:t>
            </a:r>
            <a:r>
              <a:rPr lang="en-US" sz="2400" dirty="0">
                <a:solidFill>
                  <a:srgbClr val="0000FF"/>
                </a:solidFill>
                <a:latin typeface="Consolas" panose="020B0609020204030204" pitchFamily="49" charset="0"/>
              </a:rPr>
              <a:t>double</a:t>
            </a:r>
            <a:r>
              <a:rPr lang="en-US" sz="2400" dirty="0">
                <a:solidFill>
                  <a:srgbClr val="000000"/>
                </a:solidFill>
                <a:latin typeface="Consolas" panose="020B0609020204030204" pitchFamily="49" charset="0"/>
              </a:rPr>
              <a:t>&gt; </a:t>
            </a:r>
            <a:r>
              <a:rPr lang="en-US" sz="2400" dirty="0">
                <a:solidFill>
                  <a:srgbClr val="000080"/>
                </a:solidFill>
                <a:latin typeface="Consolas" panose="020B0609020204030204" pitchFamily="49" charset="0"/>
              </a:rPr>
              <a:t>v</a:t>
            </a:r>
            <a:r>
              <a:rPr lang="en-US" sz="2400" dirty="0">
                <a:solidFill>
                  <a:srgbClr val="000000"/>
                </a:solidFill>
                <a:latin typeface="Consolas" panose="020B0609020204030204" pitchFamily="49" charset="0"/>
              </a:rPr>
              <a:t>{ 1.2, 2.3 };</a:t>
            </a:r>
          </a:p>
          <a:p>
            <a:pPr marL="0" indent="0">
              <a:buNone/>
            </a:pP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v</a:t>
            </a:r>
            <a:r>
              <a:rPr lang="en-US" sz="2400" dirty="0">
                <a:solidFill>
                  <a:srgbClr val="000000"/>
                </a:solidFill>
                <a:latin typeface="Consolas" panose="020B0609020204030204" pitchFamily="49" charset="0"/>
              </a:rPr>
              <a:t> { 1.2, 2.3 };</a:t>
            </a:r>
            <a:r>
              <a:rPr lang="en-US" sz="2400" dirty="0">
                <a:solidFill>
                  <a:srgbClr val="008000"/>
                </a:solidFill>
                <a:latin typeface="Consolas" panose="020B0609020204030204" pitchFamily="49" charset="0"/>
              </a:rPr>
              <a:t>//</a:t>
            </a:r>
            <a:r>
              <a:rPr lang="en-US" sz="2400" dirty="0">
                <a:solidFill>
                  <a:srgbClr val="FF0000"/>
                </a:solidFill>
                <a:latin typeface="Consolas" panose="020B0609020204030204" pitchFamily="49" charset="0"/>
              </a:rPr>
              <a:t>ERROR</a:t>
            </a:r>
            <a:r>
              <a:rPr lang="en-US" sz="2400" dirty="0">
                <a:solidFill>
                  <a:srgbClr val="008000"/>
                </a:solidFill>
                <a:latin typeface="Consolas" panose="020B0609020204030204" pitchFamily="49" charset="0"/>
              </a:rPr>
              <a:t> direct-list-initialization</a:t>
            </a: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v</a:t>
            </a:r>
            <a:r>
              <a:rPr lang="en-US" sz="2400" dirty="0">
                <a:solidFill>
                  <a:srgbClr val="000000"/>
                </a:solidFill>
                <a:latin typeface="Consolas" panose="020B0609020204030204" pitchFamily="49" charset="0"/>
              </a:rPr>
              <a:t>( 1.2, 2.3 );</a:t>
            </a:r>
            <a:r>
              <a:rPr lang="en-US" sz="2400" dirty="0">
                <a:solidFill>
                  <a:srgbClr val="008000"/>
                </a:solidFill>
                <a:latin typeface="Consolas" panose="020B0609020204030204" pitchFamily="49" charset="0"/>
              </a:rPr>
              <a:t>//</a:t>
            </a:r>
            <a:r>
              <a:rPr lang="en-US" sz="2400" dirty="0">
                <a:solidFill>
                  <a:srgbClr val="FF0000"/>
                </a:solidFill>
                <a:latin typeface="Consolas" panose="020B0609020204030204" pitchFamily="49" charset="0"/>
              </a:rPr>
              <a:t>ERROR</a:t>
            </a:r>
            <a:r>
              <a:rPr lang="en-US" sz="2400" dirty="0">
                <a:solidFill>
                  <a:srgbClr val="008000"/>
                </a:solidFill>
                <a:latin typeface="Consolas" panose="020B0609020204030204" pitchFamily="49" charset="0"/>
              </a:rPr>
              <a:t> auto can only be deduce from one item</a:t>
            </a: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v</a:t>
            </a:r>
            <a:r>
              <a:rPr lang="en-US" sz="2400" dirty="0">
                <a:solidFill>
                  <a:srgbClr val="000000"/>
                </a:solidFill>
                <a:latin typeface="Consolas" panose="020B0609020204030204" pitchFamily="49" charset="0"/>
              </a:rPr>
              <a:t> = { 1.2, 2.3 };</a:t>
            </a:r>
            <a:r>
              <a:rPr lang="en-US" sz="2400" dirty="0">
                <a:solidFill>
                  <a:srgbClr val="008000"/>
                </a:solidFill>
                <a:latin typeface="Consolas" panose="020B0609020204030204" pitchFamily="49" charset="0"/>
              </a:rPr>
              <a:t>//OK but not a std::vector</a:t>
            </a:r>
          </a:p>
          <a:p>
            <a:pPr marL="0" indent="0">
              <a:buNone/>
            </a:pPr>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v</a:t>
            </a:r>
            <a:r>
              <a:rPr lang="en-US" sz="2400" dirty="0">
                <a:solidFill>
                  <a:srgbClr val="000000"/>
                </a:solidFill>
                <a:latin typeface="Consolas" panose="020B0609020204030204" pitchFamily="49" charset="0"/>
              </a:rPr>
              <a:t> = ( 1.2, 2.3 );</a:t>
            </a:r>
            <a:r>
              <a:rPr lang="en-US" sz="2400" dirty="0">
                <a:solidFill>
                  <a:srgbClr val="008000"/>
                </a:solidFill>
                <a:latin typeface="Consolas" panose="020B0609020204030204" pitchFamily="49" charset="0"/>
              </a:rPr>
              <a:t>//OK but a double (2.3)</a:t>
            </a:r>
            <a:br>
              <a:rPr lang="en-US" sz="2400" dirty="0">
                <a:solidFill>
                  <a:srgbClr val="008000"/>
                </a:solidFill>
                <a:latin typeface="Consolas" panose="020B0609020204030204" pitchFamily="49" charset="0"/>
              </a:rPr>
            </a:br>
            <a:br>
              <a:rPr lang="en-US" sz="2400" i="1" dirty="0">
                <a:solidFill>
                  <a:srgbClr val="0000FF"/>
                </a:solidFill>
                <a:latin typeface="Consolas" panose="020B0609020204030204" pitchFamily="49" charset="0"/>
              </a:rPr>
            </a:br>
            <a:r>
              <a:rPr lang="en-US" sz="2400" i="1" dirty="0">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0000FF"/>
                </a:solidFill>
                <a:latin typeface="Consolas" panose="020B0609020204030204" pitchFamily="49" charset="0"/>
              </a:rPr>
              <a:t>vector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v</a:t>
            </a:r>
            <a:r>
              <a:rPr lang="en-US" sz="2400" dirty="0">
                <a:solidFill>
                  <a:srgbClr val="000000"/>
                </a:solidFill>
                <a:latin typeface="Consolas" panose="020B0609020204030204" pitchFamily="49" charset="0"/>
              </a:rPr>
              <a:t> = { 1.2, 2.3 };</a:t>
            </a:r>
            <a:r>
              <a:rPr lang="en-US" sz="2400" dirty="0">
                <a:solidFill>
                  <a:srgbClr val="008000"/>
                </a:solidFill>
                <a:latin typeface="Consolas" panose="020B0609020204030204" pitchFamily="49" charset="0"/>
              </a:rPr>
              <a:t>//OK</a:t>
            </a:r>
            <a:endParaRPr lang="en-US" sz="2400" dirty="0">
              <a:solidFill>
                <a:srgbClr val="000000"/>
              </a:solidFill>
              <a:latin typeface="Consolas" panose="020B0609020204030204" pitchFamily="49" charset="0"/>
            </a:endParaRPr>
          </a:p>
          <a:p>
            <a:pPr marL="0" indent="0">
              <a:buNone/>
            </a:pPr>
            <a:r>
              <a:rPr lang="en-US" sz="2400" i="1" dirty="0">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0000FF"/>
                </a:solidFill>
                <a:latin typeface="Consolas" panose="020B0609020204030204" pitchFamily="49" charset="0"/>
              </a:rPr>
              <a:t>vector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v</a:t>
            </a:r>
            <a:r>
              <a:rPr lang="en-US" sz="2400" dirty="0">
                <a:solidFill>
                  <a:srgbClr val="000000"/>
                </a:solidFill>
                <a:latin typeface="Consolas" panose="020B0609020204030204" pitchFamily="49" charset="0"/>
              </a:rPr>
              <a:t> { 1.2, 2.3 };</a:t>
            </a:r>
            <a:r>
              <a:rPr lang="en-US" sz="2400" dirty="0">
                <a:solidFill>
                  <a:srgbClr val="008000"/>
                </a:solidFill>
                <a:latin typeface="Consolas" panose="020B0609020204030204" pitchFamily="49" charset="0"/>
              </a:rPr>
              <a:t>//OK</a:t>
            </a:r>
            <a:endParaRPr lang="en-US" sz="2400" dirty="0"/>
          </a:p>
        </p:txBody>
      </p:sp>
    </p:spTree>
    <p:extLst>
      <p:ext uri="{BB962C8B-B14F-4D97-AF65-F5344CB8AC3E}">
        <p14:creationId xmlns:p14="http://schemas.microsoft.com/office/powerpoint/2010/main" val="342919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425E-56FE-499D-9BD7-3BBBA5216F2D}"/>
              </a:ext>
            </a:extLst>
          </p:cNvPr>
          <p:cNvSpPr>
            <a:spLocks noGrp="1"/>
          </p:cNvSpPr>
          <p:nvPr>
            <p:ph type="title"/>
          </p:nvPr>
        </p:nvSpPr>
        <p:spPr>
          <a:xfrm>
            <a:off x="268448" y="250559"/>
            <a:ext cx="9293563" cy="1325563"/>
          </a:xfrm>
        </p:spPr>
        <p:txBody>
          <a:bodyPr>
            <a:normAutofit/>
          </a:bodyPr>
          <a:lstStyle/>
          <a:p>
            <a:r>
              <a:rPr lang="en-US" sz="3800" dirty="0">
                <a:latin typeface="Segoe UI "/>
              </a:rPr>
              <a:t>Need to specify template argument list</a:t>
            </a:r>
            <a:br>
              <a:rPr lang="en-US" sz="3800" dirty="0">
                <a:latin typeface="Segoe UI "/>
              </a:rPr>
            </a:br>
            <a:r>
              <a:rPr lang="en-US" sz="3800" dirty="0">
                <a:latin typeface="Segoe UI "/>
              </a:rPr>
              <a:t>for functions/lambdas</a:t>
            </a:r>
          </a:p>
        </p:txBody>
      </p:sp>
      <p:sp>
        <p:nvSpPr>
          <p:cNvPr id="3" name="Content Placeholder 2">
            <a:extLst>
              <a:ext uri="{FF2B5EF4-FFF2-40B4-BE49-F238E27FC236}">
                <a16:creationId xmlns:a16="http://schemas.microsoft.com/office/drawing/2014/main" id="{88D75704-C27A-42CF-9BA7-E1C1A9323852}"/>
              </a:ext>
            </a:extLst>
          </p:cNvPr>
          <p:cNvSpPr>
            <a:spLocks noGrp="1"/>
          </p:cNvSpPr>
          <p:nvPr>
            <p:ph idx="1"/>
          </p:nvPr>
        </p:nvSpPr>
        <p:spPr>
          <a:xfrm>
            <a:off x="268448" y="1747236"/>
            <a:ext cx="11430001" cy="4525963"/>
          </a:xfrm>
        </p:spPr>
        <p:txBody>
          <a:bodyPr>
            <a:normAutofit fontScale="85000" lnSpcReduction="10000"/>
          </a:bodyPr>
          <a:lstStyle/>
          <a:p>
            <a:pPr marL="0" indent="0">
              <a:buNone/>
            </a:pPr>
            <a:r>
              <a:rPr lang="en-US" dirty="0">
                <a:solidFill>
                  <a:srgbClr val="0000FF"/>
                </a:solidFill>
                <a:latin typeface="Segoe UI" panose="020B0502040204020203" pitchFamily="34" charset="0"/>
                <a:cs typeface="Segoe UI" panose="020B0502040204020203" pitchFamily="34" charset="0"/>
              </a:rPr>
              <a:t>void</a:t>
            </a:r>
            <a:r>
              <a:rPr lang="en-US" dirty="0">
                <a:solidFill>
                  <a:srgbClr val="000000"/>
                </a:solidFill>
                <a:latin typeface="Segoe UI" panose="020B0502040204020203" pitchFamily="34" charset="0"/>
                <a:cs typeface="Segoe UI" panose="020B0502040204020203" pitchFamily="34" charset="0"/>
              </a:rPr>
              <a:t> </a:t>
            </a:r>
            <a:r>
              <a:rPr lang="en-US" dirty="0">
                <a:solidFill>
                  <a:srgbClr val="880000"/>
                </a:solidFill>
                <a:latin typeface="Segoe UI" panose="020B0502040204020203" pitchFamily="34" charset="0"/>
                <a:cs typeface="Segoe UI" panose="020B0502040204020203" pitchFamily="34" charset="0"/>
              </a:rPr>
              <a:t>Function</a:t>
            </a:r>
            <a:r>
              <a:rPr lang="en-US" dirty="0">
                <a:solidFill>
                  <a:srgbClr val="000000"/>
                </a:solidFill>
                <a:latin typeface="Segoe UI" panose="020B0502040204020203" pitchFamily="34" charset="0"/>
                <a:cs typeface="Segoe UI" panose="020B0502040204020203" pitchFamily="34" charset="0"/>
              </a:rPr>
              <a:t>( </a:t>
            </a:r>
            <a:r>
              <a:rPr lang="en-US" i="1" dirty="0">
                <a:solidFill>
                  <a:srgbClr val="0000FF"/>
                </a:solidFill>
                <a:latin typeface="Segoe UI" panose="020B0502040204020203" pitchFamily="34" charset="0"/>
                <a:cs typeface="Segoe UI" panose="020B0502040204020203" pitchFamily="34" charset="0"/>
              </a:rPr>
              <a:t>std</a:t>
            </a:r>
            <a:r>
              <a:rPr lang="en-US" dirty="0">
                <a:solidFill>
                  <a:srgbClr val="000000"/>
                </a:solidFill>
                <a:latin typeface="Segoe UI" panose="020B0502040204020203" pitchFamily="34" charset="0"/>
                <a:cs typeface="Segoe UI" panose="020B0502040204020203" pitchFamily="34" charset="0"/>
              </a:rPr>
              <a:t>::</a:t>
            </a:r>
            <a:r>
              <a:rPr lang="en-US" i="1" dirty="0">
                <a:solidFill>
                  <a:srgbClr val="0000FF"/>
                </a:solidFill>
                <a:latin typeface="Segoe UI" panose="020B0502040204020203" pitchFamily="34" charset="0"/>
                <a:cs typeface="Segoe UI" panose="020B0502040204020203" pitchFamily="34" charset="0"/>
              </a:rPr>
              <a:t>vector</a:t>
            </a:r>
            <a:r>
              <a:rPr lang="en-US" dirty="0">
                <a:solidFill>
                  <a:srgbClr val="000000"/>
                </a:solidFill>
                <a:latin typeface="Segoe UI" panose="020B0502040204020203" pitchFamily="34" charset="0"/>
                <a:cs typeface="Segoe UI" panose="020B0502040204020203" pitchFamily="34" charset="0"/>
              </a:rPr>
              <a:t> </a:t>
            </a:r>
            <a:r>
              <a:rPr lang="en-US" dirty="0">
                <a:solidFill>
                  <a:srgbClr val="000080"/>
                </a:solidFill>
                <a:latin typeface="Segoe UI" panose="020B0502040204020203" pitchFamily="34" charset="0"/>
                <a:cs typeface="Segoe UI" panose="020B0502040204020203" pitchFamily="34" charset="0"/>
              </a:rPr>
              <a:t>v</a:t>
            </a:r>
            <a:r>
              <a:rPr lang="en-US" dirty="0">
                <a:solidFill>
                  <a:srgbClr val="000000"/>
                </a:solidFill>
                <a:latin typeface="Segoe UI" panose="020B0502040204020203" pitchFamily="34" charset="0"/>
                <a:cs typeface="Segoe UI" panose="020B0502040204020203" pitchFamily="34" charset="0"/>
              </a:rPr>
              <a:t> )</a:t>
            </a:r>
            <a:r>
              <a:rPr lang="en-US" dirty="0">
                <a:solidFill>
                  <a:srgbClr val="008000"/>
                </a:solidFill>
                <a:latin typeface="Segoe UI" panose="020B0502040204020203" pitchFamily="34" charset="0"/>
                <a:cs typeface="Segoe UI" panose="020B0502040204020203" pitchFamily="34" charset="0"/>
              </a:rPr>
              <a:t>//</a:t>
            </a:r>
            <a:r>
              <a:rPr lang="en-US" dirty="0">
                <a:solidFill>
                  <a:srgbClr val="FF0000"/>
                </a:solidFill>
                <a:latin typeface="Segoe UI" panose="020B0502040204020203" pitchFamily="34" charset="0"/>
                <a:cs typeface="Segoe UI" panose="020B0502040204020203" pitchFamily="34" charset="0"/>
              </a:rPr>
              <a:t>ERROR</a:t>
            </a:r>
            <a:r>
              <a:rPr lang="en-US" dirty="0">
                <a:solidFill>
                  <a:srgbClr val="008000"/>
                </a:solidFill>
                <a:latin typeface="Segoe UI" panose="020B0502040204020203" pitchFamily="34" charset="0"/>
                <a:cs typeface="Segoe UI" panose="020B0502040204020203" pitchFamily="34" charset="0"/>
              </a:rPr>
              <a:t> requires template argument list</a:t>
            </a:r>
            <a:endParaRPr lang="en-US" dirty="0">
              <a:solidFill>
                <a:srgbClr val="000000"/>
              </a:solidFill>
              <a:latin typeface="Segoe UI" panose="020B0502040204020203" pitchFamily="34" charset="0"/>
              <a:cs typeface="Segoe UI" panose="020B0502040204020203" pitchFamily="34" charset="0"/>
            </a:endParaRPr>
          </a:p>
          <a:p>
            <a:pPr marL="0" indent="0">
              <a:buNone/>
            </a:pPr>
            <a:r>
              <a:rPr lang="en-US" dirty="0">
                <a:solidFill>
                  <a:srgbClr val="000000"/>
                </a:solidFill>
                <a:latin typeface="Segoe UI" panose="020B0502040204020203" pitchFamily="34" charset="0"/>
                <a:cs typeface="Segoe UI" panose="020B0502040204020203" pitchFamily="34" charset="0"/>
              </a:rPr>
              <a:t>{</a:t>
            </a:r>
          </a:p>
          <a:p>
            <a:pPr marL="0" indent="0">
              <a:buNone/>
            </a:pPr>
            <a:r>
              <a:rPr lang="en-US" dirty="0">
                <a:solidFill>
                  <a:srgbClr val="000000"/>
                </a:solidFill>
                <a:latin typeface="Segoe UI" panose="020B0502040204020203" pitchFamily="34" charset="0"/>
                <a:cs typeface="Segoe UI" panose="020B0502040204020203" pitchFamily="34" charset="0"/>
              </a:rPr>
              <a:t>   </a:t>
            </a:r>
            <a:r>
              <a:rPr lang="en-US" dirty="0">
                <a:solidFill>
                  <a:srgbClr val="008000"/>
                </a:solidFill>
                <a:latin typeface="Segoe UI" panose="020B0502040204020203" pitchFamily="34" charset="0"/>
                <a:cs typeface="Segoe UI" panose="020B0502040204020203" pitchFamily="34" charset="0"/>
              </a:rPr>
              <a:t>//...</a:t>
            </a:r>
            <a:endParaRPr lang="en-US" dirty="0">
              <a:solidFill>
                <a:srgbClr val="000000"/>
              </a:solidFill>
              <a:latin typeface="Segoe UI" panose="020B0502040204020203" pitchFamily="34" charset="0"/>
              <a:cs typeface="Segoe UI" panose="020B0502040204020203" pitchFamily="34" charset="0"/>
            </a:endParaRPr>
          </a:p>
          <a:p>
            <a:pPr marL="0" indent="0">
              <a:buNone/>
            </a:pPr>
            <a:r>
              <a:rPr lang="en-US" dirty="0">
                <a:solidFill>
                  <a:srgbClr val="000000"/>
                </a:solidFill>
                <a:latin typeface="Segoe UI" panose="020B0502040204020203" pitchFamily="34" charset="0"/>
                <a:cs typeface="Segoe UI" panose="020B0502040204020203" pitchFamily="34" charset="0"/>
              </a:rPr>
              <a:t>}</a:t>
            </a:r>
          </a:p>
          <a:p>
            <a:pPr marL="0" indent="0">
              <a:buNone/>
            </a:pPr>
            <a:endParaRPr lang="en-US" dirty="0">
              <a:solidFill>
                <a:srgbClr val="000000"/>
              </a:solidFill>
              <a:latin typeface="Segoe UI" panose="020B0502040204020203" pitchFamily="34" charset="0"/>
              <a:cs typeface="Segoe UI" panose="020B0502040204020203" pitchFamily="34" charset="0"/>
            </a:endParaRPr>
          </a:p>
          <a:p>
            <a:pPr marL="0" indent="0">
              <a:buNone/>
            </a:pPr>
            <a:r>
              <a:rPr lang="en-US" i="1" dirty="0">
                <a:solidFill>
                  <a:srgbClr val="0000FF"/>
                </a:solidFill>
                <a:latin typeface="Segoe UI" panose="020B0502040204020203" pitchFamily="34" charset="0"/>
                <a:cs typeface="Segoe UI" panose="020B0502040204020203" pitchFamily="34" charset="0"/>
              </a:rPr>
              <a:t>std</a:t>
            </a:r>
            <a:r>
              <a:rPr lang="en-US" dirty="0">
                <a:solidFill>
                  <a:srgbClr val="000000"/>
                </a:solidFill>
                <a:latin typeface="Segoe UI" panose="020B0502040204020203" pitchFamily="34" charset="0"/>
                <a:cs typeface="Segoe UI" panose="020B0502040204020203" pitchFamily="34" charset="0"/>
              </a:rPr>
              <a:t>::</a:t>
            </a:r>
            <a:r>
              <a:rPr lang="en-US" i="1" dirty="0">
                <a:solidFill>
                  <a:srgbClr val="0000FF"/>
                </a:solidFill>
                <a:latin typeface="Segoe UI" panose="020B0502040204020203" pitchFamily="34" charset="0"/>
                <a:cs typeface="Segoe UI" panose="020B0502040204020203" pitchFamily="34" charset="0"/>
              </a:rPr>
              <a:t>vector</a:t>
            </a:r>
            <a:r>
              <a:rPr lang="en-US" dirty="0">
                <a:solidFill>
                  <a:srgbClr val="000000"/>
                </a:solidFill>
                <a:latin typeface="Segoe UI" panose="020B0502040204020203" pitchFamily="34" charset="0"/>
                <a:cs typeface="Segoe UI" panose="020B0502040204020203" pitchFamily="34" charset="0"/>
              </a:rPr>
              <a:t> </a:t>
            </a:r>
            <a:r>
              <a:rPr lang="en-US" dirty="0">
                <a:solidFill>
                  <a:srgbClr val="880000"/>
                </a:solidFill>
                <a:latin typeface="Segoe UI" panose="020B0502040204020203" pitchFamily="34" charset="0"/>
                <a:cs typeface="Segoe UI" panose="020B0502040204020203" pitchFamily="34" charset="0"/>
              </a:rPr>
              <a:t>Function</a:t>
            </a:r>
            <a:r>
              <a:rPr lang="en-US" dirty="0">
                <a:solidFill>
                  <a:srgbClr val="000000"/>
                </a:solidFill>
                <a:latin typeface="Segoe UI" panose="020B0502040204020203" pitchFamily="34" charset="0"/>
                <a:cs typeface="Segoe UI" panose="020B0502040204020203" pitchFamily="34" charset="0"/>
              </a:rPr>
              <a:t>()</a:t>
            </a:r>
            <a:r>
              <a:rPr lang="en-US" dirty="0">
                <a:solidFill>
                  <a:srgbClr val="008000"/>
                </a:solidFill>
                <a:latin typeface="Segoe UI" panose="020B0502040204020203" pitchFamily="34" charset="0"/>
                <a:cs typeface="Segoe UI" panose="020B0502040204020203" pitchFamily="34" charset="0"/>
              </a:rPr>
              <a:t>//</a:t>
            </a:r>
            <a:r>
              <a:rPr lang="en-US" dirty="0">
                <a:solidFill>
                  <a:srgbClr val="FF0000"/>
                </a:solidFill>
                <a:latin typeface="Segoe UI" panose="020B0502040204020203" pitchFamily="34" charset="0"/>
                <a:cs typeface="Segoe UI" panose="020B0502040204020203" pitchFamily="34" charset="0"/>
              </a:rPr>
              <a:t>ERROR</a:t>
            </a:r>
            <a:r>
              <a:rPr lang="en-US" dirty="0">
                <a:solidFill>
                  <a:srgbClr val="008000"/>
                </a:solidFill>
                <a:latin typeface="Segoe UI" panose="020B0502040204020203" pitchFamily="34" charset="0"/>
                <a:cs typeface="Segoe UI" panose="020B0502040204020203" pitchFamily="34" charset="0"/>
              </a:rPr>
              <a:t> deduced class type 'vector' in function return type</a:t>
            </a:r>
          </a:p>
          <a:p>
            <a:pPr marL="0" indent="0">
              <a:buNone/>
            </a:pPr>
            <a:r>
              <a:rPr lang="en-US" dirty="0">
                <a:solidFill>
                  <a:srgbClr val="000000"/>
                </a:solidFill>
                <a:latin typeface="Segoe UI" panose="020B0502040204020203" pitchFamily="34" charset="0"/>
                <a:cs typeface="Segoe UI" panose="020B0502040204020203" pitchFamily="34" charset="0"/>
              </a:rPr>
              <a:t>{</a:t>
            </a:r>
          </a:p>
          <a:p>
            <a:pPr marL="0" indent="0">
              <a:buNone/>
            </a:pPr>
            <a:r>
              <a:rPr lang="en-US" dirty="0">
                <a:solidFill>
                  <a:srgbClr val="000000"/>
                </a:solidFill>
                <a:latin typeface="Segoe UI" panose="020B0502040204020203" pitchFamily="34" charset="0"/>
                <a:cs typeface="Segoe UI" panose="020B0502040204020203" pitchFamily="34" charset="0"/>
              </a:rPr>
              <a:t>   </a:t>
            </a:r>
            <a:r>
              <a:rPr lang="en-US" dirty="0">
                <a:solidFill>
                  <a:srgbClr val="008000"/>
                </a:solidFill>
                <a:latin typeface="Segoe UI" panose="020B0502040204020203" pitchFamily="34" charset="0"/>
                <a:cs typeface="Segoe UI" panose="020B0502040204020203" pitchFamily="34" charset="0"/>
              </a:rPr>
              <a:t>//...</a:t>
            </a:r>
            <a:endParaRPr lang="en-US" dirty="0">
              <a:solidFill>
                <a:srgbClr val="000000"/>
              </a:solidFill>
              <a:latin typeface="Segoe UI" panose="020B0502040204020203" pitchFamily="34" charset="0"/>
              <a:cs typeface="Segoe UI" panose="020B0502040204020203" pitchFamily="34" charset="0"/>
            </a:endParaRPr>
          </a:p>
          <a:p>
            <a:pPr marL="0" indent="0">
              <a:buNone/>
            </a:pPr>
            <a:r>
              <a:rPr lang="en-US" dirty="0">
                <a:solidFill>
                  <a:srgbClr val="000000"/>
                </a:solidFill>
                <a:latin typeface="Segoe UI" panose="020B0502040204020203" pitchFamily="34" charset="0"/>
                <a:cs typeface="Segoe UI" panose="020B0502040204020203" pitchFamily="34" charset="0"/>
              </a:rPr>
              <a:t>}</a:t>
            </a:r>
          </a:p>
          <a:p>
            <a:pPr marL="0" indent="0">
              <a:buNone/>
            </a:pPr>
            <a:endParaRPr lang="en-US" dirty="0">
              <a:solidFill>
                <a:srgbClr val="000000"/>
              </a:solidFill>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7EBBCAD2-9204-4E30-8646-2CC2234AB28F}"/>
              </a:ext>
            </a:extLst>
          </p:cNvPr>
          <p:cNvSpPr/>
          <p:nvPr/>
        </p:nvSpPr>
        <p:spPr>
          <a:xfrm>
            <a:off x="268448" y="3973641"/>
            <a:ext cx="1596928" cy="507831"/>
          </a:xfrm>
          <a:prstGeom prst="rect">
            <a:avLst/>
          </a:prstGeom>
          <a:solidFill>
            <a:schemeClr val="bg1"/>
          </a:solidFill>
        </p:spPr>
        <p:txBody>
          <a:bodyPr wrap="square">
            <a:spAutoFit/>
          </a:bodyPr>
          <a:lstStyle/>
          <a:p>
            <a:r>
              <a:rPr lang="en-US" sz="2700" dirty="0">
                <a:solidFill>
                  <a:srgbClr val="0000FF"/>
                </a:solidFill>
                <a:latin typeface="Consolas" panose="020B0609020204030204" pitchFamily="49" charset="0"/>
              </a:rPr>
              <a:t>auto</a:t>
            </a:r>
            <a:endParaRPr lang="en-US" sz="2700" dirty="0"/>
          </a:p>
        </p:txBody>
      </p:sp>
      <p:sp>
        <p:nvSpPr>
          <p:cNvPr id="7" name="Rectangle 6">
            <a:extLst>
              <a:ext uri="{FF2B5EF4-FFF2-40B4-BE49-F238E27FC236}">
                <a16:creationId xmlns:a16="http://schemas.microsoft.com/office/drawing/2014/main" id="{94DDD17B-6018-4A9B-919C-78C7189633F5}"/>
              </a:ext>
            </a:extLst>
          </p:cNvPr>
          <p:cNvSpPr/>
          <p:nvPr/>
        </p:nvSpPr>
        <p:spPr>
          <a:xfrm>
            <a:off x="2560544" y="1747236"/>
            <a:ext cx="1567972" cy="507831"/>
          </a:xfrm>
          <a:prstGeom prst="rect">
            <a:avLst/>
          </a:prstGeom>
          <a:solidFill>
            <a:schemeClr val="bg1"/>
          </a:solidFill>
        </p:spPr>
        <p:txBody>
          <a:bodyPr wrap="square">
            <a:spAutoFit/>
          </a:bodyPr>
          <a:lstStyle/>
          <a:p>
            <a:r>
              <a:rPr lang="en-US" sz="2700" dirty="0">
                <a:solidFill>
                  <a:srgbClr val="0000FF"/>
                </a:solidFill>
                <a:latin typeface="Consolas" panose="020B0609020204030204" pitchFamily="49" charset="0"/>
              </a:rPr>
              <a:t>auto</a:t>
            </a:r>
            <a:endParaRPr lang="en-US" sz="2700" dirty="0"/>
          </a:p>
        </p:txBody>
      </p:sp>
    </p:spTree>
    <p:extLst>
      <p:ext uri="{BB962C8B-B14F-4D97-AF65-F5344CB8AC3E}">
        <p14:creationId xmlns:p14="http://schemas.microsoft.com/office/powerpoint/2010/main" val="147499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425E-56FE-499D-9BD7-3BBBA5216F2D}"/>
              </a:ext>
            </a:extLst>
          </p:cNvPr>
          <p:cNvSpPr>
            <a:spLocks noGrp="1"/>
          </p:cNvSpPr>
          <p:nvPr>
            <p:ph type="title"/>
          </p:nvPr>
        </p:nvSpPr>
        <p:spPr>
          <a:xfrm>
            <a:off x="268448" y="250559"/>
            <a:ext cx="9293563" cy="1325563"/>
          </a:xfrm>
        </p:spPr>
        <p:txBody>
          <a:bodyPr>
            <a:normAutofit/>
          </a:bodyPr>
          <a:lstStyle/>
          <a:p>
            <a:r>
              <a:rPr lang="en-US" sz="3800" dirty="0">
                <a:latin typeface="Segoe UI "/>
              </a:rPr>
              <a:t>Need to specify template argument list</a:t>
            </a:r>
            <a:br>
              <a:rPr lang="en-US" sz="3800" dirty="0">
                <a:latin typeface="Segoe UI "/>
              </a:rPr>
            </a:br>
            <a:r>
              <a:rPr lang="en-US" sz="3800" dirty="0">
                <a:latin typeface="Segoe UI "/>
              </a:rPr>
              <a:t>for functions/lambdas</a:t>
            </a:r>
          </a:p>
        </p:txBody>
      </p:sp>
      <p:sp>
        <p:nvSpPr>
          <p:cNvPr id="3" name="Content Placeholder 2">
            <a:extLst>
              <a:ext uri="{FF2B5EF4-FFF2-40B4-BE49-F238E27FC236}">
                <a16:creationId xmlns:a16="http://schemas.microsoft.com/office/drawing/2014/main" id="{88D75704-C27A-42CF-9BA7-E1C1A9323852}"/>
              </a:ext>
            </a:extLst>
          </p:cNvPr>
          <p:cNvSpPr>
            <a:spLocks noGrp="1"/>
          </p:cNvSpPr>
          <p:nvPr>
            <p:ph idx="1"/>
          </p:nvPr>
        </p:nvSpPr>
        <p:spPr>
          <a:xfrm>
            <a:off x="268448" y="1747236"/>
            <a:ext cx="11430001" cy="4525963"/>
          </a:xfrm>
        </p:spPr>
        <p:txBody>
          <a:bodyPr>
            <a:normAutofit fontScale="92500" lnSpcReduction="20000"/>
          </a:bodyPr>
          <a:lstStyle/>
          <a:p>
            <a:pPr marL="0" indent="0">
              <a:buNone/>
            </a:pPr>
            <a:r>
              <a:rPr lang="es-ES" dirty="0">
                <a:solidFill>
                  <a:srgbClr val="0000FF"/>
                </a:solidFill>
                <a:latin typeface="Segoe UI" panose="020B0502040204020203" pitchFamily="34" charset="0"/>
                <a:cs typeface="Segoe UI" panose="020B0502040204020203" pitchFamily="34" charset="0"/>
              </a:rPr>
              <a:t>auto</a:t>
            </a:r>
            <a:r>
              <a:rPr lang="es-ES" dirty="0">
                <a:solidFill>
                  <a:srgbClr val="000000"/>
                </a:solidFill>
                <a:latin typeface="Segoe UI" panose="020B0502040204020203" pitchFamily="34" charset="0"/>
                <a:cs typeface="Segoe UI" panose="020B0502040204020203" pitchFamily="34" charset="0"/>
              </a:rPr>
              <a:t> </a:t>
            </a:r>
            <a:r>
              <a:rPr lang="es-ES" dirty="0">
                <a:solidFill>
                  <a:srgbClr val="000080"/>
                </a:solidFill>
                <a:latin typeface="Segoe UI" panose="020B0502040204020203" pitchFamily="34" charset="0"/>
                <a:cs typeface="Segoe UI" panose="020B0502040204020203" pitchFamily="34" charset="0"/>
              </a:rPr>
              <a:t>lambda</a:t>
            </a:r>
            <a:r>
              <a:rPr lang="es-ES" dirty="0">
                <a:solidFill>
                  <a:srgbClr val="000000"/>
                </a:solidFill>
                <a:latin typeface="Segoe UI" panose="020B0502040204020203" pitchFamily="34" charset="0"/>
                <a:cs typeface="Segoe UI" panose="020B0502040204020203" pitchFamily="34" charset="0"/>
              </a:rPr>
              <a:t> = []( </a:t>
            </a:r>
            <a:r>
              <a:rPr lang="es-ES" i="1" dirty="0" err="1">
                <a:solidFill>
                  <a:srgbClr val="0000FF"/>
                </a:solidFill>
                <a:latin typeface="Segoe UI" panose="020B0502040204020203" pitchFamily="34" charset="0"/>
                <a:cs typeface="Segoe UI" panose="020B0502040204020203" pitchFamily="34" charset="0"/>
              </a:rPr>
              <a:t>std</a:t>
            </a:r>
            <a:r>
              <a:rPr lang="es-ES" dirty="0">
                <a:solidFill>
                  <a:srgbClr val="000000"/>
                </a:solidFill>
                <a:latin typeface="Segoe UI" panose="020B0502040204020203" pitchFamily="34" charset="0"/>
                <a:cs typeface="Segoe UI" panose="020B0502040204020203" pitchFamily="34" charset="0"/>
              </a:rPr>
              <a:t>::</a:t>
            </a:r>
            <a:r>
              <a:rPr lang="es-ES" i="1" dirty="0">
                <a:solidFill>
                  <a:srgbClr val="0000FF"/>
                </a:solidFill>
                <a:latin typeface="Segoe UI" panose="020B0502040204020203" pitchFamily="34" charset="0"/>
                <a:cs typeface="Segoe UI" panose="020B0502040204020203" pitchFamily="34" charset="0"/>
              </a:rPr>
              <a:t>vector</a:t>
            </a:r>
            <a:r>
              <a:rPr lang="es-ES" dirty="0">
                <a:solidFill>
                  <a:srgbClr val="000000"/>
                </a:solidFill>
                <a:latin typeface="Segoe UI" panose="020B0502040204020203" pitchFamily="34" charset="0"/>
                <a:cs typeface="Segoe UI" panose="020B0502040204020203" pitchFamily="34" charset="0"/>
              </a:rPr>
              <a:t> </a:t>
            </a:r>
            <a:r>
              <a:rPr lang="es-ES" dirty="0">
                <a:solidFill>
                  <a:srgbClr val="000080"/>
                </a:solidFill>
                <a:latin typeface="Segoe UI" panose="020B0502040204020203" pitchFamily="34" charset="0"/>
                <a:cs typeface="Segoe UI" panose="020B0502040204020203" pitchFamily="34" charset="0"/>
              </a:rPr>
              <a:t>v</a:t>
            </a:r>
            <a:r>
              <a:rPr lang="es-ES" dirty="0">
                <a:solidFill>
                  <a:srgbClr val="000000"/>
                </a:solidFill>
                <a:latin typeface="Segoe UI" panose="020B0502040204020203" pitchFamily="34" charset="0"/>
                <a:cs typeface="Segoe UI" panose="020B0502040204020203" pitchFamily="34" charset="0"/>
              </a:rPr>
              <a:t> )</a:t>
            </a:r>
            <a:r>
              <a:rPr lang="es-ES" dirty="0">
                <a:solidFill>
                  <a:srgbClr val="008000"/>
                </a:solidFill>
                <a:latin typeface="Segoe UI" panose="020B0502040204020203" pitchFamily="34" charset="0"/>
                <a:cs typeface="Segoe UI" panose="020B0502040204020203" pitchFamily="34" charset="0"/>
              </a:rPr>
              <a:t>//</a:t>
            </a:r>
            <a:r>
              <a:rPr lang="es-ES" dirty="0">
                <a:solidFill>
                  <a:srgbClr val="FF0000"/>
                </a:solidFill>
                <a:latin typeface="Segoe UI" panose="020B0502040204020203" pitchFamily="34" charset="0"/>
                <a:cs typeface="Segoe UI" panose="020B0502040204020203" pitchFamily="34" charset="0"/>
              </a:rPr>
              <a:t>ERROR</a:t>
            </a:r>
            <a:r>
              <a:rPr lang="es-ES" dirty="0">
                <a:solidFill>
                  <a:srgbClr val="008000"/>
                </a:solidFill>
                <a:latin typeface="Segoe UI" panose="020B0502040204020203" pitchFamily="34" charset="0"/>
                <a:cs typeface="Segoe UI" panose="020B0502040204020203" pitchFamily="34" charset="0"/>
              </a:rPr>
              <a:t> </a:t>
            </a:r>
            <a:r>
              <a:rPr lang="en-US" dirty="0">
                <a:solidFill>
                  <a:srgbClr val="008000"/>
                </a:solidFill>
                <a:latin typeface="Segoe UI" panose="020B0502040204020203" pitchFamily="34" charset="0"/>
                <a:cs typeface="Segoe UI" panose="020B0502040204020203" pitchFamily="34" charset="0"/>
              </a:rPr>
              <a:t>requires</a:t>
            </a:r>
            <a:r>
              <a:rPr lang="es-ES" dirty="0">
                <a:solidFill>
                  <a:srgbClr val="008000"/>
                </a:solidFill>
                <a:latin typeface="Segoe UI" panose="020B0502040204020203" pitchFamily="34" charset="0"/>
                <a:cs typeface="Segoe UI" panose="020B0502040204020203" pitchFamily="34" charset="0"/>
              </a:rPr>
              <a:t> </a:t>
            </a:r>
            <a:r>
              <a:rPr lang="es-ES" dirty="0" err="1">
                <a:solidFill>
                  <a:srgbClr val="008000"/>
                </a:solidFill>
                <a:latin typeface="Segoe UI" panose="020B0502040204020203" pitchFamily="34" charset="0"/>
                <a:cs typeface="Segoe UI" panose="020B0502040204020203" pitchFamily="34" charset="0"/>
              </a:rPr>
              <a:t>template</a:t>
            </a:r>
            <a:r>
              <a:rPr lang="es-ES" dirty="0">
                <a:solidFill>
                  <a:srgbClr val="008000"/>
                </a:solidFill>
                <a:latin typeface="Segoe UI" panose="020B0502040204020203" pitchFamily="34" charset="0"/>
                <a:cs typeface="Segoe UI" panose="020B0502040204020203" pitchFamily="34" charset="0"/>
              </a:rPr>
              <a:t> </a:t>
            </a:r>
            <a:r>
              <a:rPr lang="es-ES" dirty="0" err="1">
                <a:solidFill>
                  <a:srgbClr val="008000"/>
                </a:solidFill>
                <a:latin typeface="Segoe UI" panose="020B0502040204020203" pitchFamily="34" charset="0"/>
                <a:cs typeface="Segoe UI" panose="020B0502040204020203" pitchFamily="34" charset="0"/>
              </a:rPr>
              <a:t>argument</a:t>
            </a:r>
            <a:r>
              <a:rPr lang="es-ES" dirty="0">
                <a:solidFill>
                  <a:srgbClr val="008000"/>
                </a:solidFill>
                <a:latin typeface="Segoe UI" panose="020B0502040204020203" pitchFamily="34" charset="0"/>
                <a:cs typeface="Segoe UI" panose="020B0502040204020203" pitchFamily="34" charset="0"/>
              </a:rPr>
              <a:t> </a:t>
            </a:r>
            <a:r>
              <a:rPr lang="es-ES" dirty="0" err="1">
                <a:solidFill>
                  <a:srgbClr val="008000"/>
                </a:solidFill>
                <a:latin typeface="Segoe UI" panose="020B0502040204020203" pitchFamily="34" charset="0"/>
                <a:cs typeface="Segoe UI" panose="020B0502040204020203" pitchFamily="34" charset="0"/>
              </a:rPr>
              <a:t>list</a:t>
            </a:r>
            <a:endParaRPr lang="es-ES" dirty="0">
              <a:solidFill>
                <a:srgbClr val="000000"/>
              </a:solidFill>
              <a:latin typeface="Segoe UI" panose="020B0502040204020203" pitchFamily="34" charset="0"/>
              <a:cs typeface="Segoe UI" panose="020B0502040204020203" pitchFamily="34" charset="0"/>
            </a:endParaRPr>
          </a:p>
          <a:p>
            <a:pPr marL="0" indent="0">
              <a:buNone/>
            </a:pPr>
            <a:r>
              <a:rPr lang="en-US" dirty="0">
                <a:solidFill>
                  <a:srgbClr val="000000"/>
                </a:solidFill>
                <a:latin typeface="Segoe UI" panose="020B0502040204020203" pitchFamily="34" charset="0"/>
                <a:cs typeface="Segoe UI" panose="020B0502040204020203" pitchFamily="34" charset="0"/>
              </a:rPr>
              <a:t>{</a:t>
            </a:r>
          </a:p>
          <a:p>
            <a:pPr marL="0" indent="0">
              <a:buNone/>
            </a:pPr>
            <a:r>
              <a:rPr lang="en-US" dirty="0">
                <a:solidFill>
                  <a:srgbClr val="000000"/>
                </a:solidFill>
                <a:latin typeface="Segoe UI" panose="020B0502040204020203" pitchFamily="34" charset="0"/>
                <a:cs typeface="Segoe UI" panose="020B0502040204020203" pitchFamily="34" charset="0"/>
              </a:rPr>
              <a:t>   </a:t>
            </a:r>
            <a:r>
              <a:rPr lang="en-US" dirty="0">
                <a:solidFill>
                  <a:srgbClr val="008000"/>
                </a:solidFill>
                <a:latin typeface="Segoe UI" panose="020B0502040204020203" pitchFamily="34" charset="0"/>
                <a:cs typeface="Segoe UI" panose="020B0502040204020203" pitchFamily="34" charset="0"/>
              </a:rPr>
              <a:t>//...</a:t>
            </a:r>
            <a:endParaRPr lang="en-US" dirty="0">
              <a:solidFill>
                <a:srgbClr val="000000"/>
              </a:solidFill>
              <a:latin typeface="Segoe UI" panose="020B0502040204020203" pitchFamily="34" charset="0"/>
              <a:cs typeface="Segoe UI" panose="020B0502040204020203" pitchFamily="34" charset="0"/>
            </a:endParaRPr>
          </a:p>
          <a:p>
            <a:pPr marL="0" indent="0">
              <a:buNone/>
            </a:pPr>
            <a:r>
              <a:rPr lang="en-US" dirty="0">
                <a:solidFill>
                  <a:srgbClr val="000000"/>
                </a:solidFill>
                <a:latin typeface="Segoe UI" panose="020B0502040204020203" pitchFamily="34" charset="0"/>
                <a:cs typeface="Segoe UI" panose="020B0502040204020203" pitchFamily="34" charset="0"/>
              </a:rPr>
              <a:t>};</a:t>
            </a:r>
          </a:p>
          <a:p>
            <a:pPr marL="0" indent="0">
              <a:buNone/>
            </a:pPr>
            <a:endParaRPr lang="en-US" dirty="0">
              <a:solidFill>
                <a:srgbClr val="000000"/>
              </a:solidFill>
              <a:latin typeface="Segoe UI" panose="020B0502040204020203" pitchFamily="34" charset="0"/>
              <a:cs typeface="Segoe UI" panose="020B0502040204020203" pitchFamily="34" charset="0"/>
            </a:endParaRPr>
          </a:p>
          <a:p>
            <a:pPr marL="0" indent="0">
              <a:buNone/>
            </a:pPr>
            <a:r>
              <a:rPr lang="en-US" dirty="0">
                <a:solidFill>
                  <a:srgbClr val="0000FF"/>
                </a:solidFill>
                <a:latin typeface="Segoe UI "/>
              </a:rPr>
              <a:t>auto</a:t>
            </a:r>
            <a:r>
              <a:rPr lang="en-US" dirty="0">
                <a:solidFill>
                  <a:srgbClr val="000000"/>
                </a:solidFill>
                <a:latin typeface="Segoe UI "/>
              </a:rPr>
              <a:t> </a:t>
            </a:r>
            <a:r>
              <a:rPr lang="en-US" dirty="0">
                <a:solidFill>
                  <a:srgbClr val="000080"/>
                </a:solidFill>
                <a:latin typeface="Segoe UI "/>
                <a:cs typeface="Segoe UI" panose="020B0502040204020203" pitchFamily="34" charset="0"/>
              </a:rPr>
              <a:t>lambda</a:t>
            </a:r>
            <a:r>
              <a:rPr lang="en-US" dirty="0">
                <a:solidFill>
                  <a:srgbClr val="000000"/>
                </a:solidFill>
                <a:latin typeface="Segoe UI "/>
              </a:rPr>
              <a:t> = []&lt;</a:t>
            </a:r>
            <a:r>
              <a:rPr lang="en-US" dirty="0" err="1">
                <a:solidFill>
                  <a:srgbClr val="0000FF"/>
                </a:solidFill>
                <a:latin typeface="Segoe UI "/>
              </a:rPr>
              <a:t>typename</a:t>
            </a:r>
            <a:r>
              <a:rPr lang="en-US" dirty="0">
                <a:solidFill>
                  <a:srgbClr val="000000"/>
                </a:solidFill>
                <a:latin typeface="Segoe UI "/>
              </a:rPr>
              <a:t> T&gt;( </a:t>
            </a:r>
            <a:r>
              <a:rPr lang="en-US" i="1" dirty="0">
                <a:solidFill>
                  <a:srgbClr val="0000FF"/>
                </a:solidFill>
                <a:latin typeface="Segoe UI "/>
                <a:cs typeface="Segoe UI" panose="020B0502040204020203" pitchFamily="34" charset="0"/>
              </a:rPr>
              <a:t>std::vector</a:t>
            </a:r>
            <a:r>
              <a:rPr lang="en-US" dirty="0">
                <a:solidFill>
                  <a:srgbClr val="000000"/>
                </a:solidFill>
                <a:latin typeface="Segoe UI "/>
              </a:rPr>
              <a:t>&lt;T&gt; </a:t>
            </a:r>
            <a:r>
              <a:rPr lang="en-US" dirty="0">
                <a:solidFill>
                  <a:srgbClr val="000080"/>
                </a:solidFill>
                <a:latin typeface="Segoe UI "/>
                <a:cs typeface="Segoe UI" panose="020B0502040204020203" pitchFamily="34" charset="0"/>
              </a:rPr>
              <a:t>v</a:t>
            </a:r>
            <a:r>
              <a:rPr lang="en-US" dirty="0">
                <a:solidFill>
                  <a:srgbClr val="000000"/>
                </a:solidFill>
                <a:latin typeface="Segoe UI "/>
              </a:rPr>
              <a:t> )</a:t>
            </a:r>
            <a:r>
              <a:rPr lang="en-US" dirty="0">
                <a:solidFill>
                  <a:srgbClr val="008000"/>
                </a:solidFill>
                <a:latin typeface="Segoe UI" panose="020B0502040204020203" pitchFamily="34" charset="0"/>
                <a:cs typeface="Segoe UI" panose="020B0502040204020203" pitchFamily="34" charset="0"/>
              </a:rPr>
              <a:t>//C++20</a:t>
            </a:r>
            <a:endParaRPr lang="en-US" dirty="0">
              <a:latin typeface="Segoe UI "/>
            </a:endParaRPr>
          </a:p>
          <a:p>
            <a:pPr marL="0" indent="0">
              <a:buNone/>
            </a:pPr>
            <a:r>
              <a:rPr lang="en-US" dirty="0">
                <a:solidFill>
                  <a:srgbClr val="000000"/>
                </a:solidFill>
                <a:latin typeface="Segoe UI "/>
              </a:rPr>
              <a:t>{</a:t>
            </a:r>
            <a:endParaRPr lang="en-US" dirty="0">
              <a:latin typeface="Segoe UI "/>
            </a:endParaRPr>
          </a:p>
          <a:p>
            <a:pPr marL="0" indent="0">
              <a:buNone/>
            </a:pPr>
            <a:r>
              <a:rPr lang="en-US" dirty="0">
                <a:solidFill>
                  <a:srgbClr val="008000"/>
                </a:solidFill>
                <a:latin typeface="Segoe UI "/>
              </a:rPr>
              <a:t>   //...</a:t>
            </a:r>
            <a:endParaRPr lang="en-US" dirty="0">
              <a:latin typeface="Segoe UI "/>
            </a:endParaRPr>
          </a:p>
          <a:p>
            <a:pPr marL="0" indent="0">
              <a:buNone/>
            </a:pPr>
            <a:r>
              <a:rPr lang="en-US" dirty="0">
                <a:solidFill>
                  <a:srgbClr val="000000"/>
                </a:solidFill>
                <a:latin typeface="Segoe UI "/>
              </a:rPr>
              <a:t>};</a:t>
            </a:r>
            <a:endParaRPr lang="en-US" dirty="0">
              <a:latin typeface="Segoe UI "/>
            </a:endParaRPr>
          </a:p>
          <a:p>
            <a:pPr marL="0" indent="0">
              <a:buNone/>
            </a:pPr>
            <a:endParaRPr lang="en-US" dirty="0">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9E8A4444-6693-4042-A53E-D338B0235CB8}"/>
              </a:ext>
            </a:extLst>
          </p:cNvPr>
          <p:cNvSpPr/>
          <p:nvPr/>
        </p:nvSpPr>
        <p:spPr>
          <a:xfrm>
            <a:off x="3351500" y="1687800"/>
            <a:ext cx="1741708" cy="553998"/>
          </a:xfrm>
          <a:prstGeom prst="rect">
            <a:avLst/>
          </a:prstGeom>
          <a:solidFill>
            <a:schemeClr val="bg1"/>
          </a:solidFill>
        </p:spPr>
        <p:txBody>
          <a:bodyPr wrap="square">
            <a:spAutoFit/>
          </a:bodyPr>
          <a:lstStyle/>
          <a:p>
            <a:r>
              <a:rPr lang="en-US" sz="3000" dirty="0">
                <a:solidFill>
                  <a:srgbClr val="0000FF"/>
                </a:solidFill>
                <a:latin typeface="Consolas" panose="020B0609020204030204" pitchFamily="49" charset="0"/>
              </a:rPr>
              <a:t>auto</a:t>
            </a:r>
            <a:endParaRPr lang="en-US" sz="3000" dirty="0"/>
          </a:p>
        </p:txBody>
      </p:sp>
    </p:spTree>
    <p:extLst>
      <p:ext uri="{BB962C8B-B14F-4D97-AF65-F5344CB8AC3E}">
        <p14:creationId xmlns:p14="http://schemas.microsoft.com/office/powerpoint/2010/main" val="203564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3866-53E3-4F3C-9152-6F2050E42ECA}"/>
              </a:ext>
            </a:extLst>
          </p:cNvPr>
          <p:cNvSpPr>
            <a:spLocks noGrp="1"/>
          </p:cNvSpPr>
          <p:nvPr>
            <p:ph type="title"/>
          </p:nvPr>
        </p:nvSpPr>
        <p:spPr/>
        <p:txBody>
          <a:bodyPr/>
          <a:lstStyle/>
          <a:p>
            <a:r>
              <a:rPr lang="en-US" dirty="0"/>
              <a:t>Good but not perfect</a:t>
            </a:r>
          </a:p>
        </p:txBody>
      </p:sp>
      <p:sp>
        <p:nvSpPr>
          <p:cNvPr id="3" name="Content Placeholder 2">
            <a:extLst>
              <a:ext uri="{FF2B5EF4-FFF2-40B4-BE49-F238E27FC236}">
                <a16:creationId xmlns:a16="http://schemas.microsoft.com/office/drawing/2014/main" id="{BE2FCE61-FC83-4004-B631-F9804487CCE8}"/>
              </a:ext>
            </a:extLst>
          </p:cNvPr>
          <p:cNvSpPr>
            <a:spLocks noGrp="1"/>
          </p:cNvSpPr>
          <p:nvPr>
            <p:ph idx="1"/>
          </p:nvPr>
        </p:nvSpPr>
        <p:spPr>
          <a:xfrm>
            <a:off x="339365" y="1825625"/>
            <a:ext cx="11434713" cy="4351338"/>
          </a:xfrm>
        </p:spPr>
        <p:txBody>
          <a:bodyPr>
            <a:normAutofit lnSpcReduction="10000"/>
          </a:bodyPr>
          <a:lstStyle/>
          <a:p>
            <a:pPr marL="0" indent="0">
              <a:buNone/>
            </a:pP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map</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a:solidFill>
                  <a:srgbClr val="000080"/>
                </a:solidFill>
                <a:latin typeface="Consolas" panose="020B0609020204030204" pitchFamily="49" charset="0"/>
              </a:rPr>
              <a:t>m</a:t>
            </a:r>
            <a:r>
              <a:rPr lang="en-US" dirty="0">
                <a:solidFill>
                  <a:srgbClr val="000000"/>
                </a:solidFill>
                <a:latin typeface="Consolas" panose="020B0609020204030204" pitchFamily="49" charset="0"/>
              </a:rPr>
              <a:t>;</a:t>
            </a:r>
          </a:p>
          <a:p>
            <a:pPr marL="0" indent="0">
              <a:buNone/>
            </a:pPr>
            <a:r>
              <a:rPr lang="en-US" dirty="0">
                <a:solidFill>
                  <a:srgbClr val="008000"/>
                </a:solidFill>
                <a:latin typeface="Consolas" panose="020B0609020204030204" pitchFamily="49" charset="0"/>
              </a:rPr>
              <a:t>// ...</a:t>
            </a:r>
            <a:br>
              <a:rPr lang="en-US" dirty="0">
                <a:solidFill>
                  <a:srgbClr val="008000"/>
                </a:solidFill>
                <a:latin typeface="Consolas" panose="020B0609020204030204" pitchFamily="49" charset="0"/>
              </a:rPr>
            </a:b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&amp; </a:t>
            </a:r>
            <a:r>
              <a:rPr lang="en-US" dirty="0">
                <a:solidFill>
                  <a:srgbClr val="000080"/>
                </a:solidFill>
                <a:latin typeface="Consolas" panose="020B0609020204030204" pitchFamily="49" charset="0"/>
              </a:rPr>
              <a:t>pair</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a:solidFill>
                  <a:srgbClr val="FF0000"/>
                </a:solidFill>
                <a:latin typeface="Consolas" panose="020B0609020204030204" pitchFamily="49" charset="0"/>
              </a:rPr>
              <a:t>ERROR</a:t>
            </a:r>
            <a:r>
              <a:rPr lang="en-US" dirty="0">
                <a:solidFill>
                  <a:srgbClr val="008000"/>
                </a:solidFill>
                <a:latin typeface="Consolas" panose="020B0609020204030204" pitchFamily="49" charset="0"/>
              </a:rPr>
              <a:t> C2955: requires template argument list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100706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3866-53E3-4F3C-9152-6F2050E42ECA}"/>
              </a:ext>
            </a:extLst>
          </p:cNvPr>
          <p:cNvSpPr>
            <a:spLocks noGrp="1"/>
          </p:cNvSpPr>
          <p:nvPr>
            <p:ph type="title"/>
          </p:nvPr>
        </p:nvSpPr>
        <p:spPr/>
        <p:txBody>
          <a:bodyPr/>
          <a:lstStyle/>
          <a:p>
            <a:r>
              <a:rPr lang="en-US" dirty="0"/>
              <a:t>Good but not perfect</a:t>
            </a:r>
          </a:p>
        </p:txBody>
      </p:sp>
      <p:sp>
        <p:nvSpPr>
          <p:cNvPr id="3" name="Content Placeholder 2">
            <a:extLst>
              <a:ext uri="{FF2B5EF4-FFF2-40B4-BE49-F238E27FC236}">
                <a16:creationId xmlns:a16="http://schemas.microsoft.com/office/drawing/2014/main" id="{BE2FCE61-FC83-4004-B631-F9804487CCE8}"/>
              </a:ext>
            </a:extLst>
          </p:cNvPr>
          <p:cNvSpPr>
            <a:spLocks noGrp="1"/>
          </p:cNvSpPr>
          <p:nvPr>
            <p:ph idx="1"/>
          </p:nvPr>
        </p:nvSpPr>
        <p:spPr>
          <a:xfrm>
            <a:off x="339365" y="1825625"/>
            <a:ext cx="11434713" cy="3765983"/>
          </a:xfrm>
        </p:spPr>
        <p:txBody>
          <a:bodyPr>
            <a:normAutofit lnSpcReduction="10000"/>
          </a:bodyPr>
          <a:lstStyle/>
          <a:p>
            <a:pPr marL="0" indent="0">
              <a:buNone/>
            </a:pP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map</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a:t>
            </a:r>
            <a:r>
              <a:rPr lang="en-US" dirty="0">
                <a:solidFill>
                  <a:srgbClr val="000080"/>
                </a:solidFill>
                <a:latin typeface="Consolas" panose="020B0609020204030204" pitchFamily="49" charset="0"/>
              </a:rPr>
              <a:t>m</a:t>
            </a:r>
            <a:r>
              <a:rPr lang="en-US" dirty="0">
                <a:solidFill>
                  <a:srgbClr val="000000"/>
                </a:solidFill>
                <a:latin typeface="Consolas" panose="020B0609020204030204" pitchFamily="49" charset="0"/>
              </a:rPr>
              <a:t>;</a:t>
            </a:r>
          </a:p>
          <a:p>
            <a:pPr marL="0" indent="0">
              <a:buNone/>
            </a:pPr>
            <a:r>
              <a:rPr lang="en-US" dirty="0">
                <a:solidFill>
                  <a:srgbClr val="008000"/>
                </a:solidFill>
                <a:latin typeface="Consolas" panose="020B0609020204030204" pitchFamily="49" charset="0"/>
              </a:rPr>
              <a:t>// ...</a:t>
            </a:r>
            <a:br>
              <a:rPr lang="en-US" dirty="0">
                <a:solidFill>
                  <a:srgbClr val="008000"/>
                </a:solidFill>
                <a:latin typeface="Consolas" panose="020B0609020204030204" pitchFamily="49" charset="0"/>
              </a:rPr>
            </a:b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 </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pair</a:t>
            </a:r>
            <a:r>
              <a:rPr lang="en-US" dirty="0">
                <a:solidFill>
                  <a:srgbClr val="000000"/>
                </a:solidFill>
                <a:latin typeface="Consolas" panose="020B0609020204030204" pitchFamily="49" charset="0"/>
              </a:rPr>
              <a:t> : </a:t>
            </a:r>
            <a:r>
              <a:rPr lang="en-US" dirty="0">
                <a:solidFill>
                  <a:srgbClr val="000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//works but undesired</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endParaRPr lang="en-US" dirty="0"/>
          </a:p>
        </p:txBody>
      </p:sp>
      <p:sp>
        <p:nvSpPr>
          <p:cNvPr id="4" name="Rectangle 3">
            <a:extLst>
              <a:ext uri="{FF2B5EF4-FFF2-40B4-BE49-F238E27FC236}">
                <a16:creationId xmlns:a16="http://schemas.microsoft.com/office/drawing/2014/main" id="{8DB9F8D5-DDAA-4B07-973D-7FFB1A942484}"/>
              </a:ext>
            </a:extLst>
          </p:cNvPr>
          <p:cNvSpPr/>
          <p:nvPr/>
        </p:nvSpPr>
        <p:spPr>
          <a:xfrm>
            <a:off x="339364" y="5591608"/>
            <a:ext cx="8088199" cy="461665"/>
          </a:xfrm>
          <a:prstGeom prst="rect">
            <a:avLst/>
          </a:prstGeom>
        </p:spPr>
        <p:txBody>
          <a:bodyPr wrap="square">
            <a:spAutoFit/>
          </a:bodyPr>
          <a:lstStyle/>
          <a:p>
            <a:r>
              <a:rPr lang="en-US" sz="2400" dirty="0">
                <a:solidFill>
                  <a:srgbClr val="000000"/>
                </a:solidFill>
                <a:latin typeface="Consolas" panose="020B0609020204030204" pitchFamily="49" charset="0"/>
              </a:rPr>
              <a:t>Use auto instead (and const by reference)</a:t>
            </a:r>
            <a:endParaRPr lang="en-US" sz="2400" dirty="0"/>
          </a:p>
        </p:txBody>
      </p:sp>
      <p:sp>
        <p:nvSpPr>
          <p:cNvPr id="5" name="Rectangle 4">
            <a:extLst>
              <a:ext uri="{FF2B5EF4-FFF2-40B4-BE49-F238E27FC236}">
                <a16:creationId xmlns:a16="http://schemas.microsoft.com/office/drawing/2014/main" id="{A1B60FA5-F8CE-4551-9510-EEF9C845C63E}"/>
              </a:ext>
            </a:extLst>
          </p:cNvPr>
          <p:cNvSpPr/>
          <p:nvPr/>
        </p:nvSpPr>
        <p:spPr>
          <a:xfrm>
            <a:off x="1645920" y="3342705"/>
            <a:ext cx="2331720" cy="523220"/>
          </a:xfrm>
          <a:prstGeom prst="rect">
            <a:avLst/>
          </a:prstGeom>
          <a:solidFill>
            <a:schemeClr val="bg1"/>
          </a:solidFill>
        </p:spPr>
        <p:txBody>
          <a:bodyPr wrap="square">
            <a:spAutoFit/>
          </a:bodyPr>
          <a:lstStyle/>
          <a:p>
            <a:r>
              <a:rPr lang="en-US" sz="2800" dirty="0">
                <a:solidFill>
                  <a:srgbClr val="0000FF"/>
                </a:solidFill>
                <a:latin typeface="Consolas" panose="020B0609020204030204" pitchFamily="49" charset="0"/>
              </a:rPr>
              <a:t>const auto&amp;</a:t>
            </a:r>
            <a:endParaRPr lang="en-US" sz="2800" dirty="0"/>
          </a:p>
        </p:txBody>
      </p:sp>
    </p:spTree>
    <p:extLst>
      <p:ext uri="{BB962C8B-B14F-4D97-AF65-F5344CB8AC3E}">
        <p14:creationId xmlns:p14="http://schemas.microsoft.com/office/powerpoint/2010/main" val="10883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7C9C-1982-44B3-83BF-3BCE5BF6BD2D}"/>
              </a:ext>
            </a:extLst>
          </p:cNvPr>
          <p:cNvSpPr>
            <a:spLocks noGrp="1"/>
          </p:cNvSpPr>
          <p:nvPr>
            <p:ph type="title"/>
          </p:nvPr>
        </p:nvSpPr>
        <p:spPr/>
        <p:txBody>
          <a:bodyPr/>
          <a:lstStyle/>
          <a:p>
            <a:r>
              <a:rPr lang="en-US" dirty="0"/>
              <a:t>Nested Types</a:t>
            </a:r>
          </a:p>
        </p:txBody>
      </p:sp>
      <p:sp>
        <p:nvSpPr>
          <p:cNvPr id="3" name="Content Placeholder 2">
            <a:extLst>
              <a:ext uri="{FF2B5EF4-FFF2-40B4-BE49-F238E27FC236}">
                <a16:creationId xmlns:a16="http://schemas.microsoft.com/office/drawing/2014/main" id="{27EC5459-B069-434A-AF18-6D7CA9A8A7C0}"/>
              </a:ext>
            </a:extLst>
          </p:cNvPr>
          <p:cNvSpPr>
            <a:spLocks noGrp="1"/>
          </p:cNvSpPr>
          <p:nvPr>
            <p:ph idx="1"/>
          </p:nvPr>
        </p:nvSpPr>
        <p:spPr/>
        <p:txBody>
          <a:bodyPr>
            <a:normAutofit lnSpcReduction="10000"/>
          </a:bodyPr>
          <a:lstStyle/>
          <a:p>
            <a:r>
              <a:rPr lang="en-US" dirty="0"/>
              <a:t>Though this works:</a:t>
            </a:r>
            <a:br>
              <a:rPr lang="en-US" dirty="0"/>
            </a:br>
            <a:endParaRPr lang="en-US" dirty="0"/>
          </a:p>
          <a:p>
            <a:pPr marL="0" indent="0">
              <a:buNone/>
            </a:pPr>
            <a:r>
              <a:rPr lang="en-US" i="1" dirty="0">
                <a:solidFill>
                  <a:srgbClr val="0000FF"/>
                </a:solidFill>
                <a:latin typeface="Consolas" panose="020B0609020204030204" pitchFamily="49" charset="0"/>
              </a:rPr>
              <a:t>list</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consoles</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 2001, </a:t>
            </a:r>
            <a:r>
              <a:rPr lang="en-US" dirty="0">
                <a:solidFill>
                  <a:srgbClr val="A31515"/>
                </a:solidFill>
                <a:latin typeface="Consolas" panose="020B0609020204030204" pitchFamily="49" charset="0"/>
              </a:rPr>
              <a:t>"Xbox"</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 2005, </a:t>
            </a:r>
            <a:r>
              <a:rPr lang="en-US" dirty="0">
                <a:solidFill>
                  <a:srgbClr val="A31515"/>
                </a:solidFill>
                <a:latin typeface="Consolas" panose="020B0609020204030204" pitchFamily="49" charset="0"/>
              </a:rPr>
              <a:t>"Xbox 360"</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 2013, </a:t>
            </a:r>
            <a:r>
              <a:rPr lang="en-US" dirty="0">
                <a:solidFill>
                  <a:srgbClr val="A31515"/>
                </a:solidFill>
                <a:latin typeface="Consolas" panose="020B0609020204030204" pitchFamily="49" charset="0"/>
              </a:rPr>
              <a:t>"Xbox One"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 2017, </a:t>
            </a:r>
            <a:r>
              <a:rPr lang="en-US" dirty="0">
                <a:solidFill>
                  <a:srgbClr val="A31515"/>
                </a:solidFill>
                <a:latin typeface="Consolas" panose="020B0609020204030204" pitchFamily="49" charset="0"/>
              </a:rPr>
              <a:t>"Xbox One X"</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585948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7C9C-1982-44B3-83BF-3BCE5BF6BD2D}"/>
              </a:ext>
            </a:extLst>
          </p:cNvPr>
          <p:cNvSpPr>
            <a:spLocks noGrp="1"/>
          </p:cNvSpPr>
          <p:nvPr>
            <p:ph type="title"/>
          </p:nvPr>
        </p:nvSpPr>
        <p:spPr/>
        <p:txBody>
          <a:bodyPr/>
          <a:lstStyle/>
          <a:p>
            <a:r>
              <a:rPr lang="en-US" dirty="0"/>
              <a:t>Nested Types</a:t>
            </a:r>
          </a:p>
        </p:txBody>
      </p:sp>
      <p:sp>
        <p:nvSpPr>
          <p:cNvPr id="3" name="Content Placeholder 2">
            <a:extLst>
              <a:ext uri="{FF2B5EF4-FFF2-40B4-BE49-F238E27FC236}">
                <a16:creationId xmlns:a16="http://schemas.microsoft.com/office/drawing/2014/main" id="{27EC5459-B069-434A-AF18-6D7CA9A8A7C0}"/>
              </a:ext>
            </a:extLst>
          </p:cNvPr>
          <p:cNvSpPr>
            <a:spLocks noGrp="1"/>
          </p:cNvSpPr>
          <p:nvPr>
            <p:ph idx="1"/>
          </p:nvPr>
        </p:nvSpPr>
        <p:spPr/>
        <p:txBody>
          <a:bodyPr>
            <a:normAutofit lnSpcReduction="10000"/>
          </a:bodyPr>
          <a:lstStyle/>
          <a:p>
            <a:r>
              <a:rPr lang="en-US" dirty="0"/>
              <a:t>I like this better:</a:t>
            </a:r>
            <a:br>
              <a:rPr lang="en-US" dirty="0"/>
            </a:br>
            <a:endParaRPr lang="en-US" dirty="0"/>
          </a:p>
          <a:p>
            <a:pPr marL="0" indent="0">
              <a:buNone/>
            </a:pPr>
            <a:r>
              <a:rPr lang="en-US" i="1" dirty="0">
                <a:solidFill>
                  <a:srgbClr val="0000FF"/>
                </a:solidFill>
                <a:latin typeface="Consolas" panose="020B0609020204030204" pitchFamily="49" charset="0"/>
              </a:rPr>
              <a:t>list</a:t>
            </a:r>
            <a:r>
              <a:rPr lang="en-US" dirty="0">
                <a:solidFill>
                  <a:srgbClr val="000000"/>
                </a:solidFill>
                <a:latin typeface="Consolas" panose="020B0609020204030204" pitchFamily="49" charset="0"/>
              </a:rPr>
              <a:t>&lt;</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&gt;&gt; </a:t>
            </a:r>
            <a:r>
              <a:rPr lang="en-US" dirty="0">
                <a:solidFill>
                  <a:srgbClr val="000080"/>
                </a:solidFill>
                <a:latin typeface="Consolas" panose="020B0609020204030204" pitchFamily="49" charset="0"/>
              </a:rPr>
              <a:t>consoles</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2001, </a:t>
            </a:r>
            <a:r>
              <a:rPr lang="en-US" dirty="0">
                <a:solidFill>
                  <a:srgbClr val="A31515"/>
                </a:solidFill>
                <a:latin typeface="Consolas" panose="020B0609020204030204" pitchFamily="49" charset="0"/>
              </a:rPr>
              <a:t>"Xbox"</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2005, </a:t>
            </a:r>
            <a:r>
              <a:rPr lang="en-US" dirty="0">
                <a:solidFill>
                  <a:srgbClr val="A31515"/>
                </a:solidFill>
                <a:latin typeface="Consolas" panose="020B0609020204030204" pitchFamily="49" charset="0"/>
              </a:rPr>
              <a:t>"Xbox 360"</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2013, </a:t>
            </a:r>
            <a:r>
              <a:rPr lang="en-US" dirty="0">
                <a:solidFill>
                  <a:srgbClr val="A31515"/>
                </a:solidFill>
                <a:latin typeface="Consolas" panose="020B0609020204030204" pitchFamily="49" charset="0"/>
              </a:rPr>
              <a:t>"Xbox One"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2017, </a:t>
            </a:r>
            <a:r>
              <a:rPr lang="en-US" dirty="0">
                <a:solidFill>
                  <a:srgbClr val="A31515"/>
                </a:solidFill>
                <a:latin typeface="Consolas" panose="020B0609020204030204" pitchFamily="49" charset="0"/>
              </a:rPr>
              <a:t>"Xbox One X"</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83761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47C9C-1982-44B3-83BF-3BCE5BF6BD2D}"/>
              </a:ext>
            </a:extLst>
          </p:cNvPr>
          <p:cNvSpPr>
            <a:spLocks noGrp="1"/>
          </p:cNvSpPr>
          <p:nvPr>
            <p:ph type="title"/>
          </p:nvPr>
        </p:nvSpPr>
        <p:spPr/>
        <p:txBody>
          <a:bodyPr/>
          <a:lstStyle/>
          <a:p>
            <a:r>
              <a:rPr lang="en-US" dirty="0"/>
              <a:t>Nested Types</a:t>
            </a:r>
          </a:p>
        </p:txBody>
      </p:sp>
      <p:sp>
        <p:nvSpPr>
          <p:cNvPr id="3" name="Content Placeholder 2">
            <a:extLst>
              <a:ext uri="{FF2B5EF4-FFF2-40B4-BE49-F238E27FC236}">
                <a16:creationId xmlns:a16="http://schemas.microsoft.com/office/drawing/2014/main" id="{27EC5459-B069-434A-AF18-6D7CA9A8A7C0}"/>
              </a:ext>
            </a:extLst>
          </p:cNvPr>
          <p:cNvSpPr>
            <a:spLocks noGrp="1"/>
          </p:cNvSpPr>
          <p:nvPr>
            <p:ph idx="1"/>
          </p:nvPr>
        </p:nvSpPr>
        <p:spPr>
          <a:xfrm>
            <a:off x="631596" y="1825625"/>
            <a:ext cx="11560404" cy="4351338"/>
          </a:xfrm>
        </p:spPr>
        <p:txBody>
          <a:bodyPr>
            <a:normAutofit fontScale="92500" lnSpcReduction="10000"/>
          </a:bodyPr>
          <a:lstStyle/>
          <a:p>
            <a:r>
              <a:rPr lang="en-US" dirty="0"/>
              <a:t>I cannot do this:</a:t>
            </a:r>
            <a:br>
              <a:rPr lang="en-US" dirty="0"/>
            </a:br>
            <a:endParaRPr lang="en-US" dirty="0"/>
          </a:p>
          <a:p>
            <a:pPr marL="0" indent="0">
              <a:buNone/>
            </a:pPr>
            <a:r>
              <a:rPr lang="en-US" i="1" dirty="0">
                <a:solidFill>
                  <a:srgbClr val="0000FF"/>
                </a:solidFill>
                <a:latin typeface="Consolas" panose="020B0609020204030204" pitchFamily="49" charset="0"/>
              </a:rPr>
              <a:t>list</a:t>
            </a:r>
            <a:r>
              <a:rPr lang="en-US" dirty="0">
                <a:solidFill>
                  <a:srgbClr val="000000"/>
                </a:solidFill>
                <a:latin typeface="Consolas" panose="020B0609020204030204" pitchFamily="49" charset="0"/>
              </a:rPr>
              <a:t>&lt;</a:t>
            </a:r>
            <a:r>
              <a:rPr lang="en-US" i="1" dirty="0">
                <a:solidFill>
                  <a:srgbClr val="0000FF"/>
                </a:solidFill>
                <a:latin typeface="Consolas" panose="020B0609020204030204" pitchFamily="49" charset="0"/>
              </a:rPr>
              <a:t>pair</a:t>
            </a:r>
            <a:r>
              <a:rPr lang="en-US" dirty="0">
                <a:solidFill>
                  <a:srgbClr val="000000"/>
                </a:solidFill>
                <a:latin typeface="Consolas" panose="020B0609020204030204" pitchFamily="49" charset="0"/>
              </a:rPr>
              <a:t>&gt; </a:t>
            </a:r>
            <a:r>
              <a:rPr lang="en-US" dirty="0">
                <a:solidFill>
                  <a:srgbClr val="000080"/>
                </a:solidFill>
                <a:latin typeface="Consolas" panose="020B0609020204030204" pitchFamily="49" charset="0"/>
              </a:rPr>
              <a:t>consoles</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a:solidFill>
                  <a:srgbClr val="FF0000"/>
                </a:solidFill>
                <a:latin typeface="Consolas" panose="020B0609020204030204" pitchFamily="49" charset="0"/>
              </a:rPr>
              <a:t>ERROR</a:t>
            </a:r>
            <a:r>
              <a:rPr lang="en-US" dirty="0">
                <a:solidFill>
                  <a:srgbClr val="008000"/>
                </a:solidFill>
                <a:latin typeface="Consolas" panose="020B0609020204030204" pitchFamily="49" charset="0"/>
              </a:rPr>
              <a:t>: unspecialized class template</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 2001, </a:t>
            </a:r>
            <a:r>
              <a:rPr lang="en-US" dirty="0">
                <a:solidFill>
                  <a:srgbClr val="A31515"/>
                </a:solidFill>
                <a:latin typeface="Consolas" panose="020B0609020204030204" pitchFamily="49" charset="0"/>
              </a:rPr>
              <a:t>"Xbox"</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2005, </a:t>
            </a:r>
            <a:r>
              <a:rPr lang="en-US" dirty="0">
                <a:solidFill>
                  <a:srgbClr val="A31515"/>
                </a:solidFill>
                <a:latin typeface="Consolas" panose="020B0609020204030204" pitchFamily="49" charset="0"/>
              </a:rPr>
              <a:t>"Xbox 360"</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2013, </a:t>
            </a:r>
            <a:r>
              <a:rPr lang="en-US" dirty="0">
                <a:solidFill>
                  <a:srgbClr val="A31515"/>
                </a:solidFill>
                <a:latin typeface="Consolas" panose="020B0609020204030204" pitchFamily="49" charset="0"/>
              </a:rPr>
              <a:t>"Xbox One"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 2017, </a:t>
            </a:r>
            <a:r>
              <a:rPr lang="en-US" dirty="0">
                <a:solidFill>
                  <a:srgbClr val="A31515"/>
                </a:solidFill>
                <a:latin typeface="Consolas" panose="020B0609020204030204" pitchFamily="49" charset="0"/>
              </a:rPr>
              <a:t>"Xbox One X"</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583095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C7B8-9276-4F2B-B2DC-B2A1D947D63D}"/>
              </a:ext>
            </a:extLst>
          </p:cNvPr>
          <p:cNvSpPr>
            <a:spLocks noGrp="1"/>
          </p:cNvSpPr>
          <p:nvPr>
            <p:ph type="title"/>
          </p:nvPr>
        </p:nvSpPr>
        <p:spPr>
          <a:xfrm>
            <a:off x="420847" y="426576"/>
            <a:ext cx="10515600" cy="1325563"/>
          </a:xfrm>
        </p:spPr>
        <p:txBody>
          <a:bodyPr>
            <a:normAutofit/>
          </a:bodyPr>
          <a:lstStyle/>
          <a:p>
            <a:r>
              <a:rPr lang="en-US" sz="3800" dirty="0">
                <a:latin typeface="Segoe UI "/>
              </a:rPr>
              <a:t>Nested Types</a:t>
            </a:r>
          </a:p>
        </p:txBody>
      </p:sp>
      <p:sp>
        <p:nvSpPr>
          <p:cNvPr id="3" name="Content Placeholder 2">
            <a:extLst>
              <a:ext uri="{FF2B5EF4-FFF2-40B4-BE49-F238E27FC236}">
                <a16:creationId xmlns:a16="http://schemas.microsoft.com/office/drawing/2014/main" id="{CC6FCB7D-6FA5-46A8-8B1E-31218E7556AE}"/>
              </a:ext>
            </a:extLst>
          </p:cNvPr>
          <p:cNvSpPr>
            <a:spLocks noGrp="1"/>
          </p:cNvSpPr>
          <p:nvPr>
            <p:ph idx="1"/>
          </p:nvPr>
        </p:nvSpPr>
        <p:spPr>
          <a:xfrm>
            <a:off x="420847" y="1414914"/>
            <a:ext cx="10515600" cy="4823500"/>
          </a:xfrm>
        </p:spPr>
        <p:txBody>
          <a:bodyPr>
            <a:noAutofit/>
          </a:bodyPr>
          <a:lstStyle/>
          <a:p>
            <a:pPr marL="0" indent="0">
              <a:buNone/>
            </a:pPr>
            <a:r>
              <a:rPr lang="es-ES" sz="2800" dirty="0">
                <a:solidFill>
                  <a:srgbClr val="000000"/>
                </a:solidFill>
                <a:latin typeface="Consolas" panose="020B0609020204030204" pitchFamily="49" charset="0"/>
                <a:cs typeface="Segoe UI" panose="020B0502040204020203" pitchFamily="34" charset="0"/>
                <a:hlinkClick r:id="rId2"/>
              </a:rPr>
              <a:t>LWG3028</a:t>
            </a:r>
            <a:r>
              <a:rPr lang="es-ES" sz="2800" dirty="0">
                <a:solidFill>
                  <a:srgbClr val="000000"/>
                </a:solidFill>
                <a:latin typeface="Consolas" panose="020B0609020204030204" pitchFamily="49" charset="0"/>
                <a:cs typeface="Segoe UI" panose="020B0502040204020203" pitchFamily="34" charset="0"/>
              </a:rPr>
              <a:t> </a:t>
            </a:r>
            <a:r>
              <a:rPr lang="es-ES" sz="2800" dirty="0" err="1">
                <a:solidFill>
                  <a:srgbClr val="000000"/>
                </a:solidFill>
                <a:latin typeface="Consolas" panose="020B0609020204030204" pitchFamily="49" charset="0"/>
                <a:cs typeface="Segoe UI" panose="020B0502040204020203" pitchFamily="34" charset="0"/>
              </a:rPr>
              <a:t>fixes</a:t>
            </a:r>
            <a:r>
              <a:rPr lang="es-ES" sz="2800" dirty="0">
                <a:solidFill>
                  <a:srgbClr val="000000"/>
                </a:solidFill>
                <a:latin typeface="Consolas" panose="020B0609020204030204" pitchFamily="49" charset="0"/>
                <a:cs typeface="Segoe UI" panose="020B0502040204020203" pitchFamily="34" charset="0"/>
              </a:rPr>
              <a:t> </a:t>
            </a:r>
            <a:r>
              <a:rPr lang="es-ES" sz="2800" dirty="0" err="1">
                <a:solidFill>
                  <a:srgbClr val="000000"/>
                </a:solidFill>
                <a:latin typeface="Consolas" panose="020B0609020204030204" pitchFamily="49" charset="0"/>
                <a:cs typeface="Segoe UI" panose="020B0502040204020203" pitchFamily="34" charset="0"/>
              </a:rPr>
              <a:t>some</a:t>
            </a:r>
            <a:r>
              <a:rPr lang="es-ES" sz="2800" dirty="0">
                <a:solidFill>
                  <a:srgbClr val="000000"/>
                </a:solidFill>
                <a:latin typeface="Consolas" panose="020B0609020204030204" pitchFamily="49" charset="0"/>
                <a:cs typeface="Segoe UI" panose="020B0502040204020203" pitchFamily="34" charset="0"/>
              </a:rPr>
              <a:t> </a:t>
            </a:r>
            <a:r>
              <a:rPr lang="es-ES" sz="2800" dirty="0" err="1">
                <a:solidFill>
                  <a:srgbClr val="000000"/>
                </a:solidFill>
                <a:latin typeface="Consolas" panose="020B0609020204030204" pitchFamily="49" charset="0"/>
                <a:cs typeface="Segoe UI" panose="020B0502040204020203" pitchFamily="34" charset="0"/>
              </a:rPr>
              <a:t>things</a:t>
            </a:r>
            <a:r>
              <a:rPr lang="es-ES" sz="2800" dirty="0">
                <a:solidFill>
                  <a:srgbClr val="000000"/>
                </a:solidFill>
                <a:latin typeface="Consolas" panose="020B0609020204030204" pitchFamily="49" charset="0"/>
                <a:cs typeface="Segoe UI" panose="020B0502040204020203" pitchFamily="34" charset="0"/>
              </a:rPr>
              <a:t> </a:t>
            </a:r>
            <a:r>
              <a:rPr lang="es-ES" sz="2800" dirty="0" err="1">
                <a:solidFill>
                  <a:srgbClr val="000000"/>
                </a:solidFill>
                <a:latin typeface="Consolas" panose="020B0609020204030204" pitchFamily="49" charset="0"/>
                <a:cs typeface="Segoe UI" panose="020B0502040204020203" pitchFamily="34" charset="0"/>
              </a:rPr>
              <a:t>to</a:t>
            </a:r>
            <a:r>
              <a:rPr lang="es-ES" sz="2800" dirty="0">
                <a:solidFill>
                  <a:srgbClr val="000000"/>
                </a:solidFill>
                <a:latin typeface="Consolas" panose="020B0609020204030204" pitchFamily="49" charset="0"/>
                <a:cs typeface="Segoe UI" panose="020B0502040204020203" pitchFamily="34" charset="0"/>
              </a:rPr>
              <a:t> </a:t>
            </a:r>
            <a:r>
              <a:rPr lang="es-ES" sz="2800" dirty="0" err="1">
                <a:solidFill>
                  <a:srgbClr val="000000"/>
                </a:solidFill>
                <a:latin typeface="Consolas" panose="020B0609020204030204" pitchFamily="49" charset="0"/>
                <a:cs typeface="Segoe UI" panose="020B0502040204020203" pitchFamily="34" charset="0"/>
              </a:rPr>
              <a:t>facilitate</a:t>
            </a:r>
            <a:r>
              <a:rPr lang="es-ES" sz="2800" dirty="0">
                <a:solidFill>
                  <a:srgbClr val="000000"/>
                </a:solidFill>
                <a:latin typeface="Consolas" panose="020B0609020204030204" pitchFamily="49" charset="0"/>
                <a:cs typeface="Segoe UI" panose="020B0502040204020203" pitchFamily="34" charset="0"/>
              </a:rPr>
              <a:t> </a:t>
            </a:r>
            <a:r>
              <a:rPr lang="es-ES" sz="2800" dirty="0" err="1">
                <a:solidFill>
                  <a:srgbClr val="000000"/>
                </a:solidFill>
                <a:latin typeface="Consolas" panose="020B0609020204030204" pitchFamily="49" charset="0"/>
                <a:cs typeface="Segoe UI" panose="020B0502040204020203" pitchFamily="34" charset="0"/>
              </a:rPr>
              <a:t>this</a:t>
            </a:r>
            <a:r>
              <a:rPr lang="es-ES" sz="2800" dirty="0">
                <a:solidFill>
                  <a:srgbClr val="000000"/>
                </a:solidFill>
                <a:latin typeface="Consolas" panose="020B0609020204030204" pitchFamily="49" charset="0"/>
                <a:cs typeface="Segoe UI" panose="020B0502040204020203" pitchFamily="34" charset="0"/>
              </a:rPr>
              <a:t>.</a:t>
            </a:r>
          </a:p>
          <a:p>
            <a:pPr marL="0" indent="0">
              <a:buNone/>
            </a:pPr>
            <a:endParaRPr lang="es-ES" sz="2800" dirty="0">
              <a:solidFill>
                <a:srgbClr val="000000"/>
              </a:solidFill>
              <a:latin typeface="Consolas" panose="020B0609020204030204" pitchFamily="49" charset="0"/>
              <a:cs typeface="Segoe UI" panose="020B0502040204020203" pitchFamily="34" charset="0"/>
            </a:endParaRPr>
          </a:p>
          <a:p>
            <a:pPr marL="0" lvl="0" indent="0">
              <a:buNone/>
            </a:pPr>
            <a:r>
              <a:rPr lang="en-US" sz="2800" i="1" dirty="0">
                <a:solidFill>
                  <a:srgbClr val="0000FF"/>
                </a:solidFill>
                <a:latin typeface="Consolas" panose="020B0609020204030204" pitchFamily="49" charset="0"/>
                <a:cs typeface="Segoe UI" panose="020B0502040204020203" pitchFamily="34" charset="0"/>
              </a:rPr>
              <a:t>list</a:t>
            </a:r>
            <a:r>
              <a:rPr lang="en-US" sz="2800" dirty="0">
                <a:solidFill>
                  <a:srgbClr val="000000"/>
                </a:solidFill>
                <a:latin typeface="Consolas" panose="020B0609020204030204" pitchFamily="49" charset="0"/>
                <a:cs typeface="Segoe UI" panose="020B0502040204020203" pitchFamily="34" charset="0"/>
              </a:rPr>
              <a:t> </a:t>
            </a:r>
            <a:r>
              <a:rPr lang="en-US" sz="2800" dirty="0">
                <a:solidFill>
                  <a:srgbClr val="000080"/>
                </a:solidFill>
                <a:latin typeface="Consolas" panose="020B0609020204030204" pitchFamily="49" charset="0"/>
                <a:cs typeface="Segoe UI" panose="020B0502040204020203" pitchFamily="34" charset="0"/>
              </a:rPr>
              <a:t>consoles</a:t>
            </a:r>
            <a:r>
              <a:rPr lang="en-US" sz="2800" dirty="0">
                <a:solidFill>
                  <a:srgbClr val="000000"/>
                </a:solidFill>
                <a:latin typeface="Consolas" panose="020B0609020204030204" pitchFamily="49" charset="0"/>
                <a:cs typeface="Segoe UI" panose="020B0502040204020203" pitchFamily="34" charset="0"/>
              </a:rPr>
              <a:t> {</a:t>
            </a:r>
          </a:p>
          <a:p>
            <a:pPr marL="0" lvl="0" indent="0">
              <a:buNone/>
            </a:pPr>
            <a:r>
              <a:rPr lang="en-US" sz="2800" dirty="0">
                <a:solidFill>
                  <a:srgbClr val="000000"/>
                </a:solidFill>
                <a:latin typeface="Consolas" panose="020B0609020204030204" pitchFamily="49" charset="0"/>
                <a:cs typeface="Segoe UI" panose="020B0502040204020203" pitchFamily="34" charset="0"/>
              </a:rPr>
              <a:t>   </a:t>
            </a:r>
            <a:r>
              <a:rPr lang="en-US" sz="2800" i="1" dirty="0">
                <a:solidFill>
                  <a:srgbClr val="0000FF"/>
                </a:solidFill>
                <a:latin typeface="Consolas" panose="020B0609020204030204" pitchFamily="49" charset="0"/>
                <a:cs typeface="Segoe UI" panose="020B0502040204020203" pitchFamily="34" charset="0"/>
              </a:rPr>
              <a:t>pair</a:t>
            </a:r>
            <a:r>
              <a:rPr lang="en-US" sz="2800" dirty="0">
                <a:solidFill>
                  <a:srgbClr val="000000"/>
                </a:solidFill>
                <a:latin typeface="Consolas" panose="020B0609020204030204" pitchFamily="49" charset="0"/>
                <a:cs typeface="Segoe UI" panose="020B0502040204020203" pitchFamily="34" charset="0"/>
              </a:rPr>
              <a:t>{ 2001, </a:t>
            </a:r>
            <a:r>
              <a:rPr lang="en-US" sz="2800" dirty="0">
                <a:solidFill>
                  <a:srgbClr val="A31515"/>
                </a:solidFill>
                <a:latin typeface="Consolas" panose="020B0609020204030204" pitchFamily="49" charset="0"/>
                <a:cs typeface="Segoe UI" panose="020B0502040204020203" pitchFamily="34" charset="0"/>
              </a:rPr>
              <a:t>"Xbox"</a:t>
            </a:r>
            <a:r>
              <a:rPr lang="en-US" sz="2800" dirty="0">
                <a:solidFill>
                  <a:srgbClr val="000000"/>
                </a:solidFill>
                <a:latin typeface="Consolas" panose="020B0609020204030204" pitchFamily="49" charset="0"/>
                <a:cs typeface="Segoe UI" panose="020B0502040204020203" pitchFamily="34" charset="0"/>
              </a:rPr>
              <a:t> },</a:t>
            </a:r>
          </a:p>
          <a:p>
            <a:pPr marL="0" lvl="0" indent="0">
              <a:buNone/>
            </a:pPr>
            <a:r>
              <a:rPr lang="en-US" sz="2800" dirty="0">
                <a:solidFill>
                  <a:srgbClr val="000000"/>
                </a:solidFill>
                <a:latin typeface="Consolas" panose="020B0609020204030204" pitchFamily="49" charset="0"/>
                <a:cs typeface="Segoe UI" panose="020B0502040204020203" pitchFamily="34" charset="0"/>
              </a:rPr>
              <a:t>   </a:t>
            </a:r>
            <a:r>
              <a:rPr lang="en-US" sz="2800" i="1" dirty="0">
                <a:solidFill>
                  <a:srgbClr val="0000FF"/>
                </a:solidFill>
                <a:latin typeface="Consolas" panose="020B0609020204030204" pitchFamily="49" charset="0"/>
                <a:cs typeface="Segoe UI" panose="020B0502040204020203" pitchFamily="34" charset="0"/>
              </a:rPr>
              <a:t>    </a:t>
            </a:r>
            <a:r>
              <a:rPr lang="en-US" sz="2800" dirty="0">
                <a:solidFill>
                  <a:srgbClr val="000000"/>
                </a:solidFill>
                <a:latin typeface="Consolas" panose="020B0609020204030204" pitchFamily="49" charset="0"/>
                <a:cs typeface="Segoe UI" panose="020B0502040204020203" pitchFamily="34" charset="0"/>
              </a:rPr>
              <a:t>{ 2005, </a:t>
            </a:r>
            <a:r>
              <a:rPr lang="en-US" sz="2800" dirty="0">
                <a:solidFill>
                  <a:srgbClr val="A31515"/>
                </a:solidFill>
                <a:latin typeface="Consolas" panose="020B0609020204030204" pitchFamily="49" charset="0"/>
                <a:cs typeface="Segoe UI" panose="020B0502040204020203" pitchFamily="34" charset="0"/>
              </a:rPr>
              <a:t>"Xbox 360"</a:t>
            </a:r>
            <a:r>
              <a:rPr lang="en-US" sz="2800" dirty="0">
                <a:solidFill>
                  <a:srgbClr val="000000"/>
                </a:solidFill>
                <a:latin typeface="Consolas" panose="020B0609020204030204" pitchFamily="49" charset="0"/>
                <a:cs typeface="Segoe UI" panose="020B0502040204020203" pitchFamily="34" charset="0"/>
              </a:rPr>
              <a:t> },</a:t>
            </a:r>
          </a:p>
          <a:p>
            <a:pPr marL="0" lvl="0" indent="0">
              <a:buNone/>
            </a:pPr>
            <a:r>
              <a:rPr lang="en-US" sz="2800" dirty="0">
                <a:solidFill>
                  <a:srgbClr val="000000"/>
                </a:solidFill>
                <a:latin typeface="Consolas" panose="020B0609020204030204" pitchFamily="49" charset="0"/>
                <a:cs typeface="Segoe UI" panose="020B0502040204020203" pitchFamily="34" charset="0"/>
              </a:rPr>
              <a:t>   </a:t>
            </a:r>
            <a:r>
              <a:rPr lang="en-US" sz="2800" i="1" dirty="0">
                <a:solidFill>
                  <a:srgbClr val="0000FF"/>
                </a:solidFill>
                <a:latin typeface="Consolas" panose="020B0609020204030204" pitchFamily="49" charset="0"/>
                <a:cs typeface="Segoe UI" panose="020B0502040204020203" pitchFamily="34" charset="0"/>
              </a:rPr>
              <a:t>    </a:t>
            </a:r>
            <a:r>
              <a:rPr lang="en-US" sz="2800" dirty="0">
                <a:solidFill>
                  <a:srgbClr val="000000"/>
                </a:solidFill>
                <a:latin typeface="Consolas" panose="020B0609020204030204" pitchFamily="49" charset="0"/>
                <a:cs typeface="Segoe UI" panose="020B0502040204020203" pitchFamily="34" charset="0"/>
              </a:rPr>
              <a:t>{ 2013, </a:t>
            </a:r>
            <a:r>
              <a:rPr lang="en-US" sz="2800" dirty="0">
                <a:solidFill>
                  <a:srgbClr val="A31515"/>
                </a:solidFill>
                <a:latin typeface="Consolas" panose="020B0609020204030204" pitchFamily="49" charset="0"/>
                <a:cs typeface="Segoe UI" panose="020B0502040204020203" pitchFamily="34" charset="0"/>
              </a:rPr>
              <a:t>"Xbox One"</a:t>
            </a:r>
            <a:r>
              <a:rPr lang="en-US" sz="2800" dirty="0">
                <a:solidFill>
                  <a:srgbClr val="000000"/>
                </a:solidFill>
                <a:latin typeface="Consolas" panose="020B0609020204030204" pitchFamily="49" charset="0"/>
                <a:cs typeface="Segoe UI" panose="020B0502040204020203" pitchFamily="34" charset="0"/>
              </a:rPr>
              <a:t> },</a:t>
            </a:r>
          </a:p>
          <a:p>
            <a:pPr marL="0" lvl="0" indent="0">
              <a:buNone/>
            </a:pPr>
            <a:r>
              <a:rPr lang="en-US" sz="2800" dirty="0">
                <a:solidFill>
                  <a:srgbClr val="000000"/>
                </a:solidFill>
                <a:latin typeface="Consolas" panose="020B0609020204030204" pitchFamily="49" charset="0"/>
                <a:cs typeface="Segoe UI" panose="020B0502040204020203" pitchFamily="34" charset="0"/>
              </a:rPr>
              <a:t>   </a:t>
            </a:r>
            <a:r>
              <a:rPr lang="en-US" sz="2800" i="1" dirty="0">
                <a:solidFill>
                  <a:srgbClr val="0000FF"/>
                </a:solidFill>
                <a:latin typeface="Consolas" panose="020B0609020204030204" pitchFamily="49" charset="0"/>
                <a:cs typeface="Segoe UI" panose="020B0502040204020203" pitchFamily="34" charset="0"/>
              </a:rPr>
              <a:t>    </a:t>
            </a:r>
            <a:r>
              <a:rPr lang="en-US" sz="2800" dirty="0">
                <a:solidFill>
                  <a:srgbClr val="000000"/>
                </a:solidFill>
                <a:latin typeface="Consolas" panose="020B0609020204030204" pitchFamily="49" charset="0"/>
                <a:cs typeface="Segoe UI" panose="020B0502040204020203" pitchFamily="34" charset="0"/>
              </a:rPr>
              <a:t>{ 2017, </a:t>
            </a:r>
            <a:r>
              <a:rPr lang="en-US" sz="2800" dirty="0">
                <a:solidFill>
                  <a:srgbClr val="A31515"/>
                </a:solidFill>
                <a:latin typeface="Consolas" panose="020B0609020204030204" pitchFamily="49" charset="0"/>
                <a:cs typeface="Segoe UI" panose="020B0502040204020203" pitchFamily="34" charset="0"/>
              </a:rPr>
              <a:t>"Xbox One X"</a:t>
            </a:r>
            <a:r>
              <a:rPr lang="en-US" sz="2800" dirty="0">
                <a:solidFill>
                  <a:srgbClr val="000000"/>
                </a:solidFill>
                <a:latin typeface="Consolas" panose="020B0609020204030204" pitchFamily="49" charset="0"/>
                <a:cs typeface="Segoe UI" panose="020B0502040204020203" pitchFamily="34" charset="0"/>
              </a:rPr>
              <a:t> }</a:t>
            </a:r>
          </a:p>
          <a:p>
            <a:pPr marL="0" lvl="0" indent="0">
              <a:buNone/>
            </a:pPr>
            <a:r>
              <a:rPr lang="en-US" sz="2800" dirty="0">
                <a:solidFill>
                  <a:srgbClr val="000000"/>
                </a:solidFill>
                <a:latin typeface="Consolas" panose="020B0609020204030204" pitchFamily="49" charset="0"/>
                <a:cs typeface="Segoe UI" panose="020B0502040204020203" pitchFamily="34" charset="0"/>
              </a:rPr>
              <a:t>};</a:t>
            </a:r>
            <a:endParaRPr lang="en-US" sz="2800" dirty="0">
              <a:solidFill>
                <a:prstClr val="black"/>
              </a:solidFill>
              <a:latin typeface="Consolas" panose="020B0609020204030204" pitchFamily="49" charset="0"/>
              <a:cs typeface="Segoe UI" panose="020B0502040204020203" pitchFamily="34" charset="0"/>
            </a:endParaRPr>
          </a:p>
          <a:p>
            <a:pPr marL="0" indent="0">
              <a:buNone/>
            </a:pPr>
            <a:br>
              <a:rPr lang="es-ES" sz="2800" dirty="0">
                <a:solidFill>
                  <a:srgbClr val="000000"/>
                </a:solidFill>
                <a:latin typeface="Consolas" panose="020B0609020204030204" pitchFamily="49" charset="0"/>
                <a:cs typeface="Segoe UI" panose="020B0502040204020203" pitchFamily="34" charset="0"/>
              </a:rPr>
            </a:br>
            <a:r>
              <a:rPr lang="en-US" sz="2800" i="1" dirty="0">
                <a:solidFill>
                  <a:srgbClr val="0000FF"/>
                </a:solidFill>
                <a:latin typeface="Consolas" panose="020B0609020204030204" pitchFamily="49" charset="0"/>
                <a:cs typeface="Segoe UI" panose="020B0502040204020203" pitchFamily="34" charset="0"/>
              </a:rPr>
              <a:t>map</a:t>
            </a:r>
            <a:r>
              <a:rPr lang="en-US" sz="2800" dirty="0">
                <a:solidFill>
                  <a:srgbClr val="000000"/>
                </a:solidFill>
                <a:latin typeface="Consolas" panose="020B0609020204030204" pitchFamily="49" charset="0"/>
                <a:cs typeface="Segoe UI" panose="020B0502040204020203" pitchFamily="34" charset="0"/>
              </a:rPr>
              <a:t> </a:t>
            </a:r>
            <a:r>
              <a:rPr lang="en-US" sz="2800" dirty="0">
                <a:solidFill>
                  <a:srgbClr val="000080"/>
                </a:solidFill>
                <a:latin typeface="Consolas" panose="020B0609020204030204" pitchFamily="49" charset="0"/>
                <a:cs typeface="Segoe UI" panose="020B0502040204020203" pitchFamily="34" charset="0"/>
              </a:rPr>
              <a:t>m</a:t>
            </a:r>
            <a:r>
              <a:rPr lang="en-US" sz="2800" dirty="0">
                <a:solidFill>
                  <a:srgbClr val="000000"/>
                </a:solidFill>
                <a:latin typeface="Consolas" panose="020B0609020204030204" pitchFamily="49" charset="0"/>
                <a:cs typeface="Segoe UI" panose="020B0502040204020203" pitchFamily="34" charset="0"/>
              </a:rPr>
              <a:t>{ </a:t>
            </a:r>
            <a:r>
              <a:rPr lang="en-US" sz="2800" i="1" dirty="0">
                <a:solidFill>
                  <a:srgbClr val="0000FF"/>
                </a:solidFill>
                <a:latin typeface="Consolas" panose="020B0609020204030204" pitchFamily="49" charset="0"/>
                <a:cs typeface="Segoe UI" panose="020B0502040204020203" pitchFamily="34" charset="0"/>
              </a:rPr>
              <a:t>pair</a:t>
            </a:r>
            <a:r>
              <a:rPr lang="en-US" sz="2800" dirty="0">
                <a:solidFill>
                  <a:srgbClr val="000000"/>
                </a:solidFill>
                <a:latin typeface="Consolas" panose="020B0609020204030204" pitchFamily="49" charset="0"/>
                <a:cs typeface="Segoe UI" panose="020B0502040204020203" pitchFamily="34" charset="0"/>
              </a:rPr>
              <a:t>{ 1, 1 },{ 2, 2 },{ 3, 3 } };</a:t>
            </a:r>
            <a:endParaRPr lang="es-ES" sz="2800" dirty="0">
              <a:solidFill>
                <a:srgbClr val="000000"/>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2066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C7B8-9276-4F2B-B2DC-B2A1D947D63D}"/>
              </a:ext>
            </a:extLst>
          </p:cNvPr>
          <p:cNvSpPr>
            <a:spLocks noGrp="1"/>
          </p:cNvSpPr>
          <p:nvPr>
            <p:ph type="title"/>
          </p:nvPr>
        </p:nvSpPr>
        <p:spPr/>
        <p:txBody>
          <a:bodyPr/>
          <a:lstStyle/>
          <a:p>
            <a:r>
              <a:rPr lang="en-US" dirty="0"/>
              <a:t>Another Nested Types Example</a:t>
            </a:r>
          </a:p>
        </p:txBody>
      </p:sp>
      <p:sp>
        <p:nvSpPr>
          <p:cNvPr id="3" name="Content Placeholder 2">
            <a:extLst>
              <a:ext uri="{FF2B5EF4-FFF2-40B4-BE49-F238E27FC236}">
                <a16:creationId xmlns:a16="http://schemas.microsoft.com/office/drawing/2014/main" id="{CC6FCB7D-6FA5-46A8-8B1E-31218E7556AE}"/>
              </a:ext>
            </a:extLst>
          </p:cNvPr>
          <p:cNvSpPr>
            <a:spLocks noGrp="1"/>
          </p:cNvSpPr>
          <p:nvPr>
            <p:ph idx="1"/>
          </p:nvPr>
        </p:nvSpPr>
        <p:spPr/>
        <p:txBody>
          <a:bodyPr/>
          <a:lstStyle/>
          <a:p>
            <a:pPr marL="0" indent="0">
              <a:buNone/>
            </a:pPr>
            <a:r>
              <a:rPr lang="es-ES" i="1" dirty="0">
                <a:solidFill>
                  <a:srgbClr val="0000FF"/>
                </a:solidFill>
                <a:latin typeface="Consolas" panose="020B0609020204030204" pitchFamily="49" charset="0"/>
              </a:rPr>
              <a:t>vector</a:t>
            </a:r>
            <a:r>
              <a:rPr lang="es-ES" dirty="0">
                <a:solidFill>
                  <a:srgbClr val="000000"/>
                </a:solidFill>
                <a:latin typeface="Consolas" panose="020B0609020204030204" pitchFamily="49" charset="0"/>
              </a:rPr>
              <a:t> </a:t>
            </a:r>
            <a:r>
              <a:rPr lang="es-ES" dirty="0">
                <a:solidFill>
                  <a:srgbClr val="000080"/>
                </a:solidFill>
                <a:latin typeface="Consolas" panose="020B0609020204030204" pitchFamily="49" charset="0"/>
              </a:rPr>
              <a:t>v</a:t>
            </a:r>
            <a:r>
              <a:rPr lang="es-ES" dirty="0">
                <a:solidFill>
                  <a:srgbClr val="000000"/>
                </a:solidFill>
                <a:latin typeface="Consolas" panose="020B0609020204030204" pitchFamily="49" charset="0"/>
              </a:rPr>
              <a:t>{ </a:t>
            </a:r>
            <a:r>
              <a:rPr lang="es-ES" i="1" dirty="0">
                <a:solidFill>
                  <a:srgbClr val="0000FF"/>
                </a:solidFill>
                <a:latin typeface="Consolas" panose="020B0609020204030204" pitchFamily="49" charset="0"/>
              </a:rPr>
              <a:t>vector</a:t>
            </a:r>
            <a:r>
              <a:rPr lang="es-ES" dirty="0">
                <a:solidFill>
                  <a:srgbClr val="000000"/>
                </a:solidFill>
                <a:latin typeface="Consolas" panose="020B0609020204030204" pitchFamily="49" charset="0"/>
              </a:rPr>
              <a:t>{ 1, 2 } };</a:t>
            </a:r>
          </a:p>
          <a:p>
            <a:pPr marL="0" indent="0">
              <a:buNone/>
            </a:pPr>
            <a:endParaRPr lang="es-ES" dirty="0">
              <a:solidFill>
                <a:srgbClr val="000000"/>
              </a:solidFill>
              <a:latin typeface="Consolas" panose="020B0609020204030204" pitchFamily="49" charset="0"/>
            </a:endParaRPr>
          </a:p>
          <a:p>
            <a:pPr marL="0" indent="0">
              <a:buNone/>
            </a:pPr>
            <a:r>
              <a:rPr lang="es-ES" dirty="0" err="1">
                <a:solidFill>
                  <a:srgbClr val="000000"/>
                </a:solidFill>
                <a:latin typeface="Consolas" panose="020B0609020204030204" pitchFamily="49" charset="0"/>
              </a:rPr>
              <a:t>Creates</a:t>
            </a:r>
            <a:r>
              <a:rPr lang="es-ES" dirty="0">
                <a:solidFill>
                  <a:srgbClr val="000000"/>
                </a:solidFill>
                <a:latin typeface="Consolas" panose="020B0609020204030204" pitchFamily="49" charset="0"/>
              </a:rPr>
              <a:t> vector&lt;</a:t>
            </a:r>
            <a:r>
              <a:rPr lang="es-ES" dirty="0" err="1">
                <a:solidFill>
                  <a:srgbClr val="000000"/>
                </a:solidFill>
                <a:latin typeface="Consolas" panose="020B0609020204030204" pitchFamily="49" charset="0"/>
              </a:rPr>
              <a:t>int</a:t>
            </a:r>
            <a:r>
              <a:rPr lang="es-ES" dirty="0">
                <a:solidFill>
                  <a:srgbClr val="000000"/>
                </a:solidFill>
                <a:latin typeface="Consolas" panose="020B0609020204030204" pitchFamily="49" charset="0"/>
              </a:rPr>
              <a:t>&gt;.</a:t>
            </a:r>
          </a:p>
          <a:p>
            <a:pPr marL="0" indent="0">
              <a:buNone/>
            </a:pPr>
            <a:endParaRPr lang="es-ES" dirty="0">
              <a:solidFill>
                <a:srgbClr val="000000"/>
              </a:solidFill>
              <a:latin typeface="Consolas" panose="020B0609020204030204" pitchFamily="49" charset="0"/>
            </a:endParaRPr>
          </a:p>
          <a:p>
            <a:pPr marL="0" indent="0">
              <a:buNone/>
            </a:pPr>
            <a:r>
              <a:rPr lang="es-ES" dirty="0">
                <a:solidFill>
                  <a:srgbClr val="000000"/>
                </a:solidFill>
                <a:latin typeface="Consolas" panose="020B0609020204030204" pitchFamily="49" charset="0"/>
                <a:hlinkClick r:id="rId2"/>
              </a:rPr>
              <a:t>P0702R1</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makes</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this</a:t>
            </a:r>
            <a:r>
              <a:rPr lang="es-ES" dirty="0">
                <a:solidFill>
                  <a:srgbClr val="000000"/>
                </a:solidFill>
                <a:latin typeface="Consolas" panose="020B0609020204030204" pitchFamily="49" charset="0"/>
              </a:rPr>
              <a:t> </a:t>
            </a:r>
            <a:r>
              <a:rPr lang="es-ES" dirty="0" err="1">
                <a:solidFill>
                  <a:srgbClr val="000000"/>
                </a:solidFill>
                <a:latin typeface="Consolas" panose="020B0609020204030204" pitchFamily="49" charset="0"/>
              </a:rPr>
              <a:t>clear</a:t>
            </a:r>
            <a:endParaRPr lang="en-US" dirty="0"/>
          </a:p>
        </p:txBody>
      </p:sp>
    </p:spTree>
    <p:extLst>
      <p:ext uri="{BB962C8B-B14F-4D97-AF65-F5344CB8AC3E}">
        <p14:creationId xmlns:p14="http://schemas.microsoft.com/office/powerpoint/2010/main" val="282896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42EF-6121-48D7-89B8-F6B16F5B7988}"/>
              </a:ext>
            </a:extLst>
          </p:cNvPr>
          <p:cNvSpPr>
            <a:spLocks noGrp="1"/>
          </p:cNvSpPr>
          <p:nvPr>
            <p:ph type="title"/>
          </p:nvPr>
        </p:nvSpPr>
        <p:spPr/>
        <p:txBody>
          <a:bodyPr/>
          <a:lstStyle/>
          <a:p>
            <a:r>
              <a:rPr lang="en-US" dirty="0"/>
              <a:t>C++17 Features</a:t>
            </a:r>
          </a:p>
        </p:txBody>
      </p:sp>
      <p:sp>
        <p:nvSpPr>
          <p:cNvPr id="3" name="Content Placeholder 2">
            <a:extLst>
              <a:ext uri="{FF2B5EF4-FFF2-40B4-BE49-F238E27FC236}">
                <a16:creationId xmlns:a16="http://schemas.microsoft.com/office/drawing/2014/main" id="{D1CCD87F-3D7E-45D3-A6CC-7AF719E74B95}"/>
              </a:ext>
            </a:extLst>
          </p:cNvPr>
          <p:cNvSpPr>
            <a:spLocks noGrp="1"/>
          </p:cNvSpPr>
          <p:nvPr>
            <p:ph idx="1"/>
          </p:nvPr>
        </p:nvSpPr>
        <p:spPr/>
        <p:txBody>
          <a:bodyPr numCol="2">
            <a:normAutofit fontScale="92500"/>
          </a:bodyPr>
          <a:lstStyle/>
          <a:p>
            <a:r>
              <a:rPr lang="en-US" sz="1600" dirty="0"/>
              <a:t>u8 character literals</a:t>
            </a:r>
          </a:p>
          <a:p>
            <a:r>
              <a:rPr lang="en-US" sz="1600" dirty="0"/>
              <a:t>Folding expressions</a:t>
            </a:r>
          </a:p>
          <a:p>
            <a:r>
              <a:rPr lang="en-US" sz="1600" dirty="0"/>
              <a:t>Attributes for namespaces and enumerators</a:t>
            </a:r>
          </a:p>
          <a:p>
            <a:r>
              <a:rPr lang="en-US" sz="1600" dirty="0"/>
              <a:t>Nested namespace definitions</a:t>
            </a:r>
          </a:p>
          <a:p>
            <a:r>
              <a:rPr lang="en-US" sz="1600" dirty="0"/>
              <a:t>Allow constant evaluation for all non-type template arguments</a:t>
            </a:r>
          </a:p>
          <a:p>
            <a:r>
              <a:rPr lang="en-US" sz="1600" dirty="0"/>
              <a:t>Extending </a:t>
            </a:r>
            <a:r>
              <a:rPr lang="en-US" sz="1600" dirty="0" err="1"/>
              <a:t>static_assert</a:t>
            </a:r>
            <a:endParaRPr lang="en-US" sz="1600" dirty="0"/>
          </a:p>
          <a:p>
            <a:r>
              <a:rPr lang="en-US" sz="1600" dirty="0"/>
              <a:t>New Rules for auto deduction from braced-</a:t>
            </a:r>
            <a:r>
              <a:rPr lang="en-US" sz="1600" dirty="0" err="1"/>
              <a:t>init</a:t>
            </a:r>
            <a:r>
              <a:rPr lang="en-US" sz="1600" dirty="0"/>
              <a:t>-list</a:t>
            </a:r>
          </a:p>
          <a:p>
            <a:r>
              <a:rPr lang="en-US" sz="1600" dirty="0"/>
              <a:t>Allow </a:t>
            </a:r>
            <a:r>
              <a:rPr lang="en-US" sz="1600" dirty="0" err="1"/>
              <a:t>typename</a:t>
            </a:r>
            <a:r>
              <a:rPr lang="en-US" sz="1600" dirty="0"/>
              <a:t> in a template </a:t>
            </a:r>
            <a:r>
              <a:rPr lang="en-US" sz="1600" dirty="0" err="1"/>
              <a:t>template</a:t>
            </a:r>
            <a:r>
              <a:rPr lang="en-US" sz="1600" dirty="0"/>
              <a:t> parameter</a:t>
            </a:r>
          </a:p>
          <a:p>
            <a:r>
              <a:rPr lang="en-US" sz="1600" dirty="0"/>
              <a:t>[[</a:t>
            </a:r>
            <a:r>
              <a:rPr lang="en-US" sz="1600" dirty="0" err="1"/>
              <a:t>fallthrough</a:t>
            </a:r>
            <a:r>
              <a:rPr lang="en-US" sz="1600" dirty="0"/>
              <a:t>]] attribute</a:t>
            </a:r>
          </a:p>
          <a:p>
            <a:r>
              <a:rPr lang="en-US" sz="1600" dirty="0"/>
              <a:t>[[</a:t>
            </a:r>
            <a:r>
              <a:rPr lang="en-US" sz="1600" dirty="0" err="1"/>
              <a:t>nodiscard</a:t>
            </a:r>
            <a:r>
              <a:rPr lang="en-US" sz="1600" dirty="0"/>
              <a:t>]] attribute</a:t>
            </a:r>
          </a:p>
          <a:p>
            <a:r>
              <a:rPr lang="en-US" sz="1600" dirty="0"/>
              <a:t>[[</a:t>
            </a:r>
            <a:r>
              <a:rPr lang="en-US" sz="1600" dirty="0" err="1"/>
              <a:t>maybe_unused</a:t>
            </a:r>
            <a:r>
              <a:rPr lang="en-US" sz="1600" dirty="0"/>
              <a:t>]] attribute</a:t>
            </a:r>
          </a:p>
          <a:p>
            <a:r>
              <a:rPr lang="en-US" sz="1600" dirty="0"/>
              <a:t>Extension to aggregate initialization</a:t>
            </a:r>
          </a:p>
          <a:p>
            <a:r>
              <a:rPr lang="en-US" sz="1600" dirty="0"/>
              <a:t>Wording for </a:t>
            </a:r>
            <a:r>
              <a:rPr lang="en-US" sz="1600" dirty="0" err="1"/>
              <a:t>constexpr</a:t>
            </a:r>
            <a:r>
              <a:rPr lang="en-US" sz="1600" dirty="0"/>
              <a:t> lambda</a:t>
            </a:r>
          </a:p>
          <a:p>
            <a:r>
              <a:rPr lang="en-US" sz="1600" dirty="0"/>
              <a:t>Unary Folds and Empty Parameter Packs</a:t>
            </a:r>
          </a:p>
          <a:p>
            <a:r>
              <a:rPr lang="en-US" sz="1600" dirty="0"/>
              <a:t>Generalizing the Range-Based For Loop</a:t>
            </a:r>
          </a:p>
          <a:p>
            <a:r>
              <a:rPr lang="en-US" sz="1600" dirty="0"/>
              <a:t>Lambda capture of *this by Value</a:t>
            </a:r>
          </a:p>
          <a:p>
            <a:r>
              <a:rPr lang="en-US" sz="1600" dirty="0"/>
              <a:t>Construction Rules for </a:t>
            </a:r>
            <a:r>
              <a:rPr lang="en-US" sz="1600" dirty="0" err="1"/>
              <a:t>enum</a:t>
            </a:r>
            <a:r>
              <a:rPr lang="en-US" sz="1600" dirty="0"/>
              <a:t> class variables</a:t>
            </a:r>
          </a:p>
          <a:p>
            <a:r>
              <a:rPr lang="en-US" sz="1600" dirty="0"/>
              <a:t>Hexadecimal floating literals for C++</a:t>
            </a:r>
          </a:p>
          <a:p>
            <a:r>
              <a:rPr lang="en-US" sz="1600" dirty="0"/>
              <a:t>Dynamic memory allocation for over-aligned data</a:t>
            </a:r>
          </a:p>
          <a:p>
            <a:r>
              <a:rPr lang="en-US" sz="1600" dirty="0"/>
              <a:t>Guaranteed copy elision	</a:t>
            </a:r>
          </a:p>
          <a:p>
            <a:r>
              <a:rPr lang="en-US" sz="1600" dirty="0"/>
              <a:t>Refining Expression Evaluation Order for Idiomatic C++</a:t>
            </a:r>
          </a:p>
          <a:p>
            <a:r>
              <a:rPr lang="en-US" sz="1600" dirty="0"/>
              <a:t>Selection statements with initializer</a:t>
            </a:r>
          </a:p>
          <a:p>
            <a:r>
              <a:rPr lang="en-US" sz="1600" dirty="0"/>
              <a:t>Declaring non-type template parameters with auto</a:t>
            </a:r>
          </a:p>
          <a:p>
            <a:r>
              <a:rPr lang="en-US" sz="1600" dirty="0"/>
              <a:t>Using attribute namespaces without repetition</a:t>
            </a:r>
          </a:p>
          <a:p>
            <a:r>
              <a:rPr lang="en-US" sz="1600" dirty="0"/>
              <a:t>Ignoring unsupported non-standard attributes</a:t>
            </a:r>
          </a:p>
          <a:p>
            <a:r>
              <a:rPr lang="en-US" sz="1600" dirty="0"/>
              <a:t>Structured bindings</a:t>
            </a:r>
          </a:p>
          <a:p>
            <a:r>
              <a:rPr lang="en-US" sz="1600" dirty="0">
                <a:solidFill>
                  <a:schemeClr val="accent3"/>
                </a:solidFill>
              </a:rPr>
              <a:t>Template argument deduction for class templates</a:t>
            </a:r>
          </a:p>
          <a:p>
            <a:r>
              <a:rPr lang="en-US" sz="1600" dirty="0" err="1"/>
              <a:t>constexpr</a:t>
            </a:r>
            <a:r>
              <a:rPr lang="en-US" sz="1600" dirty="0"/>
              <a:t> if</a:t>
            </a:r>
          </a:p>
          <a:p>
            <a:r>
              <a:rPr lang="en-US" sz="1600" dirty="0"/>
              <a:t>Make exception specifications be part of the type system</a:t>
            </a:r>
          </a:p>
          <a:p>
            <a:r>
              <a:rPr lang="en-US" sz="1600" dirty="0"/>
              <a:t>__</a:t>
            </a:r>
            <a:r>
              <a:rPr lang="en-US" sz="1600" dirty="0" err="1"/>
              <a:t>has_include</a:t>
            </a:r>
            <a:r>
              <a:rPr lang="en-US" sz="1600" dirty="0"/>
              <a:t> for C++17</a:t>
            </a:r>
          </a:p>
          <a:p>
            <a:r>
              <a:rPr lang="en-US" sz="1600" dirty="0"/>
              <a:t>Inline variables</a:t>
            </a:r>
          </a:p>
          <a:p>
            <a:r>
              <a:rPr lang="en-US" sz="1600" dirty="0"/>
              <a:t>A byte type definition</a:t>
            </a:r>
          </a:p>
        </p:txBody>
      </p:sp>
    </p:spTree>
    <p:extLst>
      <p:ext uri="{BB962C8B-B14F-4D97-AF65-F5344CB8AC3E}">
        <p14:creationId xmlns:p14="http://schemas.microsoft.com/office/powerpoint/2010/main" val="3977921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C3AF-0654-4599-87AF-B00E3B95FA50}"/>
              </a:ext>
            </a:extLst>
          </p:cNvPr>
          <p:cNvSpPr>
            <a:spLocks noGrp="1"/>
          </p:cNvSpPr>
          <p:nvPr>
            <p:ph type="title"/>
          </p:nvPr>
        </p:nvSpPr>
        <p:spPr/>
        <p:txBody>
          <a:bodyPr/>
          <a:lstStyle/>
          <a:p>
            <a:r>
              <a:rPr lang="en-US" dirty="0" err="1"/>
              <a:t>Shared_ptr</a:t>
            </a:r>
            <a:r>
              <a:rPr lang="en-US" dirty="0"/>
              <a:t>/</a:t>
            </a:r>
            <a:r>
              <a:rPr lang="en-US" dirty="0" err="1"/>
              <a:t>Unique_ptr</a:t>
            </a:r>
            <a:endParaRPr lang="en-US" dirty="0"/>
          </a:p>
        </p:txBody>
      </p:sp>
      <p:sp>
        <p:nvSpPr>
          <p:cNvPr id="3" name="Content Placeholder 2">
            <a:extLst>
              <a:ext uri="{FF2B5EF4-FFF2-40B4-BE49-F238E27FC236}">
                <a16:creationId xmlns:a16="http://schemas.microsoft.com/office/drawing/2014/main" id="{002A7F73-1A4D-44ED-813D-7EEAE473C2EE}"/>
              </a:ext>
            </a:extLst>
          </p:cNvPr>
          <p:cNvSpPr>
            <a:spLocks noGrp="1"/>
          </p:cNvSpPr>
          <p:nvPr>
            <p:ph idx="1"/>
          </p:nvPr>
        </p:nvSpPr>
        <p:spPr>
          <a:xfrm>
            <a:off x="838200" y="1825625"/>
            <a:ext cx="10515600" cy="2246754"/>
          </a:xfrm>
        </p:spPr>
        <p:txBody>
          <a:bodyPr>
            <a:normAutofit fontScale="92500"/>
          </a:bodyPr>
          <a:lstStyle/>
          <a:p>
            <a:pPr marL="0" indent="0">
              <a:buNone/>
            </a:pP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shared_ptr</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p</a:t>
            </a:r>
            <a:r>
              <a:rPr lang="en-US" dirty="0">
                <a:solidFill>
                  <a:srgbClr val="000000"/>
                </a:solidFill>
                <a:latin typeface="Consolas" panose="020B0609020204030204" pitchFamily="49" charset="0"/>
              </a:rPr>
              <a:t> = </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880000"/>
                </a:solidFill>
                <a:latin typeface="Consolas" panose="020B0609020204030204" pitchFamily="49" charset="0"/>
              </a:rPr>
              <a:t>make_shared</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MyType</a:t>
            </a:r>
            <a:r>
              <a:rPr lang="en-US" dirty="0">
                <a:solidFill>
                  <a:srgbClr val="00000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p>
          <a:p>
            <a:pPr marL="0" indent="0">
              <a:buNone/>
            </a:pP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err="1">
                <a:solidFill>
                  <a:srgbClr val="0000FF"/>
                </a:solidFill>
                <a:latin typeface="Consolas" panose="020B0609020204030204" pitchFamily="49" charset="0"/>
              </a:rPr>
              <a:t>shared_ptr</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MyType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a:solidFill>
                  <a:srgbClr val="FF0000"/>
                </a:solidFill>
                <a:latin typeface="Consolas" panose="020B0609020204030204" pitchFamily="49" charset="0"/>
              </a:rPr>
              <a:t>ERROR</a:t>
            </a:r>
            <a:r>
              <a:rPr lang="en-US" dirty="0">
                <a:solidFill>
                  <a:srgbClr val="008000"/>
                </a:solidFill>
                <a:latin typeface="Consolas" panose="020B0609020204030204" pitchFamily="49" charset="0"/>
              </a:rPr>
              <a:t> No matching overloaded function found</a:t>
            </a:r>
            <a:endParaRPr lang="en-US" dirty="0"/>
          </a:p>
        </p:txBody>
      </p:sp>
      <p:sp>
        <p:nvSpPr>
          <p:cNvPr id="4" name="Rectangle 3">
            <a:extLst>
              <a:ext uri="{FF2B5EF4-FFF2-40B4-BE49-F238E27FC236}">
                <a16:creationId xmlns:a16="http://schemas.microsoft.com/office/drawing/2014/main" id="{B8AE58D0-1262-4DF8-A163-E75E017E8B57}"/>
              </a:ext>
            </a:extLst>
          </p:cNvPr>
          <p:cNvSpPr/>
          <p:nvPr/>
        </p:nvSpPr>
        <p:spPr>
          <a:xfrm>
            <a:off x="838200" y="4516953"/>
            <a:ext cx="9057288" cy="954107"/>
          </a:xfrm>
          <a:prstGeom prst="rect">
            <a:avLst/>
          </a:prstGeom>
        </p:spPr>
        <p:txBody>
          <a:bodyPr wrap="none">
            <a:spAutoFit/>
          </a:bodyPr>
          <a:lstStyle/>
          <a:p>
            <a:r>
              <a:rPr lang="en-US" sz="2800" i="1" dirty="0">
                <a:solidFill>
                  <a:srgbClr val="0000FF"/>
                </a:solidFill>
                <a:latin typeface="Consolas" panose="020B0609020204030204" pitchFamily="49" charset="0"/>
              </a:rPr>
              <a:t>std</a:t>
            </a:r>
            <a:r>
              <a:rPr lang="en-US" sz="2800" dirty="0">
                <a:solidFill>
                  <a:srgbClr val="000000"/>
                </a:solidFill>
                <a:latin typeface="Consolas" panose="020B0609020204030204" pitchFamily="49" charset="0"/>
              </a:rPr>
              <a:t>::</a:t>
            </a:r>
            <a:r>
              <a:rPr lang="en-US" sz="2800" i="1" dirty="0" err="1">
                <a:solidFill>
                  <a:srgbClr val="0000FF"/>
                </a:solidFill>
                <a:latin typeface="Consolas" panose="020B0609020204030204" pitchFamily="49" charset="0"/>
              </a:rPr>
              <a:t>shared_ptr</a:t>
            </a:r>
            <a:r>
              <a:rPr lang="en-US" sz="2800" dirty="0">
                <a:solidFill>
                  <a:srgbClr val="000000"/>
                </a:solidFill>
                <a:latin typeface="Consolas" panose="020B0609020204030204" pitchFamily="49" charset="0"/>
              </a:rPr>
              <a:t>&lt;</a:t>
            </a:r>
            <a:r>
              <a:rPr lang="en-US" sz="2800" dirty="0" err="1">
                <a:solidFill>
                  <a:srgbClr val="0000FF"/>
                </a:solidFill>
                <a:latin typeface="Consolas" panose="020B0609020204030204" pitchFamily="49" charset="0"/>
              </a:rPr>
              <a:t>MyType</a:t>
            </a:r>
            <a:r>
              <a:rPr lang="en-US" sz="2800" dirty="0">
                <a:solidFill>
                  <a:srgbClr val="000000"/>
                </a:solidFill>
                <a:latin typeface="Consolas" panose="020B0609020204030204" pitchFamily="49" charset="0"/>
              </a:rPr>
              <a:t>[]&gt; </a:t>
            </a:r>
            <a:r>
              <a:rPr lang="en-US" sz="2800" dirty="0">
                <a:solidFill>
                  <a:srgbClr val="000080"/>
                </a:solidFill>
                <a:latin typeface="Consolas" panose="020B0609020204030204" pitchFamily="49" charset="0"/>
              </a:rPr>
              <a:t>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MyType</a:t>
            </a:r>
            <a:r>
              <a:rPr lang="en-US" sz="2800" dirty="0">
                <a:solidFill>
                  <a:srgbClr val="000000"/>
                </a:solidFill>
                <a:latin typeface="Consolas" panose="020B0609020204030204" pitchFamily="49" charset="0"/>
              </a:rPr>
              <a:t>[5] );</a:t>
            </a:r>
          </a:p>
          <a:p>
            <a:r>
              <a:rPr lang="en-US" sz="2800" dirty="0">
                <a:solidFill>
                  <a:srgbClr val="000000"/>
                </a:solidFill>
                <a:latin typeface="Consolas" panose="020B0609020204030204" pitchFamily="49" charset="0"/>
              </a:rPr>
              <a:t>Both constructors receive a </a:t>
            </a:r>
            <a:r>
              <a:rPr lang="en-US" sz="2800" dirty="0" err="1">
                <a:solidFill>
                  <a:srgbClr val="000000"/>
                </a:solidFill>
                <a:latin typeface="Consolas" panose="020B0609020204030204" pitchFamily="49" charset="0"/>
              </a:rPr>
              <a:t>MyType</a:t>
            </a:r>
            <a:r>
              <a:rPr lang="en-US" sz="2800" dirty="0">
                <a:solidFill>
                  <a:srgbClr val="000000"/>
                </a:solidFill>
                <a:latin typeface="Consolas" panose="020B0609020204030204" pitchFamily="49" charset="0"/>
              </a:rPr>
              <a:t>*</a:t>
            </a:r>
            <a:endParaRPr lang="en-US" sz="2800" dirty="0"/>
          </a:p>
        </p:txBody>
      </p:sp>
    </p:spTree>
    <p:extLst>
      <p:ext uri="{BB962C8B-B14F-4D97-AF65-F5344CB8AC3E}">
        <p14:creationId xmlns:p14="http://schemas.microsoft.com/office/powerpoint/2010/main" val="332662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A64E-FF59-4340-97A9-6321CDCD3F5F}"/>
              </a:ext>
            </a:extLst>
          </p:cNvPr>
          <p:cNvSpPr>
            <a:spLocks noGrp="1"/>
          </p:cNvSpPr>
          <p:nvPr>
            <p:ph type="title"/>
          </p:nvPr>
        </p:nvSpPr>
        <p:spPr/>
        <p:txBody>
          <a:bodyPr/>
          <a:lstStyle/>
          <a:p>
            <a:r>
              <a:rPr lang="en-US" dirty="0"/>
              <a:t>Uses Type(s) from Constructing Object</a:t>
            </a:r>
          </a:p>
        </p:txBody>
      </p:sp>
      <p:sp>
        <p:nvSpPr>
          <p:cNvPr id="3" name="Content Placeholder 2">
            <a:extLst>
              <a:ext uri="{FF2B5EF4-FFF2-40B4-BE49-F238E27FC236}">
                <a16:creationId xmlns:a16="http://schemas.microsoft.com/office/drawing/2014/main" id="{DDF112CB-5CF3-41BB-8718-6609C587C474}"/>
              </a:ext>
            </a:extLst>
          </p:cNvPr>
          <p:cNvSpPr>
            <a:spLocks noGrp="1"/>
          </p:cNvSpPr>
          <p:nvPr>
            <p:ph idx="1"/>
          </p:nvPr>
        </p:nvSpPr>
        <p:spPr/>
        <p:txBody>
          <a:bodyPr>
            <a:normAutofit lnSpcReduction="10000"/>
          </a:bodyPr>
          <a:lstStyle/>
          <a:p>
            <a:r>
              <a:rPr lang="en-US" sz="3000" i="1" dirty="0">
                <a:solidFill>
                  <a:srgbClr val="0000FF"/>
                </a:solidFill>
                <a:latin typeface="Consolas" panose="020B0609020204030204" pitchFamily="49" charset="0"/>
              </a:rPr>
              <a:t>std::vector</a:t>
            </a:r>
            <a:r>
              <a:rPr lang="en-US" dirty="0">
                <a:solidFill>
                  <a:srgbClr val="000000"/>
                </a:solidFill>
                <a:latin typeface="Consolas" panose="020B0609020204030204" pitchFamily="49" charset="0"/>
              </a:rPr>
              <a:t>&lt; </a:t>
            </a:r>
            <a:r>
              <a:rPr lang="en-US" sz="3000" i="1" dirty="0">
                <a:solidFill>
                  <a:srgbClr val="0000FF"/>
                </a:solidFill>
                <a:latin typeface="Consolas" panose="020B0609020204030204" pitchFamily="49" charset="0"/>
              </a:rPr>
              <a:t>std::string</a:t>
            </a:r>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captionTexts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"one"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"two"</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"three"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"four"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"five"</a:t>
            </a:r>
            <a:r>
              <a:rPr lang="en-US" dirty="0">
                <a:solidFill>
                  <a:srgbClr val="000000"/>
                </a:solidFill>
                <a:latin typeface="Consolas" panose="020B0609020204030204" pitchFamily="49" charset="0"/>
              </a:rPr>
              <a:t> };</a:t>
            </a:r>
          </a:p>
          <a:p>
            <a:pPr lvl="1"/>
            <a:r>
              <a:rPr lang="en-US" dirty="0" err="1"/>
              <a:t>captionTexts</a:t>
            </a:r>
            <a:r>
              <a:rPr lang="en-US" dirty="0"/>
              <a:t>[0] += </a:t>
            </a:r>
            <a:r>
              <a:rPr lang="en-US" dirty="0">
                <a:solidFill>
                  <a:srgbClr val="A31515"/>
                </a:solidFill>
                <a:latin typeface="Consolas" panose="020B0609020204030204" pitchFamily="49" charset="0"/>
              </a:rPr>
              <a:t>"append"</a:t>
            </a:r>
            <a:r>
              <a:rPr lang="en-US" dirty="0">
                <a:solidFill>
                  <a:srgbClr val="000000"/>
                </a:solidFill>
                <a:latin typeface="Consolas" panose="020B0609020204030204" pitchFamily="49" charset="0"/>
              </a:rPr>
              <a:t>;</a:t>
            </a:r>
            <a:endParaRPr lang="en-US" dirty="0">
              <a:solidFill>
                <a:srgbClr val="A31515"/>
              </a:solidFill>
              <a:latin typeface="Consolas" panose="020B0609020204030204" pitchFamily="49" charset="0"/>
            </a:endParaRPr>
          </a:p>
          <a:p>
            <a:pPr lvl="1"/>
            <a:r>
              <a:rPr lang="en-US" dirty="0">
                <a:solidFill>
                  <a:srgbClr val="000000"/>
                </a:solidFill>
                <a:latin typeface="Consolas" panose="020B0609020204030204" pitchFamily="49" charset="0"/>
              </a:rPr>
              <a:t>You can use std::</a:t>
            </a:r>
            <a:r>
              <a:rPr lang="en-US" dirty="0" err="1">
                <a:solidFill>
                  <a:srgbClr val="000000"/>
                </a:solidFill>
                <a:latin typeface="Consolas" panose="020B0609020204030204" pitchFamily="49" charset="0"/>
              </a:rPr>
              <a:t>string_literals</a:t>
            </a:r>
            <a:endParaRPr lang="en-US" dirty="0">
              <a:solidFill>
                <a:srgbClr val="000000"/>
              </a:solidFill>
              <a:latin typeface="Consolas" panose="020B0609020204030204" pitchFamily="49" charset="0"/>
            </a:endParaRPr>
          </a:p>
          <a:p>
            <a:pPr lvl="1"/>
            <a:r>
              <a:rPr lang="en-US" i="1" dirty="0">
                <a:solidFill>
                  <a:srgbClr val="0000FF"/>
                </a:solidFill>
                <a:latin typeface="Consolas" panose="020B0609020204030204" pitchFamily="49" charset="0"/>
              </a:rPr>
              <a:t>std::vector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captionTexts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one"</a:t>
            </a:r>
            <a:r>
              <a:rPr lang="en-US" dirty="0" err="1">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two</a:t>
            </a:r>
            <a:r>
              <a:rPr lang="en-US" dirty="0" err="1">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three"</a:t>
            </a:r>
            <a:r>
              <a:rPr lang="en-US" dirty="0" err="1">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four"</a:t>
            </a:r>
            <a:r>
              <a:rPr lang="en-US" dirty="0" err="1">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five"</a:t>
            </a:r>
            <a:r>
              <a:rPr lang="en-US" dirty="0" err="1">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p>
          <a:p>
            <a:r>
              <a:rPr lang="en-US" sz="3000" i="1" dirty="0">
                <a:solidFill>
                  <a:srgbClr val="0000FF"/>
                </a:solidFill>
                <a:latin typeface="Consolas" panose="020B0609020204030204" pitchFamily="49" charset="0"/>
              </a:rPr>
              <a:t>std::vector</a:t>
            </a:r>
            <a:r>
              <a:rPr lang="en-US" dirty="0">
                <a:solidFill>
                  <a:srgbClr val="000000"/>
                </a:solidFill>
                <a:latin typeface="Consolas" panose="020B0609020204030204" pitchFamily="49" charset="0"/>
              </a:rPr>
              <a:t>&lt; </a:t>
            </a:r>
            <a:r>
              <a:rPr lang="en-US" sz="3000" i="1" dirty="0" err="1">
                <a:solidFill>
                  <a:srgbClr val="0000FF"/>
                </a:solidFill>
                <a:latin typeface="Consolas" panose="020B0609020204030204" pitchFamily="49" charset="0"/>
              </a:rPr>
              <a:t>ObjectId</a:t>
            </a:r>
            <a:r>
              <a:rPr lang="en-US" dirty="0">
                <a:solidFill>
                  <a:srgbClr val="000000"/>
                </a:solidFill>
                <a:latin typeface="Consolas" panose="020B0609020204030204" pitchFamily="49" charset="0"/>
              </a:rPr>
              <a:t> &gt; _</a:t>
            </a:r>
            <a:r>
              <a:rPr lang="en-US" dirty="0" err="1">
                <a:solidFill>
                  <a:srgbClr val="000000"/>
                </a:solidFill>
                <a:latin typeface="Consolas" panose="020B0609020204030204" pitchFamily="49" charset="0"/>
              </a:rPr>
              <a:t>CaptionIds</a:t>
            </a:r>
            <a:r>
              <a:rPr lang="en-US" dirty="0">
                <a:solidFill>
                  <a:srgbClr val="000000"/>
                </a:solidFill>
                <a:latin typeface="Consolas" panose="020B0609020204030204" pitchFamily="49" charset="0"/>
              </a:rPr>
              <a:t> = { 123, 124, 125, 126, 127 };</a:t>
            </a:r>
          </a:p>
          <a:p>
            <a:pPr lvl="1"/>
            <a:r>
              <a:rPr lang="en-US" dirty="0">
                <a:solidFill>
                  <a:srgbClr val="000000"/>
                </a:solidFill>
                <a:latin typeface="Consolas" panose="020B0609020204030204" pitchFamily="49" charset="0"/>
              </a:rPr>
              <a:t>Without template argument this is vector of </a:t>
            </a:r>
            <a:r>
              <a:rPr lang="en-US" sz="3000" i="1" dirty="0" err="1">
                <a:solidFill>
                  <a:srgbClr val="0000FF"/>
                </a:solidFill>
                <a:latin typeface="Consolas" panose="020B0609020204030204" pitchFamily="49" charset="0"/>
              </a:rPr>
              <a:t>int</a:t>
            </a:r>
            <a:r>
              <a:rPr lang="en-US" dirty="0" err="1">
                <a:solidFill>
                  <a:srgbClr val="000000"/>
                </a:solidFill>
                <a:latin typeface="Consolas" panose="020B0609020204030204" pitchFamily="49" charset="0"/>
              </a:rPr>
              <a:t>s</a:t>
            </a:r>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35961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9A64E-FF59-4340-97A9-6321CDCD3F5F}"/>
              </a:ext>
            </a:extLst>
          </p:cNvPr>
          <p:cNvSpPr>
            <a:spLocks noGrp="1"/>
          </p:cNvSpPr>
          <p:nvPr>
            <p:ph type="title"/>
          </p:nvPr>
        </p:nvSpPr>
        <p:spPr/>
        <p:txBody>
          <a:bodyPr/>
          <a:lstStyle/>
          <a:p>
            <a:r>
              <a:rPr lang="en-US" dirty="0"/>
              <a:t>If Wanted Specific Type</a:t>
            </a:r>
          </a:p>
        </p:txBody>
      </p:sp>
      <p:sp>
        <p:nvSpPr>
          <p:cNvPr id="3" name="Content Placeholder 2">
            <a:extLst>
              <a:ext uri="{FF2B5EF4-FFF2-40B4-BE49-F238E27FC236}">
                <a16:creationId xmlns:a16="http://schemas.microsoft.com/office/drawing/2014/main" id="{DDF112CB-5CF3-41BB-8718-6609C587C474}"/>
              </a:ext>
            </a:extLst>
          </p:cNvPr>
          <p:cNvSpPr>
            <a:spLocks noGrp="1"/>
          </p:cNvSpPr>
          <p:nvPr>
            <p:ph idx="1"/>
          </p:nvPr>
        </p:nvSpPr>
        <p:spPr>
          <a:xfrm>
            <a:off x="609600" y="1587322"/>
            <a:ext cx="11475076" cy="4525963"/>
          </a:xfrm>
        </p:spPr>
        <p:txBody>
          <a:bodyPr>
            <a:normAutofit/>
          </a:bodyPr>
          <a:lstStyle/>
          <a:p>
            <a:r>
              <a:rPr lang="en-US" sz="2800" i="1" dirty="0">
                <a:solidFill>
                  <a:srgbClr val="0000FF"/>
                </a:solidFill>
                <a:latin typeface="Consolas" panose="020B0609020204030204" pitchFamily="49" charset="0"/>
              </a:rPr>
              <a:t>Options:</a:t>
            </a:r>
          </a:p>
          <a:p>
            <a:r>
              <a:rPr lang="en-US" sz="2400" dirty="0">
                <a:solidFill>
                  <a:srgbClr val="000000"/>
                </a:solidFill>
                <a:latin typeface="Consolas" panose="020B0609020204030204" pitchFamily="49" charset="0"/>
              </a:rPr>
              <a:t>Be explicit: </a:t>
            </a:r>
            <a:r>
              <a:rPr lang="en-US" sz="2400" i="1" dirty="0">
                <a:solidFill>
                  <a:srgbClr val="0000FF"/>
                </a:solidFill>
                <a:latin typeface="Consolas" panose="020B0609020204030204" pitchFamily="49" charset="0"/>
              </a:rPr>
              <a:t>std::vector</a:t>
            </a:r>
            <a:r>
              <a:rPr lang="en-US" sz="2400" dirty="0">
                <a:solidFill>
                  <a:srgbClr val="000000"/>
                </a:solidFill>
                <a:latin typeface="Consolas" panose="020B0609020204030204" pitchFamily="49" charset="0"/>
              </a:rPr>
              <a:t>&lt;</a:t>
            </a:r>
            <a:r>
              <a:rPr lang="en-US" sz="2400" i="1" dirty="0">
                <a:solidFill>
                  <a:srgbClr val="0000FF"/>
                </a:solidFill>
                <a:latin typeface="Consolas" panose="020B0609020204030204" pitchFamily="49" charset="0"/>
              </a:rPr>
              <a:t>double</a:t>
            </a:r>
            <a:r>
              <a:rPr lang="en-US" sz="2400" dirty="0">
                <a:solidFill>
                  <a:srgbClr val="000000"/>
                </a:solidFill>
                <a:latin typeface="Consolas" panose="020B0609020204030204" pitchFamily="49" charset="0"/>
              </a:rPr>
              <a:t>&gt; </a:t>
            </a:r>
            <a:r>
              <a:rPr lang="en-US" sz="2400" dirty="0" err="1">
                <a:solidFill>
                  <a:srgbClr val="000000"/>
                </a:solidFill>
                <a:latin typeface="Consolas" panose="020B0609020204030204" pitchFamily="49" charset="0"/>
              </a:rPr>
              <a:t>vecDouble</a:t>
            </a:r>
            <a:r>
              <a:rPr lang="en-US" sz="2400" dirty="0">
                <a:solidFill>
                  <a:srgbClr val="000000"/>
                </a:solidFill>
                <a:latin typeface="Consolas" panose="020B0609020204030204" pitchFamily="49" charset="0"/>
              </a:rPr>
              <a:t> = { 123, 124 };</a:t>
            </a:r>
          </a:p>
          <a:p>
            <a:r>
              <a:rPr lang="en-US" sz="2400" dirty="0">
                <a:solidFill>
                  <a:srgbClr val="000000"/>
                </a:solidFill>
                <a:latin typeface="Consolas" panose="020B0609020204030204" pitchFamily="49" charset="0"/>
              </a:rPr>
              <a:t>Suffix:</a:t>
            </a:r>
            <a:r>
              <a:rPr lang="en-US" sz="2400" i="1" dirty="0">
                <a:solidFill>
                  <a:srgbClr val="0000FF"/>
                </a:solidFill>
                <a:latin typeface="Consolas" panose="020B0609020204030204" pitchFamily="49" charset="0"/>
              </a:rPr>
              <a:t> std::vector</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vecDouble</a:t>
            </a:r>
            <a:r>
              <a:rPr lang="en-US" sz="2400" dirty="0">
                <a:solidFill>
                  <a:srgbClr val="000000"/>
                </a:solidFill>
                <a:latin typeface="Consolas" panose="020B0609020204030204" pitchFamily="49" charset="0"/>
              </a:rPr>
              <a:t> = { 123.0, 124. };</a:t>
            </a:r>
          </a:p>
          <a:p>
            <a:r>
              <a:rPr lang="en-US" sz="2400" dirty="0">
                <a:solidFill>
                  <a:srgbClr val="000000"/>
                </a:solidFill>
                <a:latin typeface="Consolas" panose="020B0609020204030204" pitchFamily="49" charset="0"/>
              </a:rPr>
              <a:t>Casts:</a:t>
            </a:r>
            <a:r>
              <a:rPr lang="en-US" sz="2400" i="1" dirty="0">
                <a:solidFill>
                  <a:srgbClr val="0000FF"/>
                </a:solidFill>
                <a:latin typeface="Consolas" panose="020B0609020204030204" pitchFamily="49" charset="0"/>
              </a:rPr>
              <a:t> std::vector</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vecDouble</a:t>
            </a:r>
            <a:r>
              <a:rPr lang="en-US" sz="2400" dirty="0">
                <a:solidFill>
                  <a:srgbClr val="000000"/>
                </a:solidFill>
                <a:latin typeface="Consolas" panose="020B0609020204030204" pitchFamily="49" charset="0"/>
              </a:rPr>
              <a:t> = { (</a:t>
            </a:r>
            <a:r>
              <a:rPr lang="en-US" sz="2400" i="1" dirty="0">
                <a:solidFill>
                  <a:srgbClr val="0000FF"/>
                </a:solidFill>
                <a:latin typeface="Consolas" panose="020B0609020204030204" pitchFamily="49" charset="0"/>
              </a:rPr>
              <a:t>double</a:t>
            </a:r>
            <a:r>
              <a:rPr lang="en-US" sz="2400" dirty="0">
                <a:solidFill>
                  <a:srgbClr val="000000"/>
                </a:solidFill>
                <a:latin typeface="Consolas" panose="020B0609020204030204" pitchFamily="49" charset="0"/>
              </a:rPr>
              <a:t>)123, (</a:t>
            </a:r>
            <a:r>
              <a:rPr lang="en-US" sz="2400" i="1" dirty="0">
                <a:solidFill>
                  <a:srgbClr val="0000FF"/>
                </a:solidFill>
                <a:latin typeface="Consolas" panose="020B0609020204030204" pitchFamily="49" charset="0"/>
              </a:rPr>
              <a:t>double</a:t>
            </a:r>
            <a:r>
              <a:rPr lang="en-US" sz="2400" dirty="0">
                <a:solidFill>
                  <a:srgbClr val="000000"/>
                </a:solidFill>
                <a:latin typeface="Consolas" panose="020B0609020204030204" pitchFamily="49" charset="0"/>
              </a:rPr>
              <a:t>)124 };</a:t>
            </a:r>
          </a:p>
          <a:p>
            <a:pPr lvl="1"/>
            <a:r>
              <a:rPr lang="en-US" sz="2000" dirty="0">
                <a:solidFill>
                  <a:srgbClr val="000000"/>
                </a:solidFill>
                <a:latin typeface="Consolas" panose="020B0609020204030204" pitchFamily="49" charset="0"/>
              </a:rPr>
              <a:t>Not this please: </a:t>
            </a:r>
            <a:r>
              <a:rPr lang="en-US" sz="2000" i="1" dirty="0">
                <a:solidFill>
                  <a:srgbClr val="0000FF"/>
                </a:solidFill>
                <a:latin typeface="Consolas" panose="020B0609020204030204" pitchFamily="49" charset="0"/>
              </a:rPr>
              <a:t>std::vector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vecDouble</a:t>
            </a:r>
            <a:r>
              <a:rPr lang="en-US" sz="2000" dirty="0">
                <a:solidFill>
                  <a:srgbClr val="000000"/>
                </a:solidFill>
                <a:latin typeface="Consolas" panose="020B0609020204030204" pitchFamily="49" charset="0"/>
              </a:rPr>
              <a:t> = </a:t>
            </a:r>
            <a:r>
              <a:rPr lang="en-US" sz="2000" i="1" dirty="0">
                <a:solidFill>
                  <a:srgbClr val="0000FF"/>
                </a:solidFill>
                <a:latin typeface="Consolas" panose="020B0609020204030204" pitchFamily="49" charset="0"/>
              </a:rPr>
              <a:t>std::vector</a:t>
            </a:r>
            <a:r>
              <a:rPr lang="en-US"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double</a:t>
            </a:r>
            <a:r>
              <a:rPr lang="en-US" sz="2000" dirty="0">
                <a:solidFill>
                  <a:srgbClr val="000000"/>
                </a:solidFill>
                <a:latin typeface="Consolas" panose="020B0609020204030204" pitchFamily="49" charset="0"/>
              </a:rPr>
              <a:t>&gt;{ 123, 124 };</a:t>
            </a:r>
          </a:p>
          <a:p>
            <a:r>
              <a:rPr lang="en-US" sz="2400" dirty="0">
                <a:solidFill>
                  <a:srgbClr val="000000"/>
                </a:solidFill>
                <a:latin typeface="Consolas" panose="020B0609020204030204" pitchFamily="49" charset="0"/>
              </a:rPr>
              <a:t>Deduction Guide</a:t>
            </a:r>
          </a:p>
          <a:p>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endParaRPr lang="en-US" sz="2800" dirty="0"/>
          </a:p>
        </p:txBody>
      </p:sp>
    </p:spTree>
    <p:extLst>
      <p:ext uri="{BB962C8B-B14F-4D97-AF65-F5344CB8AC3E}">
        <p14:creationId xmlns:p14="http://schemas.microsoft.com/office/powerpoint/2010/main" val="281155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E9A4-6F83-4203-B420-F1DFDA0A9BB7}"/>
              </a:ext>
            </a:extLst>
          </p:cNvPr>
          <p:cNvSpPr>
            <a:spLocks noGrp="1"/>
          </p:cNvSpPr>
          <p:nvPr>
            <p:ph type="title"/>
          </p:nvPr>
        </p:nvSpPr>
        <p:spPr/>
        <p:txBody>
          <a:bodyPr/>
          <a:lstStyle/>
          <a:p>
            <a:r>
              <a:rPr lang="en-US" dirty="0"/>
              <a:t>Class Template Argument Deduction</a:t>
            </a:r>
          </a:p>
        </p:txBody>
      </p:sp>
      <p:sp>
        <p:nvSpPr>
          <p:cNvPr id="3" name="Content Placeholder 2">
            <a:extLst>
              <a:ext uri="{FF2B5EF4-FFF2-40B4-BE49-F238E27FC236}">
                <a16:creationId xmlns:a16="http://schemas.microsoft.com/office/drawing/2014/main" id="{35325EB0-4364-4C8C-9048-9AB1BA2A1714}"/>
              </a:ext>
            </a:extLst>
          </p:cNvPr>
          <p:cNvSpPr>
            <a:spLocks noGrp="1"/>
          </p:cNvSpPr>
          <p:nvPr>
            <p:ph idx="1"/>
          </p:nvPr>
        </p:nvSpPr>
        <p:spPr/>
        <p:txBody>
          <a:bodyPr/>
          <a:lstStyle/>
          <a:p>
            <a:r>
              <a:rPr lang="en-US" dirty="0"/>
              <a:t>Uses only the name of the type constructing and the types of the input variables</a:t>
            </a:r>
          </a:p>
          <a:p>
            <a:r>
              <a:rPr lang="en-US" dirty="0"/>
              <a:t>Can use a deduction guide for when more information is necessary.</a:t>
            </a:r>
          </a:p>
          <a:p>
            <a:endParaRPr lang="en-US" dirty="0"/>
          </a:p>
        </p:txBody>
      </p:sp>
    </p:spTree>
    <p:extLst>
      <p:ext uri="{BB962C8B-B14F-4D97-AF65-F5344CB8AC3E}">
        <p14:creationId xmlns:p14="http://schemas.microsoft.com/office/powerpoint/2010/main" val="497270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38B9-795B-42CE-B6AD-0A4A349B47A7}"/>
              </a:ext>
            </a:extLst>
          </p:cNvPr>
          <p:cNvSpPr>
            <a:spLocks noGrp="1"/>
          </p:cNvSpPr>
          <p:nvPr>
            <p:ph type="title"/>
          </p:nvPr>
        </p:nvSpPr>
        <p:spPr/>
        <p:txBody>
          <a:bodyPr/>
          <a:lstStyle/>
          <a:p>
            <a:r>
              <a:rPr lang="en-US" dirty="0"/>
              <a:t>Deduction Guides</a:t>
            </a:r>
          </a:p>
        </p:txBody>
      </p:sp>
      <p:sp>
        <p:nvSpPr>
          <p:cNvPr id="3" name="Content Placeholder 2">
            <a:extLst>
              <a:ext uri="{FF2B5EF4-FFF2-40B4-BE49-F238E27FC236}">
                <a16:creationId xmlns:a16="http://schemas.microsoft.com/office/drawing/2014/main" id="{870DB53D-6E43-4C80-A556-68C601A60804}"/>
              </a:ext>
            </a:extLst>
          </p:cNvPr>
          <p:cNvSpPr>
            <a:spLocks noGrp="1"/>
          </p:cNvSpPr>
          <p:nvPr>
            <p:ph idx="1"/>
          </p:nvPr>
        </p:nvSpPr>
        <p:spPr/>
        <p:txBody>
          <a:bodyPr/>
          <a:lstStyle/>
          <a:p>
            <a:r>
              <a:rPr lang="en-US" dirty="0"/>
              <a:t>Adds the ability to prefer one constructor over another</a:t>
            </a:r>
          </a:p>
          <a:p>
            <a:pPr lvl="1"/>
            <a:r>
              <a:rPr lang="en-US" dirty="0"/>
              <a:t>Even to one that wouldn’t have been considered</a:t>
            </a:r>
          </a:p>
          <a:p>
            <a:pPr lvl="1"/>
            <a:r>
              <a:rPr lang="en-US" dirty="0"/>
              <a:t>Required in some cases</a:t>
            </a:r>
          </a:p>
          <a:p>
            <a:pPr lvl="2"/>
            <a:r>
              <a:rPr lang="en-US" dirty="0"/>
              <a:t>Every template argument must be resolved</a:t>
            </a:r>
          </a:p>
        </p:txBody>
      </p:sp>
    </p:spTree>
    <p:extLst>
      <p:ext uri="{BB962C8B-B14F-4D97-AF65-F5344CB8AC3E}">
        <p14:creationId xmlns:p14="http://schemas.microsoft.com/office/powerpoint/2010/main" val="1220976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F80B-7783-488B-9249-5DD7E93818CB}"/>
              </a:ext>
            </a:extLst>
          </p:cNvPr>
          <p:cNvSpPr>
            <a:spLocks noGrp="1"/>
          </p:cNvSpPr>
          <p:nvPr>
            <p:ph type="title"/>
          </p:nvPr>
        </p:nvSpPr>
        <p:spPr>
          <a:xfrm>
            <a:off x="838200" y="116697"/>
            <a:ext cx="10515600" cy="1325563"/>
          </a:xfrm>
        </p:spPr>
        <p:txBody>
          <a:bodyPr>
            <a:normAutofit/>
          </a:bodyPr>
          <a:lstStyle/>
          <a:p>
            <a:r>
              <a:rPr lang="en-US" dirty="0"/>
              <a:t>Replaced With String</a:t>
            </a:r>
          </a:p>
        </p:txBody>
      </p:sp>
      <p:sp>
        <p:nvSpPr>
          <p:cNvPr id="6" name="Rectangle 3">
            <a:extLst>
              <a:ext uri="{FF2B5EF4-FFF2-40B4-BE49-F238E27FC236}">
                <a16:creationId xmlns:a16="http://schemas.microsoft.com/office/drawing/2014/main" id="{1D16A0AA-7D38-4E4F-8B76-785B04E502D9}"/>
              </a:ext>
            </a:extLst>
          </p:cNvPr>
          <p:cNvSpPr>
            <a:spLocks noGrp="1" noChangeArrowheads="1"/>
          </p:cNvSpPr>
          <p:nvPr>
            <p:ph idx="1"/>
          </p:nvPr>
        </p:nvSpPr>
        <p:spPr bwMode="auto">
          <a:xfrm>
            <a:off x="609600" y="1442260"/>
            <a:ext cx="10435936" cy="442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dirty="0">
                <a:solidFill>
                  <a:srgbClr val="0000FF"/>
                </a:solidFill>
                <a:latin typeface="Consolas" panose="020B0609020204030204" pitchFamily="49" charset="0"/>
              </a:rPr>
              <a:t>template</a:t>
            </a:r>
            <a:r>
              <a:rPr lang="en-US" sz="1600" dirty="0">
                <a:solidFill>
                  <a:srgbClr val="000000"/>
                </a:solidFill>
                <a:latin typeface="Consolas" panose="020B0609020204030204" pitchFamily="49" charset="0"/>
              </a:rPr>
              <a:t>&lt;</a:t>
            </a:r>
            <a:r>
              <a:rPr lang="en-US" sz="1600" dirty="0" err="1">
                <a:solidFill>
                  <a:srgbClr val="0000FF"/>
                </a:solidFill>
                <a:latin typeface="Consolas" panose="020B0609020204030204" pitchFamily="49" charset="0"/>
              </a:rPr>
              <a:t>typename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t>
            </a:r>
            <a:r>
              <a:rPr lang="en-US" sz="1600" dirty="0">
                <a:solidFill>
                  <a:srgbClr val="000000"/>
                </a:solidFill>
                <a:latin typeface="Consolas" panose="020B0609020204030204" pitchFamily="49" charset="0"/>
              </a:rPr>
              <a:t>&gt;</a:t>
            </a:r>
          </a:p>
          <a:p>
            <a:pPr marL="0" indent="0">
              <a:buNone/>
            </a:pPr>
            <a:r>
              <a:rPr lang="en-US" sz="1600" dirty="0">
                <a:solidFill>
                  <a:srgbClr val="0000FF"/>
                </a:solidFill>
                <a:latin typeface="Consolas" panose="020B0609020204030204" pitchFamily="49" charset="0"/>
              </a:rPr>
              <a:t>struct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t</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i="1" dirty="0">
                <a:solidFill>
                  <a:srgbClr val="0000FF"/>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i="1" dirty="0" err="1">
                <a:solidFill>
                  <a:srgbClr val="00008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__PRETTY_FUNCTION__</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i="1" dirty="0">
                <a:solidFill>
                  <a:srgbClr val="0000FF"/>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i="1" dirty="0" err="1">
                <a:solidFill>
                  <a:srgbClr val="88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br>
              <a:rPr lang="en-US" sz="1600" dirty="0">
                <a:solidFill>
                  <a:srgbClr val="000000"/>
                </a:solidFill>
                <a:latin typeface="Consolas" panose="020B0609020204030204" pitchFamily="49" charset="0"/>
              </a:rPr>
            </a:b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"abc123"</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68EA09D-C9FB-437B-8241-444A40B62782}"/>
              </a:ext>
            </a:extLst>
          </p:cNvPr>
          <p:cNvSpPr txBox="1"/>
          <p:nvPr/>
        </p:nvSpPr>
        <p:spPr>
          <a:xfrm>
            <a:off x="609600" y="4040659"/>
            <a:ext cx="2281881" cy="369332"/>
          </a:xfrm>
          <a:prstGeom prst="rect">
            <a:avLst/>
          </a:prstGeom>
          <a:noFill/>
        </p:spPr>
        <p:txBody>
          <a:bodyPr wrap="square" rtlCol="0">
            <a:spAutoFit/>
          </a:bodyPr>
          <a:lstStyle/>
          <a:p>
            <a:r>
              <a:rPr lang="en-US" dirty="0">
                <a:solidFill>
                  <a:srgbClr val="0000FF"/>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endParaRPr lang="en-US" dirty="0"/>
          </a:p>
        </p:txBody>
      </p:sp>
      <p:sp>
        <p:nvSpPr>
          <p:cNvPr id="5" name="TextBox 4">
            <a:extLst>
              <a:ext uri="{FF2B5EF4-FFF2-40B4-BE49-F238E27FC236}">
                <a16:creationId xmlns:a16="http://schemas.microsoft.com/office/drawing/2014/main" id="{8A32E970-1DA9-4DF7-AA57-16EA3C27E619}"/>
              </a:ext>
            </a:extLst>
          </p:cNvPr>
          <p:cNvSpPr txBox="1"/>
          <p:nvPr/>
        </p:nvSpPr>
        <p:spPr>
          <a:xfrm>
            <a:off x="2702010" y="4052924"/>
            <a:ext cx="448963" cy="369332"/>
          </a:xfrm>
          <a:prstGeom prst="rect">
            <a:avLst/>
          </a:prstGeom>
          <a:noFill/>
        </p:spPr>
        <p:txBody>
          <a:bodyPr wrap="square" rtlCol="0">
            <a:spAutoFit/>
          </a:bodyPr>
          <a:lstStyle/>
          <a:p>
            <a:r>
              <a:rPr lang="en-US" dirty="0"/>
              <a:t>-&gt;</a:t>
            </a:r>
          </a:p>
        </p:txBody>
      </p:sp>
      <p:sp>
        <p:nvSpPr>
          <p:cNvPr id="7" name="TextBox 6">
            <a:extLst>
              <a:ext uri="{FF2B5EF4-FFF2-40B4-BE49-F238E27FC236}">
                <a16:creationId xmlns:a16="http://schemas.microsoft.com/office/drawing/2014/main" id="{8740F356-8D15-4C15-95A6-766E4F60189D}"/>
              </a:ext>
            </a:extLst>
          </p:cNvPr>
          <p:cNvSpPr txBox="1"/>
          <p:nvPr/>
        </p:nvSpPr>
        <p:spPr>
          <a:xfrm>
            <a:off x="2961502" y="4068120"/>
            <a:ext cx="6079527" cy="369332"/>
          </a:xfrm>
          <a:prstGeom prst="rect">
            <a:avLst/>
          </a:prstGeom>
          <a:noFill/>
        </p:spPr>
        <p:txBody>
          <a:bodyPr wrap="square" rtlCol="0">
            <a:spAutoFit/>
          </a:bodyPr>
          <a:lstStyle/>
          <a:p>
            <a:pPr>
              <a:spcBef>
                <a:spcPts val="385"/>
              </a:spcBef>
            </a:pPr>
            <a:r>
              <a:rPr lang="en-US" dirty="0">
                <a:solidFill>
                  <a:srgbClr val="0000FF"/>
                </a:solidFill>
                <a:latin typeface="Consolas" panose="020B0609020204030204" pitchFamily="49" charset="0"/>
              </a:rPr>
              <a:t>S</a:t>
            </a:r>
            <a:r>
              <a:rPr lang="en-US" dirty="0">
                <a:solidFill>
                  <a:srgbClr val="000000"/>
                </a:solidFill>
                <a:latin typeface="Consolas" panose="020B0609020204030204" pitchFamily="49" charset="0"/>
              </a:rPr>
              <a:t>&lt;</a:t>
            </a:r>
            <a:r>
              <a:rPr lang="en-US" i="1" dirty="0">
                <a:solidFill>
                  <a:srgbClr val="0000FF"/>
                </a:solidFill>
                <a:latin typeface="Consolas" panose="020B0609020204030204" pitchFamily="49" charset="0"/>
              </a:rPr>
              <a:t>std</a:t>
            </a:r>
            <a:r>
              <a:rPr lang="en-US" dirty="0">
                <a:solidFill>
                  <a:srgbClr val="000000"/>
                </a:solidFill>
                <a:latin typeface="Consolas" panose="020B0609020204030204" pitchFamily="49" charset="0"/>
              </a:rPr>
              <a:t>::</a:t>
            </a:r>
            <a:r>
              <a:rPr lang="en-US" i="1"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a:t>
            </a:r>
            <a:r>
              <a:rPr lang="en-US" dirty="0">
                <a:solidFill>
                  <a:srgbClr val="008000"/>
                </a:solidFill>
                <a:latin typeface="Consolas" panose="020B0609020204030204" pitchFamily="49" charset="0"/>
              </a:rPr>
              <a:t>//&lt;-- Explicit deduction guide</a:t>
            </a:r>
            <a:endParaRPr lang="en-US"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813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DD14A8-0573-44BD-ABA4-5B0F000EC37D}"/>
              </a:ext>
            </a:extLst>
          </p:cNvPr>
          <p:cNvSpPr>
            <a:spLocks noGrp="1"/>
          </p:cNvSpPr>
          <p:nvPr>
            <p:ph type="title"/>
          </p:nvPr>
        </p:nvSpPr>
        <p:spPr>
          <a:xfrm>
            <a:off x="838200" y="116697"/>
            <a:ext cx="10515600" cy="1325563"/>
          </a:xfrm>
        </p:spPr>
        <p:txBody>
          <a:bodyPr>
            <a:normAutofit/>
          </a:bodyPr>
          <a:lstStyle/>
          <a:p>
            <a:r>
              <a:rPr lang="en-US" dirty="0"/>
              <a:t>Replaced With String</a:t>
            </a:r>
          </a:p>
        </p:txBody>
      </p:sp>
      <p:sp>
        <p:nvSpPr>
          <p:cNvPr id="6" name="Rectangle 3">
            <a:extLst>
              <a:ext uri="{FF2B5EF4-FFF2-40B4-BE49-F238E27FC236}">
                <a16:creationId xmlns:a16="http://schemas.microsoft.com/office/drawing/2014/main" id="{1D16A0AA-7D38-4E4F-8B76-785B04E502D9}"/>
              </a:ext>
            </a:extLst>
          </p:cNvPr>
          <p:cNvSpPr>
            <a:spLocks noGrp="1" noChangeArrowheads="1"/>
          </p:cNvSpPr>
          <p:nvPr>
            <p:ph idx="1"/>
          </p:nvPr>
        </p:nvSpPr>
        <p:spPr bwMode="auto">
          <a:xfrm>
            <a:off x="609600" y="1113452"/>
            <a:ext cx="10435936" cy="508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dirty="0">
                <a:solidFill>
                  <a:srgbClr val="0000FF"/>
                </a:solidFill>
                <a:latin typeface="Consolas" panose="020B0609020204030204" pitchFamily="49" charset="0"/>
              </a:rPr>
              <a:t>template</a:t>
            </a:r>
            <a:r>
              <a:rPr lang="en-US" sz="1600" dirty="0">
                <a:solidFill>
                  <a:srgbClr val="000000"/>
                </a:solidFill>
                <a:latin typeface="Consolas" panose="020B0609020204030204" pitchFamily="49" charset="0"/>
              </a:rPr>
              <a:t>&lt;</a:t>
            </a:r>
            <a:r>
              <a:rPr lang="en-US" sz="1600" dirty="0" err="1">
                <a:solidFill>
                  <a:srgbClr val="0000FF"/>
                </a:solidFill>
                <a:latin typeface="Consolas" panose="020B0609020204030204" pitchFamily="49" charset="0"/>
              </a:rPr>
              <a:t>typename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t>
            </a:r>
            <a:r>
              <a:rPr lang="en-US" sz="1600" dirty="0">
                <a:solidFill>
                  <a:srgbClr val="000000"/>
                </a:solidFill>
                <a:latin typeface="Consolas" panose="020B0609020204030204" pitchFamily="49" charset="0"/>
              </a:rPr>
              <a:t>&gt;</a:t>
            </a:r>
          </a:p>
          <a:p>
            <a:pPr marL="0" indent="0">
              <a:buNone/>
            </a:pPr>
            <a:r>
              <a:rPr lang="en-US" sz="1600" dirty="0">
                <a:solidFill>
                  <a:srgbClr val="0000FF"/>
                </a:solidFill>
                <a:latin typeface="Consolas" panose="020B0609020204030204" pitchFamily="49" charset="0"/>
              </a:rPr>
              <a:t>struct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t</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i="1" dirty="0">
                <a:solidFill>
                  <a:srgbClr val="0000FF"/>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i="1" dirty="0" err="1">
                <a:solidFill>
                  <a:srgbClr val="00008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__PRETTY_FUNCTION__</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i="1" dirty="0">
                <a:solidFill>
                  <a:srgbClr val="0000FF"/>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i="1" dirty="0" err="1">
                <a:solidFill>
                  <a:srgbClr val="88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br>
              <a:rPr lang="en-US" sz="1600" dirty="0">
                <a:solidFill>
                  <a:srgbClr val="000000"/>
                </a:solidFill>
                <a:latin typeface="Consolas" panose="020B0609020204030204" pitchFamily="49" charset="0"/>
              </a:rPr>
            </a:b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S&lt;std::string&gt;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"abc123"</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534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F80B-7783-488B-9249-5DD7E93818CB}"/>
              </a:ext>
            </a:extLst>
          </p:cNvPr>
          <p:cNvSpPr>
            <a:spLocks noGrp="1"/>
          </p:cNvSpPr>
          <p:nvPr>
            <p:ph type="title"/>
          </p:nvPr>
        </p:nvSpPr>
        <p:spPr>
          <a:xfrm>
            <a:off x="838200" y="116697"/>
            <a:ext cx="10515600" cy="1325563"/>
          </a:xfrm>
        </p:spPr>
        <p:txBody>
          <a:bodyPr>
            <a:normAutofit/>
          </a:bodyPr>
          <a:lstStyle/>
          <a:p>
            <a:r>
              <a:rPr lang="en-US" dirty="0"/>
              <a:t>Could it be used to prevent types?</a:t>
            </a:r>
          </a:p>
        </p:txBody>
      </p:sp>
      <p:sp>
        <p:nvSpPr>
          <p:cNvPr id="6" name="Rectangle 3">
            <a:extLst>
              <a:ext uri="{FF2B5EF4-FFF2-40B4-BE49-F238E27FC236}">
                <a16:creationId xmlns:a16="http://schemas.microsoft.com/office/drawing/2014/main" id="{1D16A0AA-7D38-4E4F-8B76-785B04E502D9}"/>
              </a:ext>
            </a:extLst>
          </p:cNvPr>
          <p:cNvSpPr>
            <a:spLocks noGrp="1" noChangeArrowheads="1"/>
          </p:cNvSpPr>
          <p:nvPr>
            <p:ph idx="1"/>
          </p:nvPr>
        </p:nvSpPr>
        <p:spPr bwMode="auto">
          <a:xfrm>
            <a:off x="609600" y="1294528"/>
            <a:ext cx="10435936" cy="472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dirty="0">
                <a:solidFill>
                  <a:srgbClr val="0000FF"/>
                </a:solidFill>
                <a:latin typeface="Consolas" panose="020B0609020204030204" pitchFamily="49" charset="0"/>
              </a:rPr>
              <a:t>template</a:t>
            </a:r>
            <a:r>
              <a:rPr lang="en-US" sz="1600" dirty="0">
                <a:solidFill>
                  <a:srgbClr val="000000"/>
                </a:solidFill>
                <a:latin typeface="Consolas" panose="020B0609020204030204" pitchFamily="49" charset="0"/>
              </a:rPr>
              <a:t>&lt;</a:t>
            </a:r>
            <a:r>
              <a:rPr lang="en-US" sz="1600" dirty="0" err="1">
                <a:solidFill>
                  <a:srgbClr val="0000FF"/>
                </a:solidFill>
                <a:latin typeface="Consolas" panose="020B0609020204030204" pitchFamily="49" charset="0"/>
              </a:rPr>
              <a:t>typename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t>
            </a:r>
            <a:r>
              <a:rPr lang="en-US" sz="1600" dirty="0">
                <a:solidFill>
                  <a:srgbClr val="000000"/>
                </a:solidFill>
                <a:latin typeface="Consolas" panose="020B0609020204030204" pitchFamily="49" charset="0"/>
              </a:rPr>
              <a:t>&gt;</a:t>
            </a:r>
          </a:p>
          <a:p>
            <a:pPr marL="0" indent="0">
              <a:buNone/>
            </a:pPr>
            <a:r>
              <a:rPr lang="en-US" sz="1600" dirty="0">
                <a:solidFill>
                  <a:srgbClr val="0000FF"/>
                </a:solidFill>
                <a:latin typeface="Consolas" panose="020B0609020204030204" pitchFamily="49" charset="0"/>
              </a:rPr>
              <a:t>struct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const char</a:t>
            </a:r>
            <a:r>
              <a:rPr lang="en-US" sz="1600" dirty="0">
                <a:solidFill>
                  <a:srgbClr val="000000"/>
                </a:solidFill>
                <a:latin typeface="Consolas" panose="020B0609020204030204" pitchFamily="49" charset="0"/>
              </a:rPr>
              <a:t>* ) = </a:t>
            </a:r>
            <a:r>
              <a:rPr lang="en-US" sz="1600" dirty="0">
                <a:solidFill>
                  <a:srgbClr val="0000FF"/>
                </a:solidFill>
                <a:latin typeface="Consolas" panose="020B0609020204030204" pitchFamily="49" charset="0"/>
              </a:rPr>
              <a:t>delete</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t</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      </a:t>
            </a:r>
            <a:r>
              <a:rPr lang="en-US" sz="1600" i="1" dirty="0">
                <a:solidFill>
                  <a:srgbClr val="0000FF"/>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i="1" dirty="0" err="1">
                <a:solidFill>
                  <a:srgbClr val="00008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__PRETTY_FUNCTION__</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i="1" dirty="0">
                <a:solidFill>
                  <a:srgbClr val="0000FF"/>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i="1" dirty="0" err="1">
                <a:solidFill>
                  <a:srgbClr val="88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p>
          <a:p>
            <a:pPr marL="0" indent="0">
              <a:buNone/>
            </a:pPr>
            <a:br>
              <a:rPr lang="en-US" sz="1600" dirty="0">
                <a:solidFill>
                  <a:srgbClr val="000000"/>
                </a:solidFill>
                <a:latin typeface="Consolas" panose="020B0609020204030204" pitchFamily="49" charset="0"/>
              </a:rPr>
            </a:br>
            <a:endParaRPr lang="en-US" sz="1600" dirty="0">
              <a:solidFill>
                <a:srgbClr val="000000"/>
              </a:solidFill>
              <a:latin typeface="Consolas" panose="020B0609020204030204" pitchFamily="49" charset="0"/>
            </a:endParaRP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"abc123"</a:t>
            </a:r>
            <a:r>
              <a:rPr lang="en-US" sz="1600" dirty="0">
                <a:solidFill>
                  <a:srgbClr val="000000"/>
                </a:solidFill>
                <a:latin typeface="Consolas" panose="020B0609020204030204" pitchFamily="49" charset="0"/>
              </a:rPr>
              <a:t> );</a:t>
            </a:r>
          </a:p>
          <a:p>
            <a:pPr marL="0" indent="0">
              <a:buNone/>
            </a:pPr>
            <a:r>
              <a:rPr lang="en-US" sz="1600" dirty="0">
                <a:solidFill>
                  <a:srgbClr val="000000"/>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34C6FE9-007D-4B04-BCFC-68CC47D77B5F}"/>
              </a:ext>
            </a:extLst>
          </p:cNvPr>
          <p:cNvSpPr/>
          <p:nvPr/>
        </p:nvSpPr>
        <p:spPr>
          <a:xfrm>
            <a:off x="609600" y="4158734"/>
            <a:ext cx="5123518" cy="369332"/>
          </a:xfrm>
          <a:prstGeom prst="rect">
            <a:avLst/>
          </a:prstGeom>
        </p:spPr>
        <p:txBody>
          <a:bodyPr wrap="none">
            <a:spAutoFit/>
          </a:bodyPr>
          <a:lstStyle/>
          <a:p>
            <a:r>
              <a:rPr lang="en-US" dirty="0">
                <a:solidFill>
                  <a:srgbClr val="0000FF"/>
                </a:solidFill>
                <a:latin typeface="Consolas, "/>
              </a:rPr>
              <a:t>S</a:t>
            </a:r>
            <a:r>
              <a:rPr lang="en-US" dirty="0">
                <a:solidFill>
                  <a:srgbClr val="000000"/>
                </a:solidFill>
                <a:latin typeface="Consolas, "/>
              </a:rPr>
              <a:t>( </a:t>
            </a:r>
            <a:r>
              <a:rPr lang="en-US" dirty="0">
                <a:solidFill>
                  <a:srgbClr val="0000FF"/>
                </a:solidFill>
                <a:latin typeface="Consolas, "/>
              </a:rPr>
              <a:t>const</a:t>
            </a:r>
            <a:r>
              <a:rPr lang="en-US" dirty="0">
                <a:solidFill>
                  <a:srgbClr val="000000"/>
                </a:solidFill>
                <a:latin typeface="Consolas, "/>
              </a:rPr>
              <a:t> </a:t>
            </a:r>
            <a:r>
              <a:rPr lang="en-US" dirty="0">
                <a:solidFill>
                  <a:srgbClr val="0000FF"/>
                </a:solidFill>
                <a:latin typeface="Consolas, "/>
              </a:rPr>
              <a:t>char</a:t>
            </a:r>
            <a:r>
              <a:rPr lang="en-US" dirty="0">
                <a:solidFill>
                  <a:srgbClr val="000000"/>
                </a:solidFill>
                <a:latin typeface="Consolas, "/>
              </a:rPr>
              <a:t>* ) -&gt; </a:t>
            </a:r>
            <a:r>
              <a:rPr lang="en-US" dirty="0">
                <a:solidFill>
                  <a:srgbClr val="0000FF"/>
                </a:solidFill>
                <a:latin typeface="Consolas, "/>
              </a:rPr>
              <a:t>S</a:t>
            </a:r>
            <a:r>
              <a:rPr lang="en-US" dirty="0">
                <a:solidFill>
                  <a:srgbClr val="000000"/>
                </a:solidFill>
                <a:latin typeface="Consolas, "/>
              </a:rPr>
              <a:t>&lt;</a:t>
            </a:r>
            <a:r>
              <a:rPr lang="en-US" dirty="0">
                <a:solidFill>
                  <a:srgbClr val="0000FF"/>
                </a:solidFill>
                <a:latin typeface="Consolas, "/>
              </a:rPr>
              <a:t>std::</a:t>
            </a:r>
            <a:r>
              <a:rPr lang="en-US" dirty="0" err="1">
                <a:solidFill>
                  <a:srgbClr val="0000FF"/>
                </a:solidFill>
                <a:latin typeface="Consolas, "/>
              </a:rPr>
              <a:t>false_type</a:t>
            </a:r>
            <a:r>
              <a:rPr lang="en-US" dirty="0">
                <a:solidFill>
                  <a:srgbClr val="000000"/>
                </a:solidFill>
                <a:latin typeface="Consolas, "/>
              </a:rPr>
              <a:t>&gt;;</a:t>
            </a:r>
          </a:p>
        </p:txBody>
      </p:sp>
      <p:cxnSp>
        <p:nvCxnSpPr>
          <p:cNvPr id="9" name="Straight Connector 8">
            <a:extLst>
              <a:ext uri="{FF2B5EF4-FFF2-40B4-BE49-F238E27FC236}">
                <a16:creationId xmlns:a16="http://schemas.microsoft.com/office/drawing/2014/main" id="{206C4B72-37DA-4CD8-A692-A8375CCA006F}"/>
              </a:ext>
            </a:extLst>
          </p:cNvPr>
          <p:cNvCxnSpPr/>
          <p:nvPr/>
        </p:nvCxnSpPr>
        <p:spPr>
          <a:xfrm>
            <a:off x="498348" y="4343400"/>
            <a:ext cx="5472684" cy="320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284542B0-E2A3-4510-95C1-2279A525FEC7}"/>
              </a:ext>
            </a:extLst>
          </p:cNvPr>
          <p:cNvCxnSpPr>
            <a:cxnSpLocks/>
          </p:cNvCxnSpPr>
          <p:nvPr/>
        </p:nvCxnSpPr>
        <p:spPr>
          <a:xfrm flipH="1">
            <a:off x="3950208" y="2052828"/>
            <a:ext cx="946404" cy="29260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87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EEE8-2F74-4A29-826A-1C35B76C71B9}"/>
              </a:ext>
            </a:extLst>
          </p:cNvPr>
          <p:cNvSpPr>
            <a:spLocks noGrp="1"/>
          </p:cNvSpPr>
          <p:nvPr>
            <p:ph type="title"/>
          </p:nvPr>
        </p:nvSpPr>
        <p:spPr>
          <a:xfrm>
            <a:off x="838200" y="365125"/>
            <a:ext cx="10515600" cy="898067"/>
          </a:xfrm>
        </p:spPr>
        <p:txBody>
          <a:bodyPr/>
          <a:lstStyle/>
          <a:p>
            <a:r>
              <a:rPr lang="en-US" dirty="0"/>
              <a:t>Fixes Broken Connections</a:t>
            </a:r>
          </a:p>
        </p:txBody>
      </p:sp>
      <p:sp>
        <p:nvSpPr>
          <p:cNvPr id="3" name="Content Placeholder 2">
            <a:extLst>
              <a:ext uri="{FF2B5EF4-FFF2-40B4-BE49-F238E27FC236}">
                <a16:creationId xmlns:a16="http://schemas.microsoft.com/office/drawing/2014/main" id="{0D2C9790-7AC0-4874-9BEA-CCD22F6BE21D}"/>
              </a:ext>
            </a:extLst>
          </p:cNvPr>
          <p:cNvSpPr>
            <a:spLocks noGrp="1"/>
          </p:cNvSpPr>
          <p:nvPr>
            <p:ph idx="1"/>
          </p:nvPr>
        </p:nvSpPr>
        <p:spPr>
          <a:xfrm>
            <a:off x="838200" y="1150070"/>
            <a:ext cx="10515600" cy="5026893"/>
          </a:xfrm>
        </p:spPr>
        <p:txBody>
          <a:bodyPr>
            <a:normAutofit fontScale="55000" lnSpcReduction="20000"/>
          </a:bodyPr>
          <a:lstStyle/>
          <a:p>
            <a:pPr marL="0" indent="0">
              <a:buNone/>
            </a:pPr>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t>
            </a:r>
            <a:r>
              <a:rPr lang="en-US" dirty="0">
                <a:solidFill>
                  <a:srgbClr val="000000"/>
                </a:solidFill>
                <a:latin typeface="Consolas" panose="020B0609020204030204" pitchFamily="49" charset="0"/>
              </a:rPr>
              <a:t>&gt;</a:t>
            </a:r>
          </a:p>
          <a:p>
            <a:pPr marL="0" indent="0">
              <a:buNone/>
            </a:pPr>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Iter</a:t>
            </a:r>
            <a:r>
              <a:rPr lang="en-US" dirty="0">
                <a:solidFill>
                  <a:srgbClr val="00000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Iter</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Iter</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end</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endParaRPr lang="en-US" dirty="0">
              <a:solidFill>
                <a:srgbClr val="0000FF"/>
              </a:solidFill>
              <a:latin typeface="Consolas" panose="020B0609020204030204" pitchFamily="49" charset="0"/>
            </a:endParaRPr>
          </a:p>
          <a:p>
            <a:pPr marL="0" indent="0">
              <a:buNone/>
            </a:pPr>
            <a:endParaRPr lang="en-US" dirty="0">
              <a:solidFill>
                <a:srgbClr val="0000FF"/>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main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i="1" dirty="0">
                <a:solidFill>
                  <a:srgbClr val="0000FF"/>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a:t>
            </a:r>
            <a:r>
              <a:rPr lang="en-US" dirty="0" err="1">
                <a:solidFill>
                  <a:srgbClr val="000080"/>
                </a:solidFill>
                <a:latin typeface="Consolas" panose="020B0609020204030204" pitchFamily="49" charset="0"/>
              </a:rPr>
              <a:t>vec</a:t>
            </a:r>
            <a:r>
              <a:rPr lang="en-US" dirty="0">
                <a:solidFill>
                  <a:srgbClr val="000000"/>
                </a:solidFill>
                <a:latin typeface="Consolas" panose="020B0609020204030204" pitchFamily="49" charset="0"/>
              </a:rPr>
              <a:t>{ 1,2,3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vec</a:t>
            </a:r>
            <a:r>
              <a:rPr lang="en-US" dirty="0" err="1">
                <a:solidFill>
                  <a:srgbClr val="000000"/>
                </a:solidFill>
                <a:latin typeface="Consolas" panose="020B0609020204030204" pitchFamily="49" charset="0"/>
              </a:rPr>
              <a:t>.</a:t>
            </a:r>
            <a:r>
              <a:rPr lang="en-US" i="1" dirty="0" err="1">
                <a:solidFill>
                  <a:srgbClr val="880000"/>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err="1">
                <a:solidFill>
                  <a:srgbClr val="000080"/>
                </a:solidFill>
                <a:latin typeface="Consolas" panose="020B0609020204030204" pitchFamily="49" charset="0"/>
              </a:rPr>
              <a:t>vec</a:t>
            </a:r>
            <a:r>
              <a:rPr lang="en-US" dirty="0" err="1">
                <a:solidFill>
                  <a:srgbClr val="000000"/>
                </a:solidFill>
                <a:latin typeface="Consolas" panose="020B0609020204030204" pitchFamily="49" charset="0"/>
              </a:rPr>
              <a:t>.</a:t>
            </a:r>
            <a:r>
              <a:rPr lang="en-US" i="1" dirty="0" err="1">
                <a:solidFill>
                  <a:srgbClr val="880000"/>
                </a:solidFill>
                <a:latin typeface="Consolas" panose="020B0609020204030204" pitchFamily="49" charset="0"/>
              </a:rPr>
              <a:t>end</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
        <p:nvSpPr>
          <p:cNvPr id="4" name="Rectangle 3">
            <a:extLst>
              <a:ext uri="{FF2B5EF4-FFF2-40B4-BE49-F238E27FC236}">
                <a16:creationId xmlns:a16="http://schemas.microsoft.com/office/drawing/2014/main" id="{1F1E9550-EB66-4488-9695-4C294A0A1442}"/>
              </a:ext>
            </a:extLst>
          </p:cNvPr>
          <p:cNvSpPr/>
          <p:nvPr/>
        </p:nvSpPr>
        <p:spPr>
          <a:xfrm>
            <a:off x="838200" y="3565276"/>
            <a:ext cx="7579936" cy="646331"/>
          </a:xfrm>
          <a:prstGeom prst="rect">
            <a:avLst/>
          </a:prstGeom>
        </p:spPr>
        <p:txBody>
          <a:bodyPr wrap="square">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Iter</a:t>
            </a:r>
            <a:r>
              <a:rPr lang="en-US"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S</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Iter</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Iter</a:t>
            </a:r>
            <a:r>
              <a:rPr lang="en-US" dirty="0">
                <a:solidFill>
                  <a:srgbClr val="000000"/>
                </a:solidFill>
                <a:latin typeface="Consolas" panose="020B0609020204030204" pitchFamily="49" charset="0"/>
              </a:rPr>
              <a:t> </a:t>
            </a:r>
            <a:r>
              <a:rPr lang="en-US" dirty="0">
                <a:solidFill>
                  <a:srgbClr val="000080"/>
                </a:solidFill>
                <a:latin typeface="Consolas" panose="020B0609020204030204" pitchFamily="49" charset="0"/>
              </a:rPr>
              <a:t>end</a:t>
            </a:r>
            <a:r>
              <a:rPr lang="en-US" dirty="0">
                <a:solidFill>
                  <a:srgbClr val="000000"/>
                </a:solidFill>
                <a:latin typeface="Consolas" panose="020B0609020204030204" pitchFamily="49" charset="0"/>
              </a:rPr>
              <a:t> )-&gt;</a:t>
            </a:r>
            <a:r>
              <a:rPr lang="en-US" dirty="0">
                <a:solidFill>
                  <a:srgbClr val="0000FF"/>
                </a:solidFill>
                <a:latin typeface="Consolas" panose="020B0609020204030204" pitchFamily="49" charset="0"/>
              </a:rPr>
              <a:t>S</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Iter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value_type</a:t>
            </a:r>
            <a:r>
              <a:rPr lang="en-US" dirty="0">
                <a:solidFill>
                  <a:srgbClr val="000000"/>
                </a:solidFill>
                <a:latin typeface="Consolas" panose="020B0609020204030204" pitchFamily="49" charset="0"/>
              </a:rPr>
              <a:t>&gt;;</a:t>
            </a:r>
          </a:p>
        </p:txBody>
      </p:sp>
    </p:spTree>
    <p:extLst>
      <p:ext uri="{BB962C8B-B14F-4D97-AF65-F5344CB8AC3E}">
        <p14:creationId xmlns:p14="http://schemas.microsoft.com/office/powerpoint/2010/main" val="378030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ADB3-2C98-427C-A7AB-85389009B74A}"/>
              </a:ext>
            </a:extLst>
          </p:cNvPr>
          <p:cNvSpPr>
            <a:spLocks noGrp="1"/>
          </p:cNvSpPr>
          <p:nvPr>
            <p:ph type="title"/>
          </p:nvPr>
        </p:nvSpPr>
        <p:spPr/>
        <p:txBody>
          <a:bodyPr/>
          <a:lstStyle/>
          <a:p>
            <a:r>
              <a:rPr lang="en-US" dirty="0"/>
              <a:t>Default Template Parameters</a:t>
            </a:r>
          </a:p>
        </p:txBody>
      </p:sp>
      <p:sp>
        <p:nvSpPr>
          <p:cNvPr id="3" name="Content Placeholder 2">
            <a:extLst>
              <a:ext uri="{FF2B5EF4-FFF2-40B4-BE49-F238E27FC236}">
                <a16:creationId xmlns:a16="http://schemas.microsoft.com/office/drawing/2014/main" id="{F79CB943-8360-48AC-A295-4350019293F0}"/>
              </a:ext>
            </a:extLst>
          </p:cNvPr>
          <p:cNvSpPr>
            <a:spLocks noGrp="1"/>
          </p:cNvSpPr>
          <p:nvPr>
            <p:ph idx="1"/>
          </p:nvPr>
        </p:nvSpPr>
        <p:spPr/>
        <p:txBody>
          <a:bodyPr>
            <a:normAutofit fontScale="92500" lnSpcReduction="20000"/>
          </a:bodyPr>
          <a:lstStyle/>
          <a:p>
            <a:pPr marL="0" indent="0">
              <a:buNone/>
            </a:pPr>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t>
            </a:r>
            <a:r>
              <a:rPr lang="en-US" dirty="0">
                <a:solidFill>
                  <a:srgbClr val="000000"/>
                </a:solidFill>
                <a:latin typeface="Consolas" panose="020B0609020204030204" pitchFamily="49" charset="0"/>
              </a:rPr>
              <a:t>       &gt;</a:t>
            </a:r>
          </a:p>
          <a:p>
            <a:pPr marL="0" indent="0">
              <a:buNone/>
            </a:pPr>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88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obj</a:t>
            </a:r>
            <a:r>
              <a:rPr lang="en-US" dirty="0">
                <a:solidFill>
                  <a:srgbClr val="000000"/>
                </a:solidFill>
                <a:latin typeface="Consolas" panose="020B0609020204030204" pitchFamily="49" charset="0"/>
              </a:rPr>
              <a:t>{ 1, 2.3 };</a:t>
            </a:r>
            <a:endParaRPr lang="en-US" dirty="0"/>
          </a:p>
        </p:txBody>
      </p:sp>
      <p:pic>
        <p:nvPicPr>
          <p:cNvPr id="4" name="Picture 3">
            <a:extLst>
              <a:ext uri="{FF2B5EF4-FFF2-40B4-BE49-F238E27FC236}">
                <a16:creationId xmlns:a16="http://schemas.microsoft.com/office/drawing/2014/main" id="{EC650B2E-B527-46EA-8160-876DDE295616}"/>
              </a:ext>
            </a:extLst>
          </p:cNvPr>
          <p:cNvPicPr>
            <a:picLocks noChangeAspect="1"/>
          </p:cNvPicPr>
          <p:nvPr/>
        </p:nvPicPr>
        <p:blipFill>
          <a:blip r:embed="rId2"/>
          <a:stretch>
            <a:fillRect/>
          </a:stretch>
        </p:blipFill>
        <p:spPr>
          <a:xfrm>
            <a:off x="5423961" y="5278126"/>
            <a:ext cx="4809524" cy="780952"/>
          </a:xfrm>
          <a:prstGeom prst="rect">
            <a:avLst/>
          </a:prstGeom>
        </p:spPr>
      </p:pic>
      <p:sp>
        <p:nvSpPr>
          <p:cNvPr id="6" name="Rectangle 5">
            <a:extLst>
              <a:ext uri="{FF2B5EF4-FFF2-40B4-BE49-F238E27FC236}">
                <a16:creationId xmlns:a16="http://schemas.microsoft.com/office/drawing/2014/main" id="{9C3257DA-941B-45F6-963A-2ECAF31F71D6}"/>
              </a:ext>
            </a:extLst>
          </p:cNvPr>
          <p:cNvSpPr/>
          <p:nvPr/>
        </p:nvSpPr>
        <p:spPr>
          <a:xfrm>
            <a:off x="4758356" y="1504409"/>
            <a:ext cx="1314784" cy="584775"/>
          </a:xfrm>
          <a:prstGeom prst="rect">
            <a:avLst/>
          </a:prstGeom>
        </p:spPr>
        <p:txBody>
          <a:bodyPr wrap="none">
            <a:spAutoFit/>
          </a:bodyPr>
          <a:lstStyle/>
          <a:p>
            <a:r>
              <a:rPr lang="en-US" sz="3200" dirty="0">
                <a:solidFill>
                  <a:srgbClr val="000000"/>
                </a:solidFill>
                <a:latin typeface="Consolas" panose="020B0609020204030204" pitchFamily="49" charset="0"/>
              </a:rPr>
              <a:t>= </a:t>
            </a:r>
            <a:r>
              <a:rPr lang="en-US" sz="3200" dirty="0">
                <a:solidFill>
                  <a:srgbClr val="0000FF"/>
                </a:solidFill>
                <a:latin typeface="Consolas" panose="020B0609020204030204" pitchFamily="49" charset="0"/>
              </a:rPr>
              <a:t>int</a:t>
            </a:r>
            <a:endParaRPr lang="en-US" dirty="0"/>
          </a:p>
        </p:txBody>
      </p:sp>
    </p:spTree>
    <p:extLst>
      <p:ext uri="{BB962C8B-B14F-4D97-AF65-F5344CB8AC3E}">
        <p14:creationId xmlns:p14="http://schemas.microsoft.com/office/powerpoint/2010/main" val="239149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3229-6A0E-4EE2-80C4-1B793CC1036C}"/>
              </a:ext>
            </a:extLst>
          </p:cNvPr>
          <p:cNvSpPr>
            <a:spLocks noGrp="1"/>
          </p:cNvSpPr>
          <p:nvPr>
            <p:ph type="title"/>
          </p:nvPr>
        </p:nvSpPr>
        <p:spPr/>
        <p:txBody>
          <a:bodyPr/>
          <a:lstStyle/>
          <a:p>
            <a:r>
              <a:rPr lang="en-US" dirty="0"/>
              <a:t>This is a C++17 Feature</a:t>
            </a:r>
          </a:p>
        </p:txBody>
      </p:sp>
      <p:sp>
        <p:nvSpPr>
          <p:cNvPr id="3" name="Content Placeholder 2">
            <a:extLst>
              <a:ext uri="{FF2B5EF4-FFF2-40B4-BE49-F238E27FC236}">
                <a16:creationId xmlns:a16="http://schemas.microsoft.com/office/drawing/2014/main" id="{6DC9EED0-4D19-42B1-8638-2F6069A972B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A83CC54-84AC-4120-A097-449692855937}"/>
              </a:ext>
            </a:extLst>
          </p:cNvPr>
          <p:cNvPicPr>
            <a:picLocks noChangeAspect="1"/>
          </p:cNvPicPr>
          <p:nvPr/>
        </p:nvPicPr>
        <p:blipFill>
          <a:blip r:embed="rId3"/>
          <a:stretch>
            <a:fillRect/>
          </a:stretch>
        </p:blipFill>
        <p:spPr>
          <a:xfrm>
            <a:off x="1631648" y="1363527"/>
            <a:ext cx="8304762" cy="5314286"/>
          </a:xfrm>
          <a:prstGeom prst="rect">
            <a:avLst/>
          </a:prstGeom>
        </p:spPr>
      </p:pic>
      <p:pic>
        <p:nvPicPr>
          <p:cNvPr id="5" name="Picture 4">
            <a:extLst>
              <a:ext uri="{FF2B5EF4-FFF2-40B4-BE49-F238E27FC236}">
                <a16:creationId xmlns:a16="http://schemas.microsoft.com/office/drawing/2014/main" id="{1B8CAC8A-C133-4DD9-895D-39F12807AC0A}"/>
              </a:ext>
            </a:extLst>
          </p:cNvPr>
          <p:cNvPicPr>
            <a:picLocks noChangeAspect="1"/>
          </p:cNvPicPr>
          <p:nvPr/>
        </p:nvPicPr>
        <p:blipFill>
          <a:blip r:embed="rId4"/>
          <a:stretch>
            <a:fillRect/>
          </a:stretch>
        </p:blipFill>
        <p:spPr>
          <a:xfrm>
            <a:off x="5732072" y="4775283"/>
            <a:ext cx="6151652" cy="1143000"/>
          </a:xfrm>
          <a:prstGeom prst="rect">
            <a:avLst/>
          </a:prstGeom>
        </p:spPr>
      </p:pic>
    </p:spTree>
    <p:extLst>
      <p:ext uri="{BB962C8B-B14F-4D97-AF65-F5344CB8AC3E}">
        <p14:creationId xmlns:p14="http://schemas.microsoft.com/office/powerpoint/2010/main" val="4169106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CA7-C2D2-4F57-92AD-EF1475A6F42D}"/>
              </a:ext>
            </a:extLst>
          </p:cNvPr>
          <p:cNvSpPr>
            <a:spLocks noGrp="1"/>
          </p:cNvSpPr>
          <p:nvPr>
            <p:ph type="title"/>
          </p:nvPr>
        </p:nvSpPr>
        <p:spPr>
          <a:xfrm>
            <a:off x="344245" y="348567"/>
            <a:ext cx="10515600" cy="1325563"/>
          </a:xfrm>
        </p:spPr>
        <p:txBody>
          <a:bodyPr>
            <a:normAutofit/>
          </a:bodyPr>
          <a:lstStyle/>
          <a:p>
            <a:r>
              <a:rPr lang="en-US" sz="3800" dirty="0">
                <a:latin typeface="Segoe UI "/>
              </a:rPr>
              <a:t>Getting Started</a:t>
            </a:r>
          </a:p>
        </p:txBody>
      </p:sp>
      <p:sp>
        <p:nvSpPr>
          <p:cNvPr id="3" name="Content Placeholder 2">
            <a:extLst>
              <a:ext uri="{FF2B5EF4-FFF2-40B4-BE49-F238E27FC236}">
                <a16:creationId xmlns:a16="http://schemas.microsoft.com/office/drawing/2014/main" id="{FC9FB424-87A2-41B8-B33F-FC32A23288C3}"/>
              </a:ext>
            </a:extLst>
          </p:cNvPr>
          <p:cNvSpPr>
            <a:spLocks noGrp="1"/>
          </p:cNvSpPr>
          <p:nvPr>
            <p:ph idx="1"/>
          </p:nvPr>
        </p:nvSpPr>
        <p:spPr>
          <a:xfrm>
            <a:off x="344245" y="1825625"/>
            <a:ext cx="11768866" cy="4351338"/>
          </a:xfrm>
        </p:spPr>
        <p:txBody>
          <a:bodyPr/>
          <a:lstStyle/>
          <a:p>
            <a:r>
              <a:rPr lang="en-US" i="1" dirty="0">
                <a:solidFill>
                  <a:srgbClr val="0000FF"/>
                </a:solidFill>
                <a:latin typeface="Segoe UI" panose="020B0502040204020203" pitchFamily="34" charset="0"/>
                <a:cs typeface="Segoe UI" panose="020B0502040204020203" pitchFamily="34" charset="0"/>
              </a:rPr>
              <a:t>vector&lt;string&gt; </a:t>
            </a:r>
            <a:r>
              <a:rPr lang="en-US" dirty="0" err="1">
                <a:solidFill>
                  <a:srgbClr val="000080"/>
                </a:solidFill>
                <a:latin typeface="Segoe UI" panose="020B0502040204020203" pitchFamily="34" charset="0"/>
                <a:cs typeface="Segoe UI" panose="020B0502040204020203" pitchFamily="34" charset="0"/>
              </a:rPr>
              <a:t>selectedFiles</a:t>
            </a:r>
            <a:r>
              <a:rPr lang="en-US" dirty="0"/>
              <a:t> = </a:t>
            </a:r>
            <a:r>
              <a:rPr lang="en-US" dirty="0" err="1"/>
              <a:t>GetSelectedFiles</a:t>
            </a:r>
            <a:r>
              <a:rPr lang="en-US" dirty="0"/>
              <a:t>();</a:t>
            </a:r>
            <a:br>
              <a:rPr lang="en-US" dirty="0"/>
            </a:br>
            <a:endParaRPr lang="en-US" dirty="0"/>
          </a:p>
          <a:p>
            <a:pPr lvl="0"/>
            <a:r>
              <a:rPr lang="en-US" i="1" dirty="0">
                <a:solidFill>
                  <a:srgbClr val="0000FF"/>
                </a:solidFill>
                <a:latin typeface="Segoe UI" panose="020B0502040204020203" pitchFamily="34" charset="0"/>
                <a:cs typeface="Segoe UI" panose="020B0502040204020203" pitchFamily="34" charset="0"/>
              </a:rPr>
              <a:t>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chemeClr val="accent6"/>
                </a:solidFill>
              </a:rPr>
              <a:t>(C++11)</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vector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rgbClr val="70AD47"/>
                </a:solidFill>
              </a:rPr>
              <a:t>(C++17)</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Sortable 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a:t>
            </a:r>
            <a:r>
              <a:rPr lang="en-US" sz="2000" dirty="0">
                <a:solidFill>
                  <a:prstClr val="black"/>
                </a:solidFill>
              </a:rPr>
              <a:t> </a:t>
            </a:r>
            <a:r>
              <a:rPr lang="en-US" sz="2000" dirty="0">
                <a:solidFill>
                  <a:schemeClr val="accent6"/>
                </a:solidFill>
              </a:rPr>
              <a:t>(C++20)</a:t>
            </a:r>
            <a:endParaRPr lang="en-US" sz="2000" dirty="0">
              <a:solidFill>
                <a:prstClr val="black"/>
              </a:solidFill>
            </a:endParaRPr>
          </a:p>
          <a:p>
            <a:endParaRPr lang="en-US" sz="2000" dirty="0"/>
          </a:p>
        </p:txBody>
      </p:sp>
    </p:spTree>
    <p:extLst>
      <p:ext uri="{BB962C8B-B14F-4D97-AF65-F5344CB8AC3E}">
        <p14:creationId xmlns:p14="http://schemas.microsoft.com/office/powerpoint/2010/main" val="1512440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B760-D1F3-4DDA-AEFD-F4F4B03FDC2D}"/>
              </a:ext>
            </a:extLst>
          </p:cNvPr>
          <p:cNvSpPr>
            <a:spLocks noGrp="1"/>
          </p:cNvSpPr>
          <p:nvPr>
            <p:ph type="title"/>
          </p:nvPr>
        </p:nvSpPr>
        <p:spPr/>
        <p:txBody>
          <a:bodyPr>
            <a:normAutofit fontScale="90000"/>
          </a:bodyPr>
          <a:lstStyle/>
          <a:p>
            <a:r>
              <a:rPr lang="en-US" dirty="0"/>
              <a:t>Should You Use Concepts Over Explicit/Auto/</a:t>
            </a:r>
            <a:r>
              <a:rPr lang="en-US" dirty="0" err="1"/>
              <a:t>Etc</a:t>
            </a:r>
            <a:r>
              <a:rPr lang="en-US" dirty="0"/>
              <a:t>?</a:t>
            </a:r>
          </a:p>
        </p:txBody>
      </p:sp>
      <p:sp>
        <p:nvSpPr>
          <p:cNvPr id="3" name="Content Placeholder 2">
            <a:extLst>
              <a:ext uri="{FF2B5EF4-FFF2-40B4-BE49-F238E27FC236}">
                <a16:creationId xmlns:a16="http://schemas.microsoft.com/office/drawing/2014/main" id="{BB9F8F4B-C10B-4AA5-8632-D89652B592CB}"/>
              </a:ext>
            </a:extLst>
          </p:cNvPr>
          <p:cNvSpPr>
            <a:spLocks noGrp="1"/>
          </p:cNvSpPr>
          <p:nvPr>
            <p:ph idx="1"/>
          </p:nvPr>
        </p:nvSpPr>
        <p:spPr>
          <a:xfrm>
            <a:off x="609600" y="1145943"/>
            <a:ext cx="10972800" cy="2900763"/>
          </a:xfrm>
        </p:spPr>
        <p:txBody>
          <a:bodyPr>
            <a:noAutofit/>
          </a:bodyPr>
          <a:lstStyle/>
          <a:p>
            <a:r>
              <a:rPr lang="en-US" dirty="0"/>
              <a:t>At the moment my compiler only supports 2/3rds of the Concepts syntax.</a:t>
            </a:r>
          </a:p>
          <a:p>
            <a:pPr lvl="1"/>
            <a:r>
              <a:rPr lang="en-US" dirty="0"/>
              <a:t>Still very new</a:t>
            </a:r>
          </a:p>
          <a:p>
            <a:r>
              <a:rPr lang="en-US" dirty="0"/>
              <a:t>You can think of </a:t>
            </a:r>
            <a:r>
              <a:rPr lang="en-US" i="1" dirty="0">
                <a:solidFill>
                  <a:srgbClr val="0000FF"/>
                </a:solidFill>
                <a:latin typeface="Segoe UI" panose="020B0502040204020203" pitchFamily="34" charset="0"/>
                <a:cs typeface="Segoe UI" panose="020B0502040204020203" pitchFamily="34" charset="0"/>
              </a:rPr>
              <a:t>auto </a:t>
            </a:r>
            <a:r>
              <a:rPr lang="en-US" dirty="0"/>
              <a:t>as a concept</a:t>
            </a:r>
          </a:p>
          <a:p>
            <a:r>
              <a:rPr lang="en-US" dirty="0"/>
              <a:t>Concepts purpose is to constrain a type</a:t>
            </a:r>
          </a:p>
        </p:txBody>
      </p:sp>
      <p:sp>
        <p:nvSpPr>
          <p:cNvPr id="4" name="Rectangle 3">
            <a:extLst>
              <a:ext uri="{FF2B5EF4-FFF2-40B4-BE49-F238E27FC236}">
                <a16:creationId xmlns:a16="http://schemas.microsoft.com/office/drawing/2014/main" id="{D801526A-A080-4ACA-B5C3-6DF4A85AAED4}"/>
              </a:ext>
            </a:extLst>
          </p:cNvPr>
          <p:cNvSpPr/>
          <p:nvPr/>
        </p:nvSpPr>
        <p:spPr>
          <a:xfrm>
            <a:off x="609600" y="3791884"/>
            <a:ext cx="10033546" cy="258532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TType</a:t>
            </a:r>
            <a:r>
              <a:rPr lang="en-US"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concept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Container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requires</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TType</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vec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TType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value_type</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arg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a:t>
            </a:r>
            <a:r>
              <a:rPr lang="en-US" dirty="0" err="1">
                <a:solidFill>
                  <a:srgbClr val="808080"/>
                </a:solidFill>
                <a:latin typeface="Consolas" panose="020B0609020204030204" pitchFamily="49" charset="0"/>
              </a:rPr>
              <a:t>vec</a:t>
            </a:r>
            <a:r>
              <a:rPr lang="en-US" dirty="0" err="1">
                <a:solidFill>
                  <a:srgbClr val="000000"/>
                </a:solidFill>
                <a:latin typeface="Consolas" panose="020B0609020204030204" pitchFamily="49" charset="0"/>
              </a:rPr>
              <a:t>.push_back</a:t>
            </a:r>
            <a:r>
              <a:rPr lang="en-US" dirty="0">
                <a:solidFill>
                  <a:srgbClr val="000000"/>
                </a:solidFill>
                <a:latin typeface="Consolas" panose="020B0609020204030204" pitchFamily="49" charset="0"/>
              </a:rPr>
              <a:t>(</a:t>
            </a:r>
            <a:r>
              <a:rPr lang="en-US" dirty="0" err="1">
                <a:solidFill>
                  <a:srgbClr val="808080"/>
                </a:solidFill>
                <a:latin typeface="Consolas" panose="020B0609020204030204" pitchFamily="49" charset="0"/>
              </a:rPr>
              <a:t>arg</a:t>
            </a:r>
            <a:r>
              <a:rPr lang="en-US" dirty="0">
                <a:solidFill>
                  <a:srgbClr val="000000"/>
                </a:solidFill>
                <a:latin typeface="Consolas" panose="020B0609020204030204" pitchFamily="49" charset="0"/>
              </a:rPr>
              <a:t>) } -&gt; std::</a:t>
            </a:r>
            <a:r>
              <a:rPr lang="en-US" dirty="0" err="1">
                <a:solidFill>
                  <a:srgbClr val="000000"/>
                </a:solidFill>
                <a:latin typeface="Consolas" panose="020B0609020204030204" pitchFamily="49" charset="0"/>
              </a:rPr>
              <a:t>same_as</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TType</a:t>
            </a:r>
            <a:r>
              <a:rPr lang="en-US" dirty="0">
                <a:solidFill>
                  <a:srgbClr val="000000"/>
                </a:solidFill>
                <a:latin typeface="Consolas" panose="020B0609020204030204" pitchFamily="49" charset="0"/>
              </a:rPr>
              <a:t>&gt;(</a:t>
            </a:r>
            <a:r>
              <a:rPr lang="en-US" dirty="0" err="1">
                <a:solidFill>
                  <a:srgbClr val="808080"/>
                </a:solidFill>
                <a:latin typeface="Consolas" panose="020B0609020204030204" pitchFamily="49" charset="0"/>
              </a:rPr>
              <a:t>vec</a:t>
            </a:r>
            <a:r>
              <a:rPr lang="en-US" dirty="0">
                <a:solidFill>
                  <a:srgbClr val="000000"/>
                </a:solidFill>
                <a:latin typeface="Consolas" panose="020B0609020204030204" pitchFamily="49" charset="0"/>
              </a:rPr>
              <a:t>).empty() } -&gt; std::</a:t>
            </a:r>
            <a:r>
              <a:rPr lang="en-US" dirty="0" err="1">
                <a:solidFill>
                  <a:srgbClr val="000000"/>
                </a:solidFill>
                <a:latin typeface="Consolas" panose="020B0609020204030204" pitchFamily="49" charset="0"/>
              </a:rPr>
              <a:t>same_as</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r>
              <a:rPr lang="en-US" dirty="0">
                <a:solidFill>
                  <a:srgbClr val="2B91AF"/>
                </a:solidFill>
                <a:latin typeface="Consolas" panose="020B0609020204030204" pitchFamily="49" charset="0"/>
              </a:rPr>
              <a:t>Container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v = </a:t>
            </a:r>
            <a:r>
              <a:rPr lang="en-US" dirty="0" err="1">
                <a:solidFill>
                  <a:srgbClr val="000000"/>
                </a:solidFill>
                <a:latin typeface="Consolas" panose="020B0609020204030204" pitchFamily="49" charset="0"/>
              </a:rPr>
              <a:t>GetNumbers</a:t>
            </a:r>
            <a:r>
              <a:rPr lang="en-US" dirty="0">
                <a:solidFill>
                  <a:srgbClr val="000000"/>
                </a:solidFill>
                <a:latin typeface="Consolas" panose="020B0609020204030204" pitchFamily="49" charset="0"/>
              </a:rPr>
              <a:t>();</a:t>
            </a:r>
            <a:endParaRPr lang="en-US" dirty="0"/>
          </a:p>
        </p:txBody>
      </p:sp>
      <p:sp>
        <p:nvSpPr>
          <p:cNvPr id="5" name="TextBox 4">
            <a:extLst>
              <a:ext uri="{FF2B5EF4-FFF2-40B4-BE49-F238E27FC236}">
                <a16:creationId xmlns:a16="http://schemas.microsoft.com/office/drawing/2014/main" id="{73E9613E-80E3-4CB7-B4E8-B802E76013EA}"/>
              </a:ext>
            </a:extLst>
          </p:cNvPr>
          <p:cNvSpPr txBox="1"/>
          <p:nvPr/>
        </p:nvSpPr>
        <p:spPr>
          <a:xfrm>
            <a:off x="9163623" y="4030990"/>
            <a:ext cx="178563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FF0000"/>
                </a:solidFill>
              </a:rPr>
              <a:t>Not sure if this makes sense</a:t>
            </a:r>
          </a:p>
        </p:txBody>
      </p:sp>
    </p:spTree>
    <p:extLst>
      <p:ext uri="{BB962C8B-B14F-4D97-AF65-F5344CB8AC3E}">
        <p14:creationId xmlns:p14="http://schemas.microsoft.com/office/powerpoint/2010/main" val="152808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C1F1-5592-4EC6-9C75-D7562A5F3241}"/>
              </a:ext>
            </a:extLst>
          </p:cNvPr>
          <p:cNvSpPr>
            <a:spLocks noGrp="1"/>
          </p:cNvSpPr>
          <p:nvPr>
            <p:ph type="title"/>
          </p:nvPr>
        </p:nvSpPr>
        <p:spPr/>
        <p:txBody>
          <a:bodyPr/>
          <a:lstStyle/>
          <a:p>
            <a:r>
              <a:rPr lang="en-US" dirty="0"/>
              <a:t>Types, Templates, Constraints</a:t>
            </a:r>
          </a:p>
        </p:txBody>
      </p:sp>
      <p:sp>
        <p:nvSpPr>
          <p:cNvPr id="12" name="AutoShape 2">
            <a:extLst>
              <a:ext uri="{FF2B5EF4-FFF2-40B4-BE49-F238E27FC236}">
                <a16:creationId xmlns:a16="http://schemas.microsoft.com/office/drawing/2014/main" id="{F7E2DCCD-C554-4E8C-B02E-67BE26514E03}"/>
              </a:ext>
            </a:extLst>
          </p:cNvPr>
          <p:cNvSpPr>
            <a:spLocks noChangeAspect="1" noChangeArrowheads="1" noTextEdit="1"/>
          </p:cNvSpPr>
          <p:nvPr/>
        </p:nvSpPr>
        <p:spPr bwMode="auto">
          <a:xfrm>
            <a:off x="609600" y="1417638"/>
            <a:ext cx="11325225"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4">
            <a:extLst>
              <a:ext uri="{FF2B5EF4-FFF2-40B4-BE49-F238E27FC236}">
                <a16:creationId xmlns:a16="http://schemas.microsoft.com/office/drawing/2014/main" id="{E238D795-3EA4-4E1B-BBE3-C14DC0C67E45}"/>
              </a:ext>
            </a:extLst>
          </p:cNvPr>
          <p:cNvSpPr>
            <a:spLocks noChangeArrowheads="1"/>
          </p:cNvSpPr>
          <p:nvPr/>
        </p:nvSpPr>
        <p:spPr bwMode="auto">
          <a:xfrm>
            <a:off x="617538" y="1443038"/>
            <a:ext cx="2822575" cy="369888"/>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5">
            <a:extLst>
              <a:ext uri="{FF2B5EF4-FFF2-40B4-BE49-F238E27FC236}">
                <a16:creationId xmlns:a16="http://schemas.microsoft.com/office/drawing/2014/main" id="{21A931CF-811F-44DD-8F4C-570E7AD1F409}"/>
              </a:ext>
            </a:extLst>
          </p:cNvPr>
          <p:cNvSpPr>
            <a:spLocks noChangeArrowheads="1"/>
          </p:cNvSpPr>
          <p:nvPr/>
        </p:nvSpPr>
        <p:spPr bwMode="auto">
          <a:xfrm>
            <a:off x="3440113" y="1443038"/>
            <a:ext cx="2822575" cy="369888"/>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6">
            <a:extLst>
              <a:ext uri="{FF2B5EF4-FFF2-40B4-BE49-F238E27FC236}">
                <a16:creationId xmlns:a16="http://schemas.microsoft.com/office/drawing/2014/main" id="{E804E75F-3E0D-4819-AE25-A0E6481DA4C7}"/>
              </a:ext>
            </a:extLst>
          </p:cNvPr>
          <p:cNvSpPr>
            <a:spLocks noChangeArrowheads="1"/>
          </p:cNvSpPr>
          <p:nvPr/>
        </p:nvSpPr>
        <p:spPr bwMode="auto">
          <a:xfrm>
            <a:off x="6262688" y="1443038"/>
            <a:ext cx="2824163"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7">
            <a:extLst>
              <a:ext uri="{FF2B5EF4-FFF2-40B4-BE49-F238E27FC236}">
                <a16:creationId xmlns:a16="http://schemas.microsoft.com/office/drawing/2014/main" id="{5E34E0A6-05D9-4CFA-8396-0249ADFC0FE1}"/>
              </a:ext>
            </a:extLst>
          </p:cNvPr>
          <p:cNvSpPr>
            <a:spLocks noChangeArrowheads="1"/>
          </p:cNvSpPr>
          <p:nvPr/>
        </p:nvSpPr>
        <p:spPr bwMode="auto">
          <a:xfrm>
            <a:off x="9086850" y="1443038"/>
            <a:ext cx="2822575"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B077BE99-CDB7-4FE1-B851-696E8D6DF122}"/>
              </a:ext>
            </a:extLst>
          </p:cNvPr>
          <p:cNvSpPr>
            <a:spLocks noChangeArrowheads="1"/>
          </p:cNvSpPr>
          <p:nvPr/>
        </p:nvSpPr>
        <p:spPr bwMode="auto">
          <a:xfrm>
            <a:off x="617538" y="1812926"/>
            <a:ext cx="2822575" cy="9159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9">
            <a:extLst>
              <a:ext uri="{FF2B5EF4-FFF2-40B4-BE49-F238E27FC236}">
                <a16:creationId xmlns:a16="http://schemas.microsoft.com/office/drawing/2014/main" id="{814EFCC7-D43B-4920-8336-020923FC1765}"/>
              </a:ext>
            </a:extLst>
          </p:cNvPr>
          <p:cNvSpPr>
            <a:spLocks noChangeArrowheads="1"/>
          </p:cNvSpPr>
          <p:nvPr/>
        </p:nvSpPr>
        <p:spPr bwMode="auto">
          <a:xfrm>
            <a:off x="3440113" y="1812926"/>
            <a:ext cx="2822575" cy="9159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0">
            <a:extLst>
              <a:ext uri="{FF2B5EF4-FFF2-40B4-BE49-F238E27FC236}">
                <a16:creationId xmlns:a16="http://schemas.microsoft.com/office/drawing/2014/main" id="{5C3D8D31-628D-49DA-9353-5E84D6BC8061}"/>
              </a:ext>
            </a:extLst>
          </p:cNvPr>
          <p:cNvSpPr>
            <a:spLocks noChangeArrowheads="1"/>
          </p:cNvSpPr>
          <p:nvPr/>
        </p:nvSpPr>
        <p:spPr bwMode="auto">
          <a:xfrm>
            <a:off x="6262688" y="1814513"/>
            <a:ext cx="2824163" cy="9144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1">
            <a:extLst>
              <a:ext uri="{FF2B5EF4-FFF2-40B4-BE49-F238E27FC236}">
                <a16:creationId xmlns:a16="http://schemas.microsoft.com/office/drawing/2014/main" id="{17BCA6F8-518A-4B5B-8B9C-ED98C6169274}"/>
              </a:ext>
            </a:extLst>
          </p:cNvPr>
          <p:cNvSpPr>
            <a:spLocks noChangeArrowheads="1"/>
          </p:cNvSpPr>
          <p:nvPr/>
        </p:nvSpPr>
        <p:spPr bwMode="auto">
          <a:xfrm>
            <a:off x="9086850" y="1814513"/>
            <a:ext cx="2822575" cy="9144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2">
            <a:extLst>
              <a:ext uri="{FF2B5EF4-FFF2-40B4-BE49-F238E27FC236}">
                <a16:creationId xmlns:a16="http://schemas.microsoft.com/office/drawing/2014/main" id="{5D1031B7-6892-4CEB-9A53-EABB910DE4FD}"/>
              </a:ext>
            </a:extLst>
          </p:cNvPr>
          <p:cNvSpPr>
            <a:spLocks noChangeArrowheads="1"/>
          </p:cNvSpPr>
          <p:nvPr/>
        </p:nvSpPr>
        <p:spPr bwMode="auto">
          <a:xfrm>
            <a:off x="617538" y="2728913"/>
            <a:ext cx="2822575"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3">
            <a:extLst>
              <a:ext uri="{FF2B5EF4-FFF2-40B4-BE49-F238E27FC236}">
                <a16:creationId xmlns:a16="http://schemas.microsoft.com/office/drawing/2014/main" id="{576D64AA-2FB8-4F99-9C87-77BD09DE1BF4}"/>
              </a:ext>
            </a:extLst>
          </p:cNvPr>
          <p:cNvSpPr>
            <a:spLocks noChangeArrowheads="1"/>
          </p:cNvSpPr>
          <p:nvPr/>
        </p:nvSpPr>
        <p:spPr bwMode="auto">
          <a:xfrm>
            <a:off x="3440113" y="2728913"/>
            <a:ext cx="2822575"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4">
            <a:extLst>
              <a:ext uri="{FF2B5EF4-FFF2-40B4-BE49-F238E27FC236}">
                <a16:creationId xmlns:a16="http://schemas.microsoft.com/office/drawing/2014/main" id="{BAB2783C-BC9F-48E4-805E-8715A1225D82}"/>
              </a:ext>
            </a:extLst>
          </p:cNvPr>
          <p:cNvSpPr>
            <a:spLocks noChangeArrowheads="1"/>
          </p:cNvSpPr>
          <p:nvPr/>
        </p:nvSpPr>
        <p:spPr bwMode="auto">
          <a:xfrm>
            <a:off x="6262688" y="2728913"/>
            <a:ext cx="2824163"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5">
            <a:extLst>
              <a:ext uri="{FF2B5EF4-FFF2-40B4-BE49-F238E27FC236}">
                <a16:creationId xmlns:a16="http://schemas.microsoft.com/office/drawing/2014/main" id="{CDBD5228-4BBD-453A-AB5C-FFCE52D7D432}"/>
              </a:ext>
            </a:extLst>
          </p:cNvPr>
          <p:cNvSpPr>
            <a:spLocks noChangeArrowheads="1"/>
          </p:cNvSpPr>
          <p:nvPr/>
        </p:nvSpPr>
        <p:spPr bwMode="auto">
          <a:xfrm>
            <a:off x="9086850" y="2728913"/>
            <a:ext cx="2822575"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6">
            <a:extLst>
              <a:ext uri="{FF2B5EF4-FFF2-40B4-BE49-F238E27FC236}">
                <a16:creationId xmlns:a16="http://schemas.microsoft.com/office/drawing/2014/main" id="{14590A02-1324-4B20-98E9-A5ECA59656AE}"/>
              </a:ext>
            </a:extLst>
          </p:cNvPr>
          <p:cNvSpPr>
            <a:spLocks noChangeArrowheads="1"/>
          </p:cNvSpPr>
          <p:nvPr/>
        </p:nvSpPr>
        <p:spPr bwMode="auto">
          <a:xfrm>
            <a:off x="617538" y="3100388"/>
            <a:ext cx="2822575" cy="9144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7">
            <a:extLst>
              <a:ext uri="{FF2B5EF4-FFF2-40B4-BE49-F238E27FC236}">
                <a16:creationId xmlns:a16="http://schemas.microsoft.com/office/drawing/2014/main" id="{34708E67-35DF-4C0E-A2F6-0166D60B46F2}"/>
              </a:ext>
            </a:extLst>
          </p:cNvPr>
          <p:cNvSpPr>
            <a:spLocks noChangeArrowheads="1"/>
          </p:cNvSpPr>
          <p:nvPr/>
        </p:nvSpPr>
        <p:spPr bwMode="auto">
          <a:xfrm>
            <a:off x="3440113" y="3100388"/>
            <a:ext cx="2822575" cy="9144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8">
            <a:extLst>
              <a:ext uri="{FF2B5EF4-FFF2-40B4-BE49-F238E27FC236}">
                <a16:creationId xmlns:a16="http://schemas.microsoft.com/office/drawing/2014/main" id="{A82963EF-DB8E-4293-979B-184ECD394673}"/>
              </a:ext>
            </a:extLst>
          </p:cNvPr>
          <p:cNvSpPr>
            <a:spLocks noChangeArrowheads="1"/>
          </p:cNvSpPr>
          <p:nvPr/>
        </p:nvSpPr>
        <p:spPr bwMode="auto">
          <a:xfrm>
            <a:off x="6262688" y="3100388"/>
            <a:ext cx="2824163" cy="9144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9">
            <a:extLst>
              <a:ext uri="{FF2B5EF4-FFF2-40B4-BE49-F238E27FC236}">
                <a16:creationId xmlns:a16="http://schemas.microsoft.com/office/drawing/2014/main" id="{F2063395-BADD-402B-9A08-7C2F2804AC66}"/>
              </a:ext>
            </a:extLst>
          </p:cNvPr>
          <p:cNvSpPr>
            <a:spLocks noChangeArrowheads="1"/>
          </p:cNvSpPr>
          <p:nvPr/>
        </p:nvSpPr>
        <p:spPr bwMode="auto">
          <a:xfrm>
            <a:off x="9086850" y="3100388"/>
            <a:ext cx="2822575" cy="91440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Line 20">
            <a:extLst>
              <a:ext uri="{FF2B5EF4-FFF2-40B4-BE49-F238E27FC236}">
                <a16:creationId xmlns:a16="http://schemas.microsoft.com/office/drawing/2014/main" id="{E5CCCEA5-BF4C-48FF-886B-30A40FCB427E}"/>
              </a:ext>
            </a:extLst>
          </p:cNvPr>
          <p:cNvSpPr>
            <a:spLocks noChangeShapeType="1"/>
          </p:cNvSpPr>
          <p:nvPr/>
        </p:nvSpPr>
        <p:spPr bwMode="auto">
          <a:xfrm>
            <a:off x="3440113" y="1436688"/>
            <a:ext cx="0" cy="2584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1">
            <a:extLst>
              <a:ext uri="{FF2B5EF4-FFF2-40B4-BE49-F238E27FC236}">
                <a16:creationId xmlns:a16="http://schemas.microsoft.com/office/drawing/2014/main" id="{B5CE95AF-6D84-4D9E-AFA4-46A410E39C96}"/>
              </a:ext>
            </a:extLst>
          </p:cNvPr>
          <p:cNvSpPr>
            <a:spLocks noChangeShapeType="1"/>
          </p:cNvSpPr>
          <p:nvPr/>
        </p:nvSpPr>
        <p:spPr bwMode="auto">
          <a:xfrm>
            <a:off x="6262688" y="1436688"/>
            <a:ext cx="0" cy="2584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2">
            <a:extLst>
              <a:ext uri="{FF2B5EF4-FFF2-40B4-BE49-F238E27FC236}">
                <a16:creationId xmlns:a16="http://schemas.microsoft.com/office/drawing/2014/main" id="{A6A6C036-E594-4CF5-82A1-700244FF11DC}"/>
              </a:ext>
            </a:extLst>
          </p:cNvPr>
          <p:cNvSpPr>
            <a:spLocks noChangeShapeType="1"/>
          </p:cNvSpPr>
          <p:nvPr/>
        </p:nvSpPr>
        <p:spPr bwMode="auto">
          <a:xfrm>
            <a:off x="9086850" y="1436688"/>
            <a:ext cx="0" cy="2584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3">
            <a:extLst>
              <a:ext uri="{FF2B5EF4-FFF2-40B4-BE49-F238E27FC236}">
                <a16:creationId xmlns:a16="http://schemas.microsoft.com/office/drawing/2014/main" id="{1B0580B6-BE8E-4F41-BDA3-51C33DBEF86C}"/>
              </a:ext>
            </a:extLst>
          </p:cNvPr>
          <p:cNvSpPr>
            <a:spLocks noChangeShapeType="1"/>
          </p:cNvSpPr>
          <p:nvPr/>
        </p:nvSpPr>
        <p:spPr bwMode="auto">
          <a:xfrm>
            <a:off x="611188" y="1814513"/>
            <a:ext cx="11304588"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4">
            <a:extLst>
              <a:ext uri="{FF2B5EF4-FFF2-40B4-BE49-F238E27FC236}">
                <a16:creationId xmlns:a16="http://schemas.microsoft.com/office/drawing/2014/main" id="{78A7B3D7-A272-488D-9831-16AF9AF4C9B6}"/>
              </a:ext>
            </a:extLst>
          </p:cNvPr>
          <p:cNvSpPr>
            <a:spLocks noChangeShapeType="1"/>
          </p:cNvSpPr>
          <p:nvPr/>
        </p:nvSpPr>
        <p:spPr bwMode="auto">
          <a:xfrm>
            <a:off x="611188" y="2728913"/>
            <a:ext cx="1130458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5">
            <a:extLst>
              <a:ext uri="{FF2B5EF4-FFF2-40B4-BE49-F238E27FC236}">
                <a16:creationId xmlns:a16="http://schemas.microsoft.com/office/drawing/2014/main" id="{598B6DF5-FA54-4D36-9124-67D57BD8F1D8}"/>
              </a:ext>
            </a:extLst>
          </p:cNvPr>
          <p:cNvSpPr>
            <a:spLocks noChangeShapeType="1"/>
          </p:cNvSpPr>
          <p:nvPr/>
        </p:nvSpPr>
        <p:spPr bwMode="auto">
          <a:xfrm>
            <a:off x="611188" y="3100388"/>
            <a:ext cx="1130458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26">
            <a:extLst>
              <a:ext uri="{FF2B5EF4-FFF2-40B4-BE49-F238E27FC236}">
                <a16:creationId xmlns:a16="http://schemas.microsoft.com/office/drawing/2014/main" id="{FFBFFD67-F88A-4D60-BBA8-FF5125CF3B15}"/>
              </a:ext>
            </a:extLst>
          </p:cNvPr>
          <p:cNvSpPr>
            <a:spLocks noChangeShapeType="1"/>
          </p:cNvSpPr>
          <p:nvPr/>
        </p:nvSpPr>
        <p:spPr bwMode="auto">
          <a:xfrm>
            <a:off x="617538" y="1436688"/>
            <a:ext cx="0" cy="2584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27">
            <a:extLst>
              <a:ext uri="{FF2B5EF4-FFF2-40B4-BE49-F238E27FC236}">
                <a16:creationId xmlns:a16="http://schemas.microsoft.com/office/drawing/2014/main" id="{9AD4AF24-F3FA-4B35-8181-813A8A8BC41C}"/>
              </a:ext>
            </a:extLst>
          </p:cNvPr>
          <p:cNvSpPr>
            <a:spLocks noChangeShapeType="1"/>
          </p:cNvSpPr>
          <p:nvPr/>
        </p:nvSpPr>
        <p:spPr bwMode="auto">
          <a:xfrm>
            <a:off x="11909425" y="1436688"/>
            <a:ext cx="0" cy="25844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28">
            <a:extLst>
              <a:ext uri="{FF2B5EF4-FFF2-40B4-BE49-F238E27FC236}">
                <a16:creationId xmlns:a16="http://schemas.microsoft.com/office/drawing/2014/main" id="{31C99FA0-9727-4CC0-8466-F01E9B017D69}"/>
              </a:ext>
            </a:extLst>
          </p:cNvPr>
          <p:cNvSpPr>
            <a:spLocks noChangeShapeType="1"/>
          </p:cNvSpPr>
          <p:nvPr/>
        </p:nvSpPr>
        <p:spPr bwMode="auto">
          <a:xfrm>
            <a:off x="611188" y="1443038"/>
            <a:ext cx="1130458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29">
            <a:extLst>
              <a:ext uri="{FF2B5EF4-FFF2-40B4-BE49-F238E27FC236}">
                <a16:creationId xmlns:a16="http://schemas.microsoft.com/office/drawing/2014/main" id="{3F7C9CAE-A5DC-4058-853D-B308F6B67FD9}"/>
              </a:ext>
            </a:extLst>
          </p:cNvPr>
          <p:cNvSpPr>
            <a:spLocks noChangeShapeType="1"/>
          </p:cNvSpPr>
          <p:nvPr/>
        </p:nvSpPr>
        <p:spPr bwMode="auto">
          <a:xfrm>
            <a:off x="611188" y="4014788"/>
            <a:ext cx="1130458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0">
            <a:extLst>
              <a:ext uri="{FF2B5EF4-FFF2-40B4-BE49-F238E27FC236}">
                <a16:creationId xmlns:a16="http://schemas.microsoft.com/office/drawing/2014/main" id="{03431CCA-1F49-44A8-BA83-DC86D800D4BE}"/>
              </a:ext>
            </a:extLst>
          </p:cNvPr>
          <p:cNvSpPr>
            <a:spLocks noChangeArrowheads="1"/>
          </p:cNvSpPr>
          <p:nvPr/>
        </p:nvSpPr>
        <p:spPr bwMode="auto">
          <a:xfrm>
            <a:off x="709613" y="1482726"/>
            <a:ext cx="9683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Category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1">
            <a:extLst>
              <a:ext uri="{FF2B5EF4-FFF2-40B4-BE49-F238E27FC236}">
                <a16:creationId xmlns:a16="http://schemas.microsoft.com/office/drawing/2014/main" id="{7FCE56D9-87D2-4729-ACEC-729AB508D599}"/>
              </a:ext>
            </a:extLst>
          </p:cNvPr>
          <p:cNvSpPr>
            <a:spLocks noChangeArrowheads="1"/>
          </p:cNvSpPr>
          <p:nvPr/>
        </p:nvSpPr>
        <p:spPr bwMode="auto">
          <a:xfrm>
            <a:off x="3532188" y="1482726"/>
            <a:ext cx="9021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panose="020F0502020204030204" pitchFamily="34" charset="0"/>
              </a:rPr>
              <a:t>Examples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2">
            <a:extLst>
              <a:ext uri="{FF2B5EF4-FFF2-40B4-BE49-F238E27FC236}">
                <a16:creationId xmlns:a16="http://schemas.microsoft.com/office/drawing/2014/main" id="{F8629B6B-6322-438C-8AA3-6C9745B34428}"/>
              </a:ext>
            </a:extLst>
          </p:cNvPr>
          <p:cNvSpPr>
            <a:spLocks noChangeArrowheads="1"/>
          </p:cNvSpPr>
          <p:nvPr/>
        </p:nvSpPr>
        <p:spPr bwMode="auto">
          <a:xfrm>
            <a:off x="6354763" y="1482726"/>
            <a:ext cx="12303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Assignment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3">
            <a:extLst>
              <a:ext uri="{FF2B5EF4-FFF2-40B4-BE49-F238E27FC236}">
                <a16:creationId xmlns:a16="http://schemas.microsoft.com/office/drawing/2014/main" id="{88006E4C-EE3E-4A98-98AA-F9B6770838FF}"/>
              </a:ext>
            </a:extLst>
          </p:cNvPr>
          <p:cNvSpPr>
            <a:spLocks noChangeArrowheads="1"/>
          </p:cNvSpPr>
          <p:nvPr/>
        </p:nvSpPr>
        <p:spPr bwMode="auto">
          <a:xfrm>
            <a:off x="9178925" y="1482726"/>
            <a:ext cx="13001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Initialization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4">
            <a:extLst>
              <a:ext uri="{FF2B5EF4-FFF2-40B4-BE49-F238E27FC236}">
                <a16:creationId xmlns:a16="http://schemas.microsoft.com/office/drawing/2014/main" id="{8CCC43B7-8F3D-4960-A321-4F584F5E0DF0}"/>
              </a:ext>
            </a:extLst>
          </p:cNvPr>
          <p:cNvSpPr>
            <a:spLocks noChangeArrowheads="1"/>
          </p:cNvSpPr>
          <p:nvPr/>
        </p:nvSpPr>
        <p:spPr bwMode="auto">
          <a:xfrm>
            <a:off x="709613" y="1854201"/>
            <a:ext cx="568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Type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35">
            <a:extLst>
              <a:ext uri="{FF2B5EF4-FFF2-40B4-BE49-F238E27FC236}">
                <a16:creationId xmlns:a16="http://schemas.microsoft.com/office/drawing/2014/main" id="{C5E5D7AE-B6F7-4634-8E6E-0117542D3260}"/>
              </a:ext>
            </a:extLst>
          </p:cNvPr>
          <p:cNvSpPr>
            <a:spLocks noChangeArrowheads="1"/>
          </p:cNvSpPr>
          <p:nvPr/>
        </p:nvSpPr>
        <p:spPr bwMode="auto">
          <a:xfrm>
            <a:off x="3532188" y="1854201"/>
            <a:ext cx="22812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int, double, std::string,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36">
            <a:extLst>
              <a:ext uri="{FF2B5EF4-FFF2-40B4-BE49-F238E27FC236}">
                <a16:creationId xmlns:a16="http://schemas.microsoft.com/office/drawing/2014/main" id="{695D6AAD-E6E5-447D-89C0-B929CE8636F4}"/>
              </a:ext>
            </a:extLst>
          </p:cNvPr>
          <p:cNvSpPr>
            <a:spLocks noChangeArrowheads="1"/>
          </p:cNvSpPr>
          <p:nvPr/>
        </p:nvSpPr>
        <p:spPr bwMode="auto">
          <a:xfrm>
            <a:off x="3532188" y="2128838"/>
            <a:ext cx="1597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std::vector&lt;int&gt;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37">
            <a:extLst>
              <a:ext uri="{FF2B5EF4-FFF2-40B4-BE49-F238E27FC236}">
                <a16:creationId xmlns:a16="http://schemas.microsoft.com/office/drawing/2014/main" id="{939D2AAF-0495-4B5A-8B5D-8786A3D97A5B}"/>
              </a:ext>
            </a:extLst>
          </p:cNvPr>
          <p:cNvSpPr>
            <a:spLocks noChangeArrowheads="1"/>
          </p:cNvSpPr>
          <p:nvPr/>
        </p:nvSpPr>
        <p:spPr bwMode="auto">
          <a:xfrm>
            <a:off x="6354763" y="1863726"/>
            <a:ext cx="5016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Consolas" panose="020B0609020204030204" pitchFamily="49" charset="0"/>
              </a:rPr>
              <a:t>int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38">
            <a:extLst>
              <a:ext uri="{FF2B5EF4-FFF2-40B4-BE49-F238E27FC236}">
                <a16:creationId xmlns:a16="http://schemas.microsoft.com/office/drawing/2014/main" id="{B8D6D54C-7977-4549-AB9B-C521E24E5222}"/>
              </a:ext>
            </a:extLst>
          </p:cNvPr>
          <p:cNvSpPr>
            <a:spLocks noChangeArrowheads="1"/>
          </p:cNvSpPr>
          <p:nvPr/>
        </p:nvSpPr>
        <p:spPr bwMode="auto">
          <a:xfrm>
            <a:off x="6783388" y="1855788"/>
            <a:ext cx="4587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n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39">
            <a:extLst>
              <a:ext uri="{FF2B5EF4-FFF2-40B4-BE49-F238E27FC236}">
                <a16:creationId xmlns:a16="http://schemas.microsoft.com/office/drawing/2014/main" id="{F707D02B-FD98-4DDA-901F-F35D15863A6F}"/>
              </a:ext>
            </a:extLst>
          </p:cNvPr>
          <p:cNvSpPr>
            <a:spLocks noChangeArrowheads="1"/>
          </p:cNvSpPr>
          <p:nvPr/>
        </p:nvSpPr>
        <p:spPr bwMode="auto">
          <a:xfrm>
            <a:off x="7123113" y="1855788"/>
            <a:ext cx="1030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GetResult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0">
            <a:extLst>
              <a:ext uri="{FF2B5EF4-FFF2-40B4-BE49-F238E27FC236}">
                <a16:creationId xmlns:a16="http://schemas.microsoft.com/office/drawing/2014/main" id="{A6441668-D1E6-4764-BF92-7B85114F7B6F}"/>
              </a:ext>
            </a:extLst>
          </p:cNvPr>
          <p:cNvSpPr>
            <a:spLocks noChangeArrowheads="1"/>
          </p:cNvSpPr>
          <p:nvPr/>
        </p:nvSpPr>
        <p:spPr bwMode="auto">
          <a:xfrm>
            <a:off x="8029575" y="1855788"/>
            <a:ext cx="319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1">
            <a:extLst>
              <a:ext uri="{FF2B5EF4-FFF2-40B4-BE49-F238E27FC236}">
                <a16:creationId xmlns:a16="http://schemas.microsoft.com/office/drawing/2014/main" id="{0BF61582-58AF-44A9-B739-660498F480EF}"/>
              </a:ext>
            </a:extLst>
          </p:cNvPr>
          <p:cNvSpPr>
            <a:spLocks noChangeArrowheads="1"/>
          </p:cNvSpPr>
          <p:nvPr/>
        </p:nvSpPr>
        <p:spPr bwMode="auto">
          <a:xfrm>
            <a:off x="9178925" y="1863726"/>
            <a:ext cx="6254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Consolas" panose="020B0609020204030204" pitchFamily="49" charset="0"/>
              </a:rPr>
              <a:t>int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2">
            <a:extLst>
              <a:ext uri="{FF2B5EF4-FFF2-40B4-BE49-F238E27FC236}">
                <a16:creationId xmlns:a16="http://schemas.microsoft.com/office/drawing/2014/main" id="{1A9C3C6A-0668-4F1F-8E05-6D11C6A82EF4}"/>
              </a:ext>
            </a:extLst>
          </p:cNvPr>
          <p:cNvSpPr>
            <a:spLocks noChangeArrowheads="1"/>
          </p:cNvSpPr>
          <p:nvPr/>
        </p:nvSpPr>
        <p:spPr bwMode="auto">
          <a:xfrm>
            <a:off x="9678988" y="1855788"/>
            <a:ext cx="638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n = 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3">
            <a:extLst>
              <a:ext uri="{FF2B5EF4-FFF2-40B4-BE49-F238E27FC236}">
                <a16:creationId xmlns:a16="http://schemas.microsoft.com/office/drawing/2014/main" id="{8A958A37-6B26-4B7F-A70D-B141D03F0528}"/>
              </a:ext>
            </a:extLst>
          </p:cNvPr>
          <p:cNvSpPr>
            <a:spLocks noChangeArrowheads="1"/>
          </p:cNvSpPr>
          <p:nvPr/>
        </p:nvSpPr>
        <p:spPr bwMode="auto">
          <a:xfrm>
            <a:off x="9178925" y="2138363"/>
            <a:ext cx="16287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Consolas" panose="020B0609020204030204" pitchFamily="49" charset="0"/>
              </a:rPr>
              <a:t>std::string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4">
            <a:extLst>
              <a:ext uri="{FF2B5EF4-FFF2-40B4-BE49-F238E27FC236}">
                <a16:creationId xmlns:a16="http://schemas.microsoft.com/office/drawing/2014/main" id="{EF54771F-C4B7-4D0A-8C82-8967CBF0CA09}"/>
              </a:ext>
            </a:extLst>
          </p:cNvPr>
          <p:cNvSpPr>
            <a:spLocks noChangeArrowheads="1"/>
          </p:cNvSpPr>
          <p:nvPr/>
        </p:nvSpPr>
        <p:spPr bwMode="auto">
          <a:xfrm>
            <a:off x="10682288" y="2130426"/>
            <a:ext cx="917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s = "str";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5">
            <a:extLst>
              <a:ext uri="{FF2B5EF4-FFF2-40B4-BE49-F238E27FC236}">
                <a16:creationId xmlns:a16="http://schemas.microsoft.com/office/drawing/2014/main" id="{C284A664-E1AB-4B6E-8E1E-47E64FB2068F}"/>
              </a:ext>
            </a:extLst>
          </p:cNvPr>
          <p:cNvSpPr>
            <a:spLocks noChangeArrowheads="1"/>
          </p:cNvSpPr>
          <p:nvPr/>
        </p:nvSpPr>
        <p:spPr bwMode="auto">
          <a:xfrm>
            <a:off x="709613" y="2771776"/>
            <a:ext cx="100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Template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46">
            <a:extLst>
              <a:ext uri="{FF2B5EF4-FFF2-40B4-BE49-F238E27FC236}">
                <a16:creationId xmlns:a16="http://schemas.microsoft.com/office/drawing/2014/main" id="{4CC37DA7-8ED5-48F7-A222-D346E6B31904}"/>
              </a:ext>
            </a:extLst>
          </p:cNvPr>
          <p:cNvSpPr>
            <a:spLocks noChangeArrowheads="1"/>
          </p:cNvSpPr>
          <p:nvPr/>
        </p:nvSpPr>
        <p:spPr bwMode="auto">
          <a:xfrm>
            <a:off x="3532188" y="2771776"/>
            <a:ext cx="2079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47">
            <a:extLst>
              <a:ext uri="{FF2B5EF4-FFF2-40B4-BE49-F238E27FC236}">
                <a16:creationId xmlns:a16="http://schemas.microsoft.com/office/drawing/2014/main" id="{744D516F-C6FB-46DB-A5C6-B6010297BAC2}"/>
              </a:ext>
            </a:extLst>
          </p:cNvPr>
          <p:cNvSpPr>
            <a:spLocks noChangeArrowheads="1"/>
          </p:cNvSpPr>
          <p:nvPr/>
        </p:nvSpPr>
        <p:spPr bwMode="auto">
          <a:xfrm>
            <a:off x="3619500" y="2771776"/>
            <a:ext cx="1911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td::vector, std::pair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48">
            <a:extLst>
              <a:ext uri="{FF2B5EF4-FFF2-40B4-BE49-F238E27FC236}">
                <a16:creationId xmlns:a16="http://schemas.microsoft.com/office/drawing/2014/main" id="{D2A539DC-CA0C-41C9-8E14-4D7CA60B7998}"/>
              </a:ext>
            </a:extLst>
          </p:cNvPr>
          <p:cNvSpPr>
            <a:spLocks noChangeArrowheads="1"/>
          </p:cNvSpPr>
          <p:nvPr/>
        </p:nvSpPr>
        <p:spPr bwMode="auto">
          <a:xfrm>
            <a:off x="6354763" y="2781301"/>
            <a:ext cx="8778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Consolas" panose="020B0609020204030204" pitchFamily="49" charset="0"/>
              </a:rPr>
              <a:t>vector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49">
            <a:extLst>
              <a:ext uri="{FF2B5EF4-FFF2-40B4-BE49-F238E27FC236}">
                <a16:creationId xmlns:a16="http://schemas.microsoft.com/office/drawing/2014/main" id="{3FFD24F8-6B2E-4865-9E1A-FA2B4CBD5DD1}"/>
              </a:ext>
            </a:extLst>
          </p:cNvPr>
          <p:cNvSpPr>
            <a:spLocks noChangeArrowheads="1"/>
          </p:cNvSpPr>
          <p:nvPr/>
        </p:nvSpPr>
        <p:spPr bwMode="auto">
          <a:xfrm>
            <a:off x="7159625" y="2773363"/>
            <a:ext cx="441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v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0">
            <a:extLst>
              <a:ext uri="{FF2B5EF4-FFF2-40B4-BE49-F238E27FC236}">
                <a16:creationId xmlns:a16="http://schemas.microsoft.com/office/drawing/2014/main" id="{178E2C51-DAA5-48D7-8997-94A2741337C3}"/>
              </a:ext>
            </a:extLst>
          </p:cNvPr>
          <p:cNvSpPr>
            <a:spLocks noChangeArrowheads="1"/>
          </p:cNvSpPr>
          <p:nvPr/>
        </p:nvSpPr>
        <p:spPr bwMode="auto">
          <a:xfrm>
            <a:off x="7483475" y="2773363"/>
            <a:ext cx="10302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GetResult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1">
            <a:extLst>
              <a:ext uri="{FF2B5EF4-FFF2-40B4-BE49-F238E27FC236}">
                <a16:creationId xmlns:a16="http://schemas.microsoft.com/office/drawing/2014/main" id="{9113CDEC-97A2-44BD-84D0-5019ABF2B214}"/>
              </a:ext>
            </a:extLst>
          </p:cNvPr>
          <p:cNvSpPr>
            <a:spLocks noChangeArrowheads="1"/>
          </p:cNvSpPr>
          <p:nvPr/>
        </p:nvSpPr>
        <p:spPr bwMode="auto">
          <a:xfrm>
            <a:off x="8388350" y="2773363"/>
            <a:ext cx="320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2">
            <a:extLst>
              <a:ext uri="{FF2B5EF4-FFF2-40B4-BE49-F238E27FC236}">
                <a16:creationId xmlns:a16="http://schemas.microsoft.com/office/drawing/2014/main" id="{0B660F71-125F-431E-9F1B-40D1D5F69713}"/>
              </a:ext>
            </a:extLst>
          </p:cNvPr>
          <p:cNvSpPr>
            <a:spLocks noChangeArrowheads="1"/>
          </p:cNvSpPr>
          <p:nvPr/>
        </p:nvSpPr>
        <p:spPr bwMode="auto">
          <a:xfrm>
            <a:off x="9178925" y="2781301"/>
            <a:ext cx="8778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FF"/>
                </a:solidFill>
                <a:effectLst/>
                <a:latin typeface="Consolas" panose="020B0609020204030204" pitchFamily="49" charset="0"/>
              </a:rPr>
              <a:t>vector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53">
            <a:extLst>
              <a:ext uri="{FF2B5EF4-FFF2-40B4-BE49-F238E27FC236}">
                <a16:creationId xmlns:a16="http://schemas.microsoft.com/office/drawing/2014/main" id="{ED5EDAFC-AB43-4E71-809C-ACFF099B0A6E}"/>
              </a:ext>
            </a:extLst>
          </p:cNvPr>
          <p:cNvSpPr>
            <a:spLocks noChangeArrowheads="1"/>
          </p:cNvSpPr>
          <p:nvPr/>
        </p:nvSpPr>
        <p:spPr bwMode="auto">
          <a:xfrm>
            <a:off x="9983788" y="2773363"/>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v{ 1, 2, 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54">
            <a:extLst>
              <a:ext uri="{FF2B5EF4-FFF2-40B4-BE49-F238E27FC236}">
                <a16:creationId xmlns:a16="http://schemas.microsoft.com/office/drawing/2014/main" id="{B7B2D661-1294-4F70-A869-8300F577EF5C}"/>
              </a:ext>
            </a:extLst>
          </p:cNvPr>
          <p:cNvSpPr>
            <a:spLocks noChangeArrowheads="1"/>
          </p:cNvSpPr>
          <p:nvPr/>
        </p:nvSpPr>
        <p:spPr bwMode="auto">
          <a:xfrm>
            <a:off x="709613" y="3143251"/>
            <a:ext cx="2574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Placeholder Type Specifier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55">
            <a:extLst>
              <a:ext uri="{FF2B5EF4-FFF2-40B4-BE49-F238E27FC236}">
                <a16:creationId xmlns:a16="http://schemas.microsoft.com/office/drawing/2014/main" id="{09FA63E1-697A-4A37-9DF0-6C59D441E0A4}"/>
              </a:ext>
            </a:extLst>
          </p:cNvPr>
          <p:cNvSpPr>
            <a:spLocks noChangeArrowheads="1"/>
          </p:cNvSpPr>
          <p:nvPr/>
        </p:nvSpPr>
        <p:spPr bwMode="auto">
          <a:xfrm>
            <a:off x="3532188" y="3143251"/>
            <a:ext cx="228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56">
            <a:extLst>
              <a:ext uri="{FF2B5EF4-FFF2-40B4-BE49-F238E27FC236}">
                <a16:creationId xmlns:a16="http://schemas.microsoft.com/office/drawing/2014/main" id="{4CEFA45E-5D2A-47CB-B494-63CC0EC52164}"/>
              </a:ext>
            </a:extLst>
          </p:cNvPr>
          <p:cNvSpPr>
            <a:spLocks noChangeArrowheads="1"/>
          </p:cNvSpPr>
          <p:nvPr/>
        </p:nvSpPr>
        <p:spPr bwMode="auto">
          <a:xfrm>
            <a:off x="3641725" y="3143251"/>
            <a:ext cx="1292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uto, concept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57">
            <a:extLst>
              <a:ext uri="{FF2B5EF4-FFF2-40B4-BE49-F238E27FC236}">
                <a16:creationId xmlns:a16="http://schemas.microsoft.com/office/drawing/2014/main" id="{FA53007B-1404-4233-A407-5F337B4243A9}"/>
              </a:ext>
            </a:extLst>
          </p:cNvPr>
          <p:cNvSpPr>
            <a:spLocks noChangeArrowheads="1"/>
          </p:cNvSpPr>
          <p:nvPr/>
        </p:nvSpPr>
        <p:spPr bwMode="auto">
          <a:xfrm>
            <a:off x="6354763" y="3149601"/>
            <a:ext cx="7921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FF"/>
                </a:solidFill>
                <a:effectLst/>
                <a:latin typeface="Consolas" panose="020B0609020204030204" pitchFamily="49" charset="0"/>
              </a:rPr>
              <a:t>auto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58">
            <a:extLst>
              <a:ext uri="{FF2B5EF4-FFF2-40B4-BE49-F238E27FC236}">
                <a16:creationId xmlns:a16="http://schemas.microsoft.com/office/drawing/2014/main" id="{4129A914-D690-4F69-ABED-2679E0A8D960}"/>
              </a:ext>
            </a:extLst>
          </p:cNvPr>
          <p:cNvSpPr>
            <a:spLocks noChangeArrowheads="1"/>
          </p:cNvSpPr>
          <p:nvPr/>
        </p:nvSpPr>
        <p:spPr bwMode="auto">
          <a:xfrm>
            <a:off x="6981825" y="3141663"/>
            <a:ext cx="207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Rectangle 59">
            <a:extLst>
              <a:ext uri="{FF2B5EF4-FFF2-40B4-BE49-F238E27FC236}">
                <a16:creationId xmlns:a16="http://schemas.microsoft.com/office/drawing/2014/main" id="{8A8783B1-2A55-4EAF-998A-AE9FC89C452F}"/>
              </a:ext>
            </a:extLst>
          </p:cNvPr>
          <p:cNvSpPr>
            <a:spLocks noChangeArrowheads="1"/>
          </p:cNvSpPr>
          <p:nvPr/>
        </p:nvSpPr>
        <p:spPr bwMode="auto">
          <a:xfrm>
            <a:off x="7188200" y="3141663"/>
            <a:ext cx="3000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0">
            <a:extLst>
              <a:ext uri="{FF2B5EF4-FFF2-40B4-BE49-F238E27FC236}">
                <a16:creationId xmlns:a16="http://schemas.microsoft.com/office/drawing/2014/main" id="{A238171E-534F-46D4-957A-B38527680521}"/>
              </a:ext>
            </a:extLst>
          </p:cNvPr>
          <p:cNvSpPr>
            <a:spLocks noChangeArrowheads="1"/>
          </p:cNvSpPr>
          <p:nvPr/>
        </p:nvSpPr>
        <p:spPr bwMode="auto">
          <a:xfrm>
            <a:off x="7353300" y="3141663"/>
            <a:ext cx="10842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alibri" panose="020F0502020204030204" pitchFamily="34" charset="0"/>
              </a:rPr>
              <a:t>GetResult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Rectangle 61">
            <a:extLst>
              <a:ext uri="{FF2B5EF4-FFF2-40B4-BE49-F238E27FC236}">
                <a16:creationId xmlns:a16="http://schemas.microsoft.com/office/drawing/2014/main" id="{EF277DC7-47C4-46BB-957C-F12AF1490F3F}"/>
              </a:ext>
            </a:extLst>
          </p:cNvPr>
          <p:cNvSpPr>
            <a:spLocks noChangeArrowheads="1"/>
          </p:cNvSpPr>
          <p:nvPr/>
        </p:nvSpPr>
        <p:spPr bwMode="auto">
          <a:xfrm>
            <a:off x="8258175" y="3141663"/>
            <a:ext cx="3381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1" name="Rectangle 62">
            <a:extLst>
              <a:ext uri="{FF2B5EF4-FFF2-40B4-BE49-F238E27FC236}">
                <a16:creationId xmlns:a16="http://schemas.microsoft.com/office/drawing/2014/main" id="{E576C7D3-759C-439E-B18B-2A06ED766FC9}"/>
              </a:ext>
            </a:extLst>
          </p:cNvPr>
          <p:cNvSpPr>
            <a:spLocks noChangeArrowheads="1"/>
          </p:cNvSpPr>
          <p:nvPr/>
        </p:nvSpPr>
        <p:spPr bwMode="auto">
          <a:xfrm>
            <a:off x="9178925" y="3149601"/>
            <a:ext cx="7905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Consolas" panose="020B0609020204030204" pitchFamily="49" charset="0"/>
              </a:rPr>
              <a:t>auto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63">
            <a:extLst>
              <a:ext uri="{FF2B5EF4-FFF2-40B4-BE49-F238E27FC236}">
                <a16:creationId xmlns:a16="http://schemas.microsoft.com/office/drawing/2014/main" id="{072EF4E5-6527-4047-804E-75767185A9E7}"/>
              </a:ext>
            </a:extLst>
          </p:cNvPr>
          <p:cNvSpPr>
            <a:spLocks noChangeArrowheads="1"/>
          </p:cNvSpPr>
          <p:nvPr/>
        </p:nvSpPr>
        <p:spPr bwMode="auto">
          <a:xfrm>
            <a:off x="9804400" y="3141663"/>
            <a:ext cx="21748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Rectangle 64">
            <a:extLst>
              <a:ext uri="{FF2B5EF4-FFF2-40B4-BE49-F238E27FC236}">
                <a16:creationId xmlns:a16="http://schemas.microsoft.com/office/drawing/2014/main" id="{326A503A-B069-4C9A-A3E4-E1B40B863849}"/>
              </a:ext>
            </a:extLst>
          </p:cNvPr>
          <p:cNvSpPr>
            <a:spLocks noChangeArrowheads="1"/>
          </p:cNvSpPr>
          <p:nvPr/>
        </p:nvSpPr>
        <p:spPr bwMode="auto">
          <a:xfrm>
            <a:off x="10020300" y="3141663"/>
            <a:ext cx="39528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65">
            <a:extLst>
              <a:ext uri="{FF2B5EF4-FFF2-40B4-BE49-F238E27FC236}">
                <a16:creationId xmlns:a16="http://schemas.microsoft.com/office/drawing/2014/main" id="{6B649436-360F-470E-952A-BC14E27BF9C9}"/>
              </a:ext>
            </a:extLst>
          </p:cNvPr>
          <p:cNvSpPr>
            <a:spLocks noChangeArrowheads="1"/>
          </p:cNvSpPr>
          <p:nvPr/>
        </p:nvSpPr>
        <p:spPr bwMode="auto">
          <a:xfrm>
            <a:off x="10277475" y="3141663"/>
            <a:ext cx="574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str"s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Rectangle 66">
            <a:extLst>
              <a:ext uri="{FF2B5EF4-FFF2-40B4-BE49-F238E27FC236}">
                <a16:creationId xmlns:a16="http://schemas.microsoft.com/office/drawing/2014/main" id="{9076B40D-75A2-48F1-91A7-C73B0C71295E}"/>
              </a:ext>
            </a:extLst>
          </p:cNvPr>
          <p:cNvSpPr>
            <a:spLocks noChangeArrowheads="1"/>
          </p:cNvSpPr>
          <p:nvPr/>
        </p:nvSpPr>
        <p:spPr bwMode="auto">
          <a:xfrm>
            <a:off x="10701338" y="3141663"/>
            <a:ext cx="1905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 name="Rectangle 67">
            <a:extLst>
              <a:ext uri="{FF2B5EF4-FFF2-40B4-BE49-F238E27FC236}">
                <a16:creationId xmlns:a16="http://schemas.microsoft.com/office/drawing/2014/main" id="{D4DDD60B-532F-4548-9510-2617F34C3AA4}"/>
              </a:ext>
            </a:extLst>
          </p:cNvPr>
          <p:cNvSpPr>
            <a:spLocks noChangeArrowheads="1"/>
          </p:cNvSpPr>
          <p:nvPr/>
        </p:nvSpPr>
        <p:spPr bwMode="auto">
          <a:xfrm>
            <a:off x="9178925" y="3424238"/>
            <a:ext cx="7508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FF"/>
                </a:solidFill>
                <a:effectLst/>
                <a:latin typeface="Consolas" panose="020B0609020204030204" pitchFamily="49" charset="0"/>
              </a:rPr>
              <a:t>auto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68">
            <a:extLst>
              <a:ext uri="{FF2B5EF4-FFF2-40B4-BE49-F238E27FC236}">
                <a16:creationId xmlns:a16="http://schemas.microsoft.com/office/drawing/2014/main" id="{2DA533F3-E449-4529-98D6-D4318F34A4D3}"/>
              </a:ext>
            </a:extLst>
          </p:cNvPr>
          <p:cNvSpPr>
            <a:spLocks noChangeArrowheads="1"/>
          </p:cNvSpPr>
          <p:nvPr/>
        </p:nvSpPr>
        <p:spPr bwMode="auto">
          <a:xfrm>
            <a:off x="9804400" y="3416301"/>
            <a:ext cx="2222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Rectangle 69">
            <a:extLst>
              <a:ext uri="{FF2B5EF4-FFF2-40B4-BE49-F238E27FC236}">
                <a16:creationId xmlns:a16="http://schemas.microsoft.com/office/drawing/2014/main" id="{4FEE7EDF-8BC8-408C-8848-E7ED3CE406AB}"/>
              </a:ext>
            </a:extLst>
          </p:cNvPr>
          <p:cNvSpPr>
            <a:spLocks noChangeArrowheads="1"/>
          </p:cNvSpPr>
          <p:nvPr/>
        </p:nvSpPr>
        <p:spPr bwMode="auto">
          <a:xfrm>
            <a:off x="10033000" y="3416301"/>
            <a:ext cx="2857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70">
            <a:extLst>
              <a:ext uri="{FF2B5EF4-FFF2-40B4-BE49-F238E27FC236}">
                <a16:creationId xmlns:a16="http://schemas.microsoft.com/office/drawing/2014/main" id="{08C4A798-6271-4177-BB49-883ED507E5C2}"/>
              </a:ext>
            </a:extLst>
          </p:cNvPr>
          <p:cNvSpPr>
            <a:spLocks noChangeArrowheads="1"/>
          </p:cNvSpPr>
          <p:nvPr/>
        </p:nvSpPr>
        <p:spPr bwMode="auto">
          <a:xfrm>
            <a:off x="10201275" y="3424238"/>
            <a:ext cx="8778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FF"/>
                </a:solidFill>
                <a:effectLst/>
                <a:latin typeface="Consolas" panose="020B0609020204030204" pitchFamily="49" charset="0"/>
              </a:rPr>
              <a:t>vector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0" name="Rectangle 71">
            <a:extLst>
              <a:ext uri="{FF2B5EF4-FFF2-40B4-BE49-F238E27FC236}">
                <a16:creationId xmlns:a16="http://schemas.microsoft.com/office/drawing/2014/main" id="{B266FEB1-18D4-4412-B379-53D3A580B397}"/>
              </a:ext>
            </a:extLst>
          </p:cNvPr>
          <p:cNvSpPr>
            <a:spLocks noChangeArrowheads="1"/>
          </p:cNvSpPr>
          <p:nvPr/>
        </p:nvSpPr>
        <p:spPr bwMode="auto">
          <a:xfrm>
            <a:off x="10950575" y="3416301"/>
            <a:ext cx="9445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 1, 2, 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027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3" grpId="0" animBg="1"/>
      <p:bldP spid="24" grpId="0" animBg="1"/>
      <p:bldP spid="25" grpId="0" animBg="1"/>
      <p:bldP spid="26" grpId="0" animBg="1"/>
      <p:bldP spid="27" grpId="0" animBg="1"/>
      <p:bldP spid="28" grpId="0" animBg="1"/>
      <p:bldP spid="43" grpId="0"/>
      <p:bldP spid="43" grpId="1"/>
      <p:bldP spid="44" grpId="0"/>
      <p:bldP spid="44" grpId="1"/>
      <p:bldP spid="45" grpId="0"/>
      <p:bldP spid="45" grpId="1"/>
      <p:bldP spid="46" grpId="0"/>
      <p:bldP spid="46" grpId="1"/>
      <p:bldP spid="47" grpId="0"/>
      <p:bldP spid="47" grpId="1"/>
      <p:bldP spid="48" grpId="0"/>
      <p:bldP spid="48" grpId="1"/>
      <p:bldP spid="49" grpId="0"/>
      <p:bldP spid="50" grpId="0"/>
      <p:bldP spid="50" grpId="1"/>
      <p:bldP spid="51" grpId="0"/>
      <p:bldP spid="51" grpId="1"/>
      <p:bldP spid="52" grpId="0"/>
      <p:bldP spid="52" grpId="1"/>
      <p:bldP spid="53" grpId="0"/>
      <p:bldP spid="53" grpId="1"/>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B760-D1F3-4DDA-AEFD-F4F4B03FDC2D}"/>
              </a:ext>
            </a:extLst>
          </p:cNvPr>
          <p:cNvSpPr>
            <a:spLocks noGrp="1"/>
          </p:cNvSpPr>
          <p:nvPr>
            <p:ph type="title"/>
          </p:nvPr>
        </p:nvSpPr>
        <p:spPr/>
        <p:txBody>
          <a:bodyPr>
            <a:normAutofit fontScale="90000"/>
          </a:bodyPr>
          <a:lstStyle/>
          <a:p>
            <a:r>
              <a:rPr lang="en-US" dirty="0"/>
              <a:t>Should You Use Concepts Over Explicit/Auto/</a:t>
            </a:r>
            <a:r>
              <a:rPr lang="en-US" dirty="0" err="1"/>
              <a:t>Etc</a:t>
            </a:r>
            <a:r>
              <a:rPr lang="en-US" dirty="0"/>
              <a:t>?</a:t>
            </a:r>
          </a:p>
        </p:txBody>
      </p:sp>
      <p:sp>
        <p:nvSpPr>
          <p:cNvPr id="3" name="Content Placeholder 2">
            <a:extLst>
              <a:ext uri="{FF2B5EF4-FFF2-40B4-BE49-F238E27FC236}">
                <a16:creationId xmlns:a16="http://schemas.microsoft.com/office/drawing/2014/main" id="{BB9F8F4B-C10B-4AA5-8632-D89652B592CB}"/>
              </a:ext>
            </a:extLst>
          </p:cNvPr>
          <p:cNvSpPr>
            <a:spLocks noGrp="1"/>
          </p:cNvSpPr>
          <p:nvPr>
            <p:ph idx="1"/>
          </p:nvPr>
        </p:nvSpPr>
        <p:spPr/>
        <p:txBody>
          <a:bodyPr>
            <a:normAutofit/>
          </a:bodyPr>
          <a:lstStyle/>
          <a:p>
            <a:r>
              <a:rPr lang="en-US" dirty="0"/>
              <a:t>Concepts has a purpose which is to constrain a type</a:t>
            </a:r>
          </a:p>
          <a:p>
            <a:pPr lvl="1"/>
            <a:r>
              <a:rPr lang="en-US" dirty="0"/>
              <a:t>Concept itself isn’t a type</a:t>
            </a:r>
          </a:p>
          <a:p>
            <a:r>
              <a:rPr lang="en-US" dirty="0"/>
              <a:t>Functions with concepts are often templated functions</a:t>
            </a:r>
          </a:p>
          <a:p>
            <a:pPr lvl="1"/>
            <a:r>
              <a:rPr lang="en-US" dirty="0"/>
              <a:t>This means for me the full definition will need to be in the headers</a:t>
            </a:r>
          </a:p>
          <a:p>
            <a:pPr lvl="1"/>
            <a:r>
              <a:rPr lang="en-US" dirty="0"/>
              <a:t>Our preference is forward declares (incomplete type).</a:t>
            </a:r>
          </a:p>
          <a:p>
            <a:r>
              <a:rPr lang="en-US" dirty="0"/>
              <a:t>My code doesn’t need to be that flexible</a:t>
            </a:r>
          </a:p>
          <a:p>
            <a:pPr lvl="1"/>
            <a:r>
              <a:rPr lang="en-US" dirty="0"/>
              <a:t>My focus is readability first.  Also releasing value.</a:t>
            </a:r>
          </a:p>
          <a:p>
            <a:pPr lvl="1"/>
            <a:r>
              <a:rPr lang="en-US" dirty="0"/>
              <a:t>Solve problems</a:t>
            </a:r>
          </a:p>
        </p:txBody>
      </p:sp>
    </p:spTree>
    <p:extLst>
      <p:ext uri="{BB962C8B-B14F-4D97-AF65-F5344CB8AC3E}">
        <p14:creationId xmlns:p14="http://schemas.microsoft.com/office/powerpoint/2010/main" val="122107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5F3F-89F6-4D06-930C-4570BBB9CCF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52F20A1-0305-463F-A947-3C18EE2BA6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8092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5F3F-89F6-4D06-930C-4570BBB9CCF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52F20A1-0305-463F-A947-3C18EE2BA606}"/>
              </a:ext>
            </a:extLst>
          </p:cNvPr>
          <p:cNvSpPr>
            <a:spLocks noGrp="1"/>
          </p:cNvSpPr>
          <p:nvPr>
            <p:ph idx="1"/>
          </p:nvPr>
        </p:nvSpPr>
        <p:spPr/>
        <p:txBody>
          <a:bodyPr/>
          <a:lstStyle/>
          <a:p>
            <a:r>
              <a:rPr lang="en-US" dirty="0"/>
              <a:t>Thank you for having me!  I hope you both enjoyed and learned a lot! </a:t>
            </a:r>
            <a:r>
              <a:rPr lang="en-US">
                <a:sym typeface="Wingdings" panose="05000000000000000000" pitchFamily="2" charset="2"/>
              </a:rPr>
              <a:t></a:t>
            </a:r>
            <a:endParaRPr lang="en-US" dirty="0"/>
          </a:p>
        </p:txBody>
      </p:sp>
    </p:spTree>
    <p:extLst>
      <p:ext uri="{BB962C8B-B14F-4D97-AF65-F5344CB8AC3E}">
        <p14:creationId xmlns:p14="http://schemas.microsoft.com/office/powerpoint/2010/main" val="388072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CA7-C2D2-4F57-92AD-EF1475A6F42D}"/>
              </a:ext>
            </a:extLst>
          </p:cNvPr>
          <p:cNvSpPr>
            <a:spLocks noGrp="1"/>
          </p:cNvSpPr>
          <p:nvPr>
            <p:ph type="title"/>
          </p:nvPr>
        </p:nvSpPr>
        <p:spPr>
          <a:xfrm>
            <a:off x="344245" y="348567"/>
            <a:ext cx="10515600" cy="1325563"/>
          </a:xfrm>
        </p:spPr>
        <p:txBody>
          <a:bodyPr>
            <a:normAutofit/>
          </a:bodyPr>
          <a:lstStyle/>
          <a:p>
            <a:r>
              <a:rPr lang="en-US" sz="3800" dirty="0">
                <a:latin typeface="Segoe UI "/>
              </a:rPr>
              <a:t>Getting Started</a:t>
            </a:r>
          </a:p>
        </p:txBody>
      </p:sp>
      <p:sp>
        <p:nvSpPr>
          <p:cNvPr id="3" name="Content Placeholder 2">
            <a:extLst>
              <a:ext uri="{FF2B5EF4-FFF2-40B4-BE49-F238E27FC236}">
                <a16:creationId xmlns:a16="http://schemas.microsoft.com/office/drawing/2014/main" id="{FC9FB424-87A2-41B8-B33F-FC32A23288C3}"/>
              </a:ext>
            </a:extLst>
          </p:cNvPr>
          <p:cNvSpPr>
            <a:spLocks noGrp="1"/>
          </p:cNvSpPr>
          <p:nvPr>
            <p:ph idx="1"/>
          </p:nvPr>
        </p:nvSpPr>
        <p:spPr>
          <a:xfrm>
            <a:off x="344245" y="1825625"/>
            <a:ext cx="11768866" cy="4351338"/>
          </a:xfrm>
        </p:spPr>
        <p:txBody>
          <a:bodyPr/>
          <a:lstStyle/>
          <a:p>
            <a:r>
              <a:rPr lang="en-US" i="1" dirty="0">
                <a:solidFill>
                  <a:srgbClr val="0000FF"/>
                </a:solidFill>
                <a:latin typeface="Segoe UI" panose="020B0502040204020203" pitchFamily="34" charset="0"/>
                <a:cs typeface="Segoe UI" panose="020B0502040204020203" pitchFamily="34" charset="0"/>
              </a:rPr>
              <a:t>vector&lt;string&gt; </a:t>
            </a:r>
            <a:r>
              <a:rPr lang="en-US" dirty="0" err="1">
                <a:solidFill>
                  <a:srgbClr val="000080"/>
                </a:solidFill>
                <a:latin typeface="Segoe UI" panose="020B0502040204020203" pitchFamily="34" charset="0"/>
                <a:cs typeface="Segoe UI" panose="020B0502040204020203" pitchFamily="34" charset="0"/>
              </a:rPr>
              <a:t>selectedFiles</a:t>
            </a:r>
            <a:r>
              <a:rPr lang="en-US" dirty="0"/>
              <a:t> = </a:t>
            </a:r>
            <a:r>
              <a:rPr lang="en-US" dirty="0" err="1"/>
              <a:t>GetSelectedFiles</a:t>
            </a:r>
            <a:r>
              <a:rPr lang="en-US" dirty="0"/>
              <a:t>();</a:t>
            </a:r>
            <a:br>
              <a:rPr lang="en-US" dirty="0"/>
            </a:br>
            <a:endParaRPr lang="en-US" dirty="0"/>
          </a:p>
          <a:p>
            <a:pPr lvl="0"/>
            <a:r>
              <a:rPr lang="en-US" i="1" dirty="0">
                <a:solidFill>
                  <a:srgbClr val="0000FF"/>
                </a:solidFill>
                <a:latin typeface="Segoe UI" panose="020B0502040204020203" pitchFamily="34" charset="0"/>
                <a:cs typeface="Segoe UI" panose="020B0502040204020203" pitchFamily="34" charset="0"/>
              </a:rPr>
              <a:t>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chemeClr val="accent6"/>
                </a:solidFill>
              </a:rPr>
              <a:t>(C++11)</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vector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rgbClr val="70AD47"/>
                </a:solidFill>
              </a:rPr>
              <a:t>(C++17)</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Sortable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a:t>
            </a:r>
            <a:r>
              <a:rPr lang="en-US" sz="2000" dirty="0">
                <a:solidFill>
                  <a:prstClr val="black"/>
                </a:solidFill>
              </a:rPr>
              <a:t> </a:t>
            </a:r>
            <a:r>
              <a:rPr lang="en-US" sz="2000" dirty="0">
                <a:solidFill>
                  <a:schemeClr val="accent6"/>
                </a:solidFill>
              </a:rPr>
              <a:t>(C++20)</a:t>
            </a:r>
            <a:endParaRPr lang="en-US" sz="2000" dirty="0">
              <a:solidFill>
                <a:prstClr val="black"/>
              </a:solidFill>
            </a:endParaRPr>
          </a:p>
          <a:p>
            <a:endParaRPr lang="en-US" sz="2000" dirty="0"/>
          </a:p>
        </p:txBody>
      </p:sp>
    </p:spTree>
    <p:extLst>
      <p:ext uri="{BB962C8B-B14F-4D97-AF65-F5344CB8AC3E}">
        <p14:creationId xmlns:p14="http://schemas.microsoft.com/office/powerpoint/2010/main" val="318737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CA7-C2D2-4F57-92AD-EF1475A6F42D}"/>
              </a:ext>
            </a:extLst>
          </p:cNvPr>
          <p:cNvSpPr>
            <a:spLocks noGrp="1"/>
          </p:cNvSpPr>
          <p:nvPr>
            <p:ph type="title"/>
          </p:nvPr>
        </p:nvSpPr>
        <p:spPr>
          <a:xfrm>
            <a:off x="344245" y="348567"/>
            <a:ext cx="10515600" cy="1325563"/>
          </a:xfrm>
        </p:spPr>
        <p:txBody>
          <a:bodyPr>
            <a:normAutofit/>
          </a:bodyPr>
          <a:lstStyle/>
          <a:p>
            <a:r>
              <a:rPr lang="en-US" sz="3800" dirty="0">
                <a:latin typeface="Segoe UI "/>
              </a:rPr>
              <a:t>Getting Started</a:t>
            </a:r>
          </a:p>
        </p:txBody>
      </p:sp>
      <p:sp>
        <p:nvSpPr>
          <p:cNvPr id="3" name="Content Placeholder 2">
            <a:extLst>
              <a:ext uri="{FF2B5EF4-FFF2-40B4-BE49-F238E27FC236}">
                <a16:creationId xmlns:a16="http://schemas.microsoft.com/office/drawing/2014/main" id="{FC9FB424-87A2-41B8-B33F-FC32A23288C3}"/>
              </a:ext>
            </a:extLst>
          </p:cNvPr>
          <p:cNvSpPr>
            <a:spLocks noGrp="1"/>
          </p:cNvSpPr>
          <p:nvPr>
            <p:ph idx="1"/>
          </p:nvPr>
        </p:nvSpPr>
        <p:spPr>
          <a:xfrm>
            <a:off x="344245" y="1825625"/>
            <a:ext cx="11768866" cy="4351338"/>
          </a:xfrm>
        </p:spPr>
        <p:txBody>
          <a:bodyPr/>
          <a:lstStyle/>
          <a:p>
            <a:r>
              <a:rPr lang="en-US" i="1" dirty="0">
                <a:solidFill>
                  <a:srgbClr val="0000FF"/>
                </a:solidFill>
                <a:latin typeface="Segoe UI" panose="020B0502040204020203" pitchFamily="34" charset="0"/>
                <a:cs typeface="Segoe UI" panose="020B0502040204020203" pitchFamily="34" charset="0"/>
              </a:rPr>
              <a:t>vector&lt;string&gt; </a:t>
            </a:r>
            <a:r>
              <a:rPr lang="en-US" dirty="0" err="1">
                <a:solidFill>
                  <a:srgbClr val="000080"/>
                </a:solidFill>
                <a:latin typeface="Segoe UI" panose="020B0502040204020203" pitchFamily="34" charset="0"/>
                <a:cs typeface="Segoe UI" panose="020B0502040204020203" pitchFamily="34" charset="0"/>
              </a:rPr>
              <a:t>selectedFiles</a:t>
            </a:r>
            <a:r>
              <a:rPr lang="en-US" dirty="0"/>
              <a:t> = </a:t>
            </a:r>
            <a:r>
              <a:rPr lang="en-US" dirty="0" err="1"/>
              <a:t>GetSelectedFiles</a:t>
            </a:r>
            <a:r>
              <a:rPr lang="en-US" dirty="0"/>
              <a:t>();</a:t>
            </a:r>
            <a:br>
              <a:rPr lang="en-US" dirty="0"/>
            </a:br>
            <a:endParaRPr lang="en-US" dirty="0"/>
          </a:p>
          <a:p>
            <a:pPr lvl="0"/>
            <a:r>
              <a:rPr lang="en-US" i="1" dirty="0">
                <a:solidFill>
                  <a:srgbClr val="0000FF"/>
                </a:solidFill>
                <a:latin typeface="Segoe UI" panose="020B0502040204020203" pitchFamily="34" charset="0"/>
                <a:cs typeface="Segoe UI" panose="020B0502040204020203" pitchFamily="34" charset="0"/>
              </a:rPr>
              <a:t>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chemeClr val="accent6"/>
                </a:solidFill>
              </a:rPr>
              <a:t>(C++11)</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vector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rgbClr val="70AD47"/>
                </a:solidFill>
              </a:rPr>
              <a:t>(C++17)</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Sortable 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a:t>
            </a:r>
            <a:r>
              <a:rPr lang="en-US" sz="2000" dirty="0">
                <a:solidFill>
                  <a:prstClr val="black"/>
                </a:solidFill>
              </a:rPr>
              <a:t> </a:t>
            </a:r>
            <a:r>
              <a:rPr lang="en-US" sz="2000" dirty="0">
                <a:solidFill>
                  <a:schemeClr val="accent6"/>
                </a:solidFill>
              </a:rPr>
              <a:t>(C++20)</a:t>
            </a:r>
            <a:endParaRPr lang="en-US" sz="2000" dirty="0">
              <a:solidFill>
                <a:prstClr val="black"/>
              </a:solidFill>
            </a:endParaRPr>
          </a:p>
          <a:p>
            <a:endParaRPr lang="en-US" sz="2000" dirty="0"/>
          </a:p>
        </p:txBody>
      </p:sp>
    </p:spTree>
    <p:extLst>
      <p:ext uri="{BB962C8B-B14F-4D97-AF65-F5344CB8AC3E}">
        <p14:creationId xmlns:p14="http://schemas.microsoft.com/office/powerpoint/2010/main" val="87034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CA7-C2D2-4F57-92AD-EF1475A6F42D}"/>
              </a:ext>
            </a:extLst>
          </p:cNvPr>
          <p:cNvSpPr>
            <a:spLocks noGrp="1"/>
          </p:cNvSpPr>
          <p:nvPr>
            <p:ph type="title"/>
          </p:nvPr>
        </p:nvSpPr>
        <p:spPr>
          <a:xfrm>
            <a:off x="344245" y="348567"/>
            <a:ext cx="10515600" cy="1325563"/>
          </a:xfrm>
        </p:spPr>
        <p:txBody>
          <a:bodyPr>
            <a:normAutofit/>
          </a:bodyPr>
          <a:lstStyle/>
          <a:p>
            <a:r>
              <a:rPr lang="en-US" sz="3800" dirty="0">
                <a:latin typeface="Segoe UI "/>
              </a:rPr>
              <a:t>Getting Started</a:t>
            </a:r>
          </a:p>
        </p:txBody>
      </p:sp>
      <p:sp>
        <p:nvSpPr>
          <p:cNvPr id="3" name="Content Placeholder 2">
            <a:extLst>
              <a:ext uri="{FF2B5EF4-FFF2-40B4-BE49-F238E27FC236}">
                <a16:creationId xmlns:a16="http://schemas.microsoft.com/office/drawing/2014/main" id="{FC9FB424-87A2-41B8-B33F-FC32A23288C3}"/>
              </a:ext>
            </a:extLst>
          </p:cNvPr>
          <p:cNvSpPr>
            <a:spLocks noGrp="1"/>
          </p:cNvSpPr>
          <p:nvPr>
            <p:ph idx="1"/>
          </p:nvPr>
        </p:nvSpPr>
        <p:spPr>
          <a:xfrm>
            <a:off x="344245" y="1825625"/>
            <a:ext cx="11768866" cy="4351338"/>
          </a:xfrm>
        </p:spPr>
        <p:txBody>
          <a:bodyPr/>
          <a:lstStyle/>
          <a:p>
            <a:r>
              <a:rPr lang="en-US" i="1" dirty="0">
                <a:solidFill>
                  <a:srgbClr val="0000FF"/>
                </a:solidFill>
                <a:latin typeface="Segoe UI" panose="020B0502040204020203" pitchFamily="34" charset="0"/>
                <a:cs typeface="Segoe UI" panose="020B0502040204020203" pitchFamily="34" charset="0"/>
              </a:rPr>
              <a:t>vector&lt;string&gt; </a:t>
            </a:r>
            <a:r>
              <a:rPr lang="en-US" dirty="0" err="1">
                <a:solidFill>
                  <a:srgbClr val="000080"/>
                </a:solidFill>
                <a:latin typeface="Segoe UI" panose="020B0502040204020203" pitchFamily="34" charset="0"/>
                <a:cs typeface="Segoe UI" panose="020B0502040204020203" pitchFamily="34" charset="0"/>
              </a:rPr>
              <a:t>selectedFiles</a:t>
            </a:r>
            <a:r>
              <a:rPr lang="en-US" dirty="0"/>
              <a:t> = </a:t>
            </a:r>
            <a:r>
              <a:rPr lang="en-US" dirty="0" err="1"/>
              <a:t>GetSelectedFiles</a:t>
            </a:r>
            <a:r>
              <a:rPr lang="en-US" dirty="0"/>
              <a:t>();</a:t>
            </a:r>
            <a:br>
              <a:rPr lang="en-US" dirty="0"/>
            </a:br>
            <a:endParaRPr lang="en-US" dirty="0"/>
          </a:p>
          <a:p>
            <a:pPr lvl="0"/>
            <a:r>
              <a:rPr lang="en-US" i="1" dirty="0">
                <a:solidFill>
                  <a:srgbClr val="0000FF"/>
                </a:solidFill>
                <a:latin typeface="Segoe UI" panose="020B0502040204020203" pitchFamily="34" charset="0"/>
                <a:cs typeface="Segoe UI" panose="020B0502040204020203" pitchFamily="34" charset="0"/>
              </a:rPr>
              <a:t>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chemeClr val="accent6"/>
                </a:solidFill>
              </a:rPr>
              <a:t>(C++11)</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vector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rgbClr val="70AD47"/>
                </a:solidFill>
              </a:rPr>
              <a:t>(C++17)</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Sortable 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a:t>
            </a:r>
            <a:r>
              <a:rPr lang="en-US" sz="2000" dirty="0">
                <a:solidFill>
                  <a:prstClr val="black"/>
                </a:solidFill>
              </a:rPr>
              <a:t> </a:t>
            </a:r>
            <a:r>
              <a:rPr lang="en-US" sz="2000" dirty="0">
                <a:solidFill>
                  <a:schemeClr val="accent6"/>
                </a:solidFill>
              </a:rPr>
              <a:t>(C++20)</a:t>
            </a:r>
            <a:endParaRPr lang="en-US" sz="2000" dirty="0">
              <a:solidFill>
                <a:prstClr val="black"/>
              </a:solidFill>
            </a:endParaRPr>
          </a:p>
          <a:p>
            <a:endParaRPr lang="en-US" sz="2000" dirty="0"/>
          </a:p>
        </p:txBody>
      </p:sp>
      <p:pic>
        <p:nvPicPr>
          <p:cNvPr id="8" name="Picture 7">
            <a:extLst>
              <a:ext uri="{FF2B5EF4-FFF2-40B4-BE49-F238E27FC236}">
                <a16:creationId xmlns:a16="http://schemas.microsoft.com/office/drawing/2014/main" id="{0B862F80-29DB-4245-A76C-94145E8D821B}"/>
              </a:ext>
            </a:extLst>
          </p:cNvPr>
          <p:cNvPicPr>
            <a:picLocks noChangeAspect="1"/>
          </p:cNvPicPr>
          <p:nvPr/>
        </p:nvPicPr>
        <p:blipFill>
          <a:blip r:embed="rId3"/>
          <a:stretch>
            <a:fillRect/>
          </a:stretch>
        </p:blipFill>
        <p:spPr>
          <a:xfrm>
            <a:off x="7265640" y="2320278"/>
            <a:ext cx="4809524" cy="780952"/>
          </a:xfrm>
          <a:prstGeom prst="rect">
            <a:avLst/>
          </a:prstGeom>
        </p:spPr>
      </p:pic>
    </p:spTree>
    <p:extLst>
      <p:ext uri="{BB962C8B-B14F-4D97-AF65-F5344CB8AC3E}">
        <p14:creationId xmlns:p14="http://schemas.microsoft.com/office/powerpoint/2010/main" val="89419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CA7-C2D2-4F57-92AD-EF1475A6F42D}"/>
              </a:ext>
            </a:extLst>
          </p:cNvPr>
          <p:cNvSpPr>
            <a:spLocks noGrp="1"/>
          </p:cNvSpPr>
          <p:nvPr>
            <p:ph type="title"/>
          </p:nvPr>
        </p:nvSpPr>
        <p:spPr>
          <a:xfrm>
            <a:off x="344245" y="348567"/>
            <a:ext cx="10515600" cy="1325563"/>
          </a:xfrm>
        </p:spPr>
        <p:txBody>
          <a:bodyPr>
            <a:normAutofit/>
          </a:bodyPr>
          <a:lstStyle/>
          <a:p>
            <a:r>
              <a:rPr lang="en-US" sz="3800" dirty="0">
                <a:latin typeface="Segoe UI "/>
              </a:rPr>
              <a:t>Getting Started</a:t>
            </a:r>
          </a:p>
        </p:txBody>
      </p:sp>
      <p:sp>
        <p:nvSpPr>
          <p:cNvPr id="3" name="Content Placeholder 2">
            <a:extLst>
              <a:ext uri="{FF2B5EF4-FFF2-40B4-BE49-F238E27FC236}">
                <a16:creationId xmlns:a16="http://schemas.microsoft.com/office/drawing/2014/main" id="{FC9FB424-87A2-41B8-B33F-FC32A23288C3}"/>
              </a:ext>
            </a:extLst>
          </p:cNvPr>
          <p:cNvSpPr>
            <a:spLocks noGrp="1"/>
          </p:cNvSpPr>
          <p:nvPr>
            <p:ph idx="1"/>
          </p:nvPr>
        </p:nvSpPr>
        <p:spPr>
          <a:xfrm>
            <a:off x="344245" y="1825625"/>
            <a:ext cx="11768866" cy="4351338"/>
          </a:xfrm>
        </p:spPr>
        <p:txBody>
          <a:bodyPr/>
          <a:lstStyle/>
          <a:p>
            <a:r>
              <a:rPr lang="en-US" i="1" dirty="0">
                <a:solidFill>
                  <a:srgbClr val="0000FF"/>
                </a:solidFill>
                <a:latin typeface="Segoe UI" panose="020B0502040204020203" pitchFamily="34" charset="0"/>
                <a:cs typeface="Segoe UI" panose="020B0502040204020203" pitchFamily="34" charset="0"/>
              </a:rPr>
              <a:t>vector&lt;string&gt; </a:t>
            </a:r>
            <a:r>
              <a:rPr lang="en-US" dirty="0" err="1">
                <a:solidFill>
                  <a:srgbClr val="000080"/>
                </a:solidFill>
                <a:latin typeface="Segoe UI" panose="020B0502040204020203" pitchFamily="34" charset="0"/>
                <a:cs typeface="Segoe UI" panose="020B0502040204020203" pitchFamily="34" charset="0"/>
              </a:rPr>
              <a:t>selectedFiles</a:t>
            </a:r>
            <a:r>
              <a:rPr lang="en-US" dirty="0"/>
              <a:t> = </a:t>
            </a:r>
            <a:r>
              <a:rPr lang="en-US" dirty="0" err="1"/>
              <a:t>GetSelectedFiles</a:t>
            </a:r>
            <a:r>
              <a:rPr lang="en-US" dirty="0"/>
              <a:t>();</a:t>
            </a:r>
            <a:br>
              <a:rPr lang="en-US" dirty="0"/>
            </a:br>
            <a:endParaRPr lang="en-US" dirty="0"/>
          </a:p>
          <a:p>
            <a:pPr lvl="0"/>
            <a:r>
              <a:rPr lang="en-US" i="1" dirty="0">
                <a:solidFill>
                  <a:srgbClr val="0000FF"/>
                </a:solidFill>
                <a:latin typeface="Segoe UI" panose="020B0502040204020203" pitchFamily="34" charset="0"/>
                <a:cs typeface="Segoe UI" panose="020B0502040204020203" pitchFamily="34" charset="0"/>
              </a:rPr>
              <a:t>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chemeClr val="accent6"/>
                </a:solidFill>
              </a:rPr>
              <a:t>(C++11)</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vector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rgbClr val="70AD47"/>
                </a:solidFill>
              </a:rPr>
              <a:t>(C++17)</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Sortable 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a:t>
            </a:r>
            <a:r>
              <a:rPr lang="en-US" sz="2000" dirty="0">
                <a:solidFill>
                  <a:prstClr val="black"/>
                </a:solidFill>
              </a:rPr>
              <a:t> </a:t>
            </a:r>
            <a:r>
              <a:rPr lang="en-US" sz="2000" dirty="0">
                <a:solidFill>
                  <a:schemeClr val="accent6"/>
                </a:solidFill>
              </a:rPr>
              <a:t>(C++20)</a:t>
            </a:r>
            <a:endParaRPr lang="en-US" sz="2000" dirty="0">
              <a:solidFill>
                <a:prstClr val="black"/>
              </a:solidFill>
            </a:endParaRPr>
          </a:p>
        </p:txBody>
      </p:sp>
      <p:sp>
        <p:nvSpPr>
          <p:cNvPr id="5" name="Rectangle 4">
            <a:extLst>
              <a:ext uri="{FF2B5EF4-FFF2-40B4-BE49-F238E27FC236}">
                <a16:creationId xmlns:a16="http://schemas.microsoft.com/office/drawing/2014/main" id="{6BD8FE69-E998-4D3E-97A4-71DC5176EEE6}"/>
              </a:ext>
            </a:extLst>
          </p:cNvPr>
          <p:cNvSpPr/>
          <p:nvPr/>
        </p:nvSpPr>
        <p:spPr>
          <a:xfrm>
            <a:off x="344245" y="2898869"/>
            <a:ext cx="3164200" cy="584775"/>
          </a:xfrm>
          <a:prstGeom prst="rect">
            <a:avLst/>
          </a:prstGeom>
          <a:solidFill>
            <a:schemeClr val="bg1"/>
          </a:solidFill>
        </p:spPr>
        <p:txBody>
          <a:bodyPr wrap="none">
            <a:spAutoFit/>
          </a:bodyPr>
          <a:lstStyle/>
          <a:p>
            <a:pPr marL="342900" lvl="0" indent="-342900">
              <a:spcBef>
                <a:spcPct val="20000"/>
              </a:spcBef>
              <a:buFont typeface="Arial"/>
              <a:buChar char="•"/>
            </a:pPr>
            <a:r>
              <a:rPr lang="en-US" sz="3200" i="1" dirty="0">
                <a:solidFill>
                  <a:srgbClr val="0000FF"/>
                </a:solidFill>
                <a:latin typeface="Segoe UI" panose="020B0502040204020203" pitchFamily="34" charset="0"/>
                <a:cs typeface="Segoe UI" panose="020B0502040204020203" pitchFamily="34" charset="0"/>
              </a:rPr>
              <a:t>vector&lt;string&gt;</a:t>
            </a:r>
            <a:endParaRPr lang="en-US" sz="2000" dirty="0">
              <a:solidFill>
                <a:prstClr val="black"/>
              </a:solidFill>
            </a:endParaRPr>
          </a:p>
        </p:txBody>
      </p:sp>
      <p:sp>
        <p:nvSpPr>
          <p:cNvPr id="6" name="Rectangle 5">
            <a:extLst>
              <a:ext uri="{FF2B5EF4-FFF2-40B4-BE49-F238E27FC236}">
                <a16:creationId xmlns:a16="http://schemas.microsoft.com/office/drawing/2014/main" id="{A51FF3BA-F214-4333-B0C6-8E524A3C2458}"/>
              </a:ext>
            </a:extLst>
          </p:cNvPr>
          <p:cNvSpPr/>
          <p:nvPr/>
        </p:nvSpPr>
        <p:spPr>
          <a:xfrm>
            <a:off x="344245" y="2898868"/>
            <a:ext cx="3080183" cy="584775"/>
          </a:xfrm>
          <a:prstGeom prst="rect">
            <a:avLst/>
          </a:prstGeom>
          <a:solidFill>
            <a:schemeClr val="bg1"/>
          </a:solidFill>
        </p:spPr>
        <p:txBody>
          <a:bodyPr wrap="square">
            <a:spAutoFit/>
          </a:bodyPr>
          <a:lstStyle/>
          <a:p>
            <a:pPr marL="342900" lvl="0" indent="-342900">
              <a:spcBef>
                <a:spcPct val="20000"/>
              </a:spcBef>
              <a:buFont typeface="Arial"/>
              <a:buChar char="•"/>
            </a:pPr>
            <a:r>
              <a:rPr lang="en-US" sz="3200" i="1" dirty="0">
                <a:solidFill>
                  <a:srgbClr val="0000FF"/>
                </a:solidFill>
                <a:latin typeface="Segoe UI" panose="020B0502040204020203" pitchFamily="34" charset="0"/>
                <a:cs typeface="Segoe UI" panose="020B0502040204020203" pitchFamily="34" charset="0"/>
              </a:rPr>
              <a:t>list&lt;string&gt;</a:t>
            </a:r>
            <a:endParaRPr lang="en-US" sz="2000" dirty="0">
              <a:solidFill>
                <a:prstClr val="black"/>
              </a:solidFill>
            </a:endParaRPr>
          </a:p>
        </p:txBody>
      </p:sp>
      <p:sp>
        <p:nvSpPr>
          <p:cNvPr id="8" name="Rectangle 7">
            <a:extLst>
              <a:ext uri="{FF2B5EF4-FFF2-40B4-BE49-F238E27FC236}">
                <a16:creationId xmlns:a16="http://schemas.microsoft.com/office/drawing/2014/main" id="{8A62172B-82DA-4997-A38F-BA01C4F50D5F}"/>
              </a:ext>
            </a:extLst>
          </p:cNvPr>
          <p:cNvSpPr/>
          <p:nvPr/>
        </p:nvSpPr>
        <p:spPr>
          <a:xfrm>
            <a:off x="344245" y="2898868"/>
            <a:ext cx="2988743" cy="584775"/>
          </a:xfrm>
          <a:prstGeom prst="rect">
            <a:avLst/>
          </a:prstGeom>
          <a:solidFill>
            <a:schemeClr val="bg1"/>
          </a:solidFill>
        </p:spPr>
        <p:txBody>
          <a:bodyPr wrap="square">
            <a:spAutoFit/>
          </a:bodyPr>
          <a:lstStyle/>
          <a:p>
            <a:pPr marL="342900" lvl="0" indent="-342900">
              <a:spcBef>
                <a:spcPct val="20000"/>
              </a:spcBef>
              <a:buFont typeface="Arial"/>
              <a:buChar char="•"/>
            </a:pPr>
            <a:r>
              <a:rPr lang="en-US" sz="3200" i="1" dirty="0">
                <a:solidFill>
                  <a:srgbClr val="0000FF"/>
                </a:solidFill>
                <a:latin typeface="Segoe UI" panose="020B0502040204020203" pitchFamily="34" charset="0"/>
                <a:cs typeface="Segoe UI" panose="020B0502040204020203" pitchFamily="34" charset="0"/>
              </a:rPr>
              <a:t>int</a:t>
            </a:r>
            <a:endParaRPr lang="en-US" sz="2000" dirty="0">
              <a:solidFill>
                <a:prstClr val="black"/>
              </a:solidFill>
            </a:endParaRPr>
          </a:p>
        </p:txBody>
      </p:sp>
    </p:spTree>
    <p:extLst>
      <p:ext uri="{BB962C8B-B14F-4D97-AF65-F5344CB8AC3E}">
        <p14:creationId xmlns:p14="http://schemas.microsoft.com/office/powerpoint/2010/main" val="266666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8CA7-C2D2-4F57-92AD-EF1475A6F42D}"/>
              </a:ext>
            </a:extLst>
          </p:cNvPr>
          <p:cNvSpPr>
            <a:spLocks noGrp="1"/>
          </p:cNvSpPr>
          <p:nvPr>
            <p:ph type="title"/>
          </p:nvPr>
        </p:nvSpPr>
        <p:spPr>
          <a:xfrm>
            <a:off x="344245" y="348567"/>
            <a:ext cx="10515600" cy="1325563"/>
          </a:xfrm>
        </p:spPr>
        <p:txBody>
          <a:bodyPr>
            <a:normAutofit/>
          </a:bodyPr>
          <a:lstStyle/>
          <a:p>
            <a:r>
              <a:rPr lang="en-US" sz="3800" dirty="0">
                <a:latin typeface="Segoe UI "/>
              </a:rPr>
              <a:t>Getting Started</a:t>
            </a:r>
          </a:p>
        </p:txBody>
      </p:sp>
      <p:sp>
        <p:nvSpPr>
          <p:cNvPr id="3" name="Content Placeholder 2">
            <a:extLst>
              <a:ext uri="{FF2B5EF4-FFF2-40B4-BE49-F238E27FC236}">
                <a16:creationId xmlns:a16="http://schemas.microsoft.com/office/drawing/2014/main" id="{FC9FB424-87A2-41B8-B33F-FC32A23288C3}"/>
              </a:ext>
            </a:extLst>
          </p:cNvPr>
          <p:cNvSpPr>
            <a:spLocks noGrp="1"/>
          </p:cNvSpPr>
          <p:nvPr>
            <p:ph idx="1"/>
          </p:nvPr>
        </p:nvSpPr>
        <p:spPr>
          <a:xfrm>
            <a:off x="344245" y="1825625"/>
            <a:ext cx="11768866" cy="4351338"/>
          </a:xfrm>
        </p:spPr>
        <p:txBody>
          <a:bodyPr/>
          <a:lstStyle/>
          <a:p>
            <a:r>
              <a:rPr lang="en-US" i="1" dirty="0">
                <a:solidFill>
                  <a:srgbClr val="0000FF"/>
                </a:solidFill>
                <a:latin typeface="Segoe UI" panose="020B0502040204020203" pitchFamily="34" charset="0"/>
                <a:cs typeface="Segoe UI" panose="020B0502040204020203" pitchFamily="34" charset="0"/>
              </a:rPr>
              <a:t>vector&lt;string&gt; </a:t>
            </a:r>
            <a:r>
              <a:rPr lang="en-US" dirty="0" err="1">
                <a:solidFill>
                  <a:srgbClr val="000080"/>
                </a:solidFill>
                <a:latin typeface="Segoe UI" panose="020B0502040204020203" pitchFamily="34" charset="0"/>
                <a:cs typeface="Segoe UI" panose="020B0502040204020203" pitchFamily="34" charset="0"/>
              </a:rPr>
              <a:t>selectedFiles</a:t>
            </a:r>
            <a:r>
              <a:rPr lang="en-US" dirty="0"/>
              <a:t> = </a:t>
            </a:r>
            <a:r>
              <a:rPr lang="en-US" dirty="0" err="1"/>
              <a:t>GetSelectedFiles</a:t>
            </a:r>
            <a:r>
              <a:rPr lang="en-US" dirty="0"/>
              <a:t>();</a:t>
            </a:r>
            <a:br>
              <a:rPr lang="en-US" dirty="0"/>
            </a:br>
            <a:endParaRPr lang="en-US" dirty="0"/>
          </a:p>
          <a:p>
            <a:pPr lvl="0"/>
            <a:r>
              <a:rPr lang="en-US" i="1" dirty="0">
                <a:solidFill>
                  <a:srgbClr val="0000FF"/>
                </a:solidFill>
                <a:latin typeface="Segoe UI" panose="020B0502040204020203" pitchFamily="34" charset="0"/>
                <a:cs typeface="Segoe UI" panose="020B0502040204020203" pitchFamily="34" charset="0"/>
              </a:rPr>
              <a:t>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chemeClr val="accent6"/>
                </a:solidFill>
              </a:rPr>
              <a:t>(C++11)</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vector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 </a:t>
            </a:r>
            <a:r>
              <a:rPr lang="en-US" sz="2000" dirty="0">
                <a:solidFill>
                  <a:srgbClr val="70AD47"/>
                </a:solidFill>
              </a:rPr>
              <a:t>(C++17)</a:t>
            </a:r>
            <a:br>
              <a:rPr lang="en-US" dirty="0">
                <a:solidFill>
                  <a:prstClr val="black"/>
                </a:solidFill>
              </a:rPr>
            </a:br>
            <a:endParaRPr lang="en-US" sz="2000" dirty="0">
              <a:solidFill>
                <a:prstClr val="black"/>
              </a:solidFill>
            </a:endParaRPr>
          </a:p>
          <a:p>
            <a:pPr lvl="0"/>
            <a:r>
              <a:rPr lang="en-US" i="1" dirty="0">
                <a:solidFill>
                  <a:srgbClr val="0000FF"/>
                </a:solidFill>
                <a:latin typeface="Segoe UI" panose="020B0502040204020203" pitchFamily="34" charset="0"/>
                <a:cs typeface="Segoe UI" panose="020B0502040204020203" pitchFamily="34" charset="0"/>
              </a:rPr>
              <a:t>Sortable auto </a:t>
            </a:r>
            <a:r>
              <a:rPr lang="en-US" dirty="0" err="1">
                <a:solidFill>
                  <a:srgbClr val="000080"/>
                </a:solidFill>
                <a:latin typeface="Segoe UI" panose="020B0502040204020203" pitchFamily="34" charset="0"/>
                <a:cs typeface="Segoe UI" panose="020B0502040204020203" pitchFamily="34" charset="0"/>
              </a:rPr>
              <a:t>selectedFiles</a:t>
            </a:r>
            <a:r>
              <a:rPr lang="en-US" dirty="0">
                <a:solidFill>
                  <a:prstClr val="black"/>
                </a:solidFill>
              </a:rPr>
              <a:t> = </a:t>
            </a:r>
            <a:r>
              <a:rPr lang="en-US" dirty="0" err="1">
                <a:solidFill>
                  <a:prstClr val="black"/>
                </a:solidFill>
              </a:rPr>
              <a:t>GetSelectedFiles</a:t>
            </a:r>
            <a:r>
              <a:rPr lang="en-US" dirty="0">
                <a:solidFill>
                  <a:prstClr val="black"/>
                </a:solidFill>
              </a:rPr>
              <a:t>();</a:t>
            </a:r>
            <a:r>
              <a:rPr lang="en-US" sz="2000" dirty="0">
                <a:solidFill>
                  <a:prstClr val="black"/>
                </a:solidFill>
              </a:rPr>
              <a:t> </a:t>
            </a:r>
            <a:r>
              <a:rPr lang="en-US" sz="2000" dirty="0">
                <a:solidFill>
                  <a:schemeClr val="accent6"/>
                </a:solidFill>
              </a:rPr>
              <a:t>(C++20)</a:t>
            </a:r>
            <a:endParaRPr lang="en-US" sz="2000" dirty="0">
              <a:solidFill>
                <a:prstClr val="black"/>
              </a:solidFill>
            </a:endParaRPr>
          </a:p>
          <a:p>
            <a:endParaRPr lang="en-US" sz="2000" dirty="0"/>
          </a:p>
        </p:txBody>
      </p:sp>
      <p:sp>
        <p:nvSpPr>
          <p:cNvPr id="7" name="Rectangle 6">
            <a:extLst>
              <a:ext uri="{FF2B5EF4-FFF2-40B4-BE49-F238E27FC236}">
                <a16:creationId xmlns:a16="http://schemas.microsoft.com/office/drawing/2014/main" id="{BEEAC8A5-4CB7-4E67-81A4-11986CAE71E3}"/>
              </a:ext>
            </a:extLst>
          </p:cNvPr>
          <p:cNvSpPr/>
          <p:nvPr/>
        </p:nvSpPr>
        <p:spPr>
          <a:xfrm>
            <a:off x="685283" y="3785837"/>
            <a:ext cx="2930161" cy="584775"/>
          </a:xfrm>
          <a:prstGeom prst="rect">
            <a:avLst/>
          </a:prstGeom>
          <a:solidFill>
            <a:schemeClr val="bg1"/>
          </a:solidFill>
        </p:spPr>
        <p:txBody>
          <a:bodyPr wrap="none">
            <a:spAutoFit/>
          </a:bodyPr>
          <a:lstStyle/>
          <a:p>
            <a:r>
              <a:rPr lang="en-US" sz="3200" i="1" dirty="0">
                <a:solidFill>
                  <a:srgbClr val="0000FF"/>
                </a:solidFill>
                <a:latin typeface="Segoe UI" panose="020B0502040204020203" pitchFamily="34" charset="0"/>
                <a:cs typeface="Segoe UI" panose="020B0502040204020203" pitchFamily="34" charset="0"/>
              </a:rPr>
              <a:t>vector&lt;string&gt; </a:t>
            </a:r>
            <a:endParaRPr lang="en-US" dirty="0"/>
          </a:p>
        </p:txBody>
      </p:sp>
    </p:spTree>
    <p:extLst>
      <p:ext uri="{BB962C8B-B14F-4D97-AF65-F5344CB8AC3E}">
        <p14:creationId xmlns:p14="http://schemas.microsoft.com/office/powerpoint/2010/main" val="204280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TechSmith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 Template Argument Deduction</Template>
  <TotalTime>6503</TotalTime>
  <Words>3133</Words>
  <Application>Microsoft Office PowerPoint</Application>
  <PresentationFormat>Widescreen</PresentationFormat>
  <Paragraphs>477</Paragraphs>
  <Slides>45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Consolas, </vt:lpstr>
      <vt:lpstr>Segoe UI</vt:lpstr>
      <vt:lpstr>Segoe UI </vt:lpstr>
      <vt:lpstr>Times New Roman</vt:lpstr>
      <vt:lpstr>TechSmith_Template</vt:lpstr>
      <vt:lpstr>Improving Readability With Class Template Argument Deduction</vt:lpstr>
      <vt:lpstr>A.J. Orians</vt:lpstr>
      <vt:lpstr>C++17 Features</vt:lpstr>
      <vt:lpstr>This is a C++17 Feature</vt:lpstr>
      <vt:lpstr>Getting Started</vt:lpstr>
      <vt:lpstr>Getting Started</vt:lpstr>
      <vt:lpstr>Getting Started</vt:lpstr>
      <vt:lpstr>Getting Started</vt:lpstr>
      <vt:lpstr>Getting Started</vt:lpstr>
      <vt:lpstr>Getting Started</vt:lpstr>
      <vt:lpstr>Simple Examples</vt:lpstr>
      <vt:lpstr>What is Almost Always Auto? (AAA)</vt:lpstr>
      <vt:lpstr>Examples of Almost Always Auto (AAA)</vt:lpstr>
      <vt:lpstr>Classic AAA Example</vt:lpstr>
      <vt:lpstr>Choosing not to use Almost Always Auto</vt:lpstr>
      <vt:lpstr>Not Using Almost Always Auto (AAA)</vt:lpstr>
      <vt:lpstr>Middle Ground: Class Template Argument Deduction</vt:lpstr>
      <vt:lpstr>How Does It Work?</vt:lpstr>
      <vt:lpstr>How Does It Work?</vt:lpstr>
      <vt:lpstr>Syntax is a little more flexible than Auto</vt:lpstr>
      <vt:lpstr>Need to specify template argument list for functions/lambdas</vt:lpstr>
      <vt:lpstr>Need to specify template argument list for functions/lambdas</vt:lpstr>
      <vt:lpstr>Good but not perfect</vt:lpstr>
      <vt:lpstr>Good but not perfect</vt:lpstr>
      <vt:lpstr>Nested Types</vt:lpstr>
      <vt:lpstr>Nested Types</vt:lpstr>
      <vt:lpstr>Nested Types</vt:lpstr>
      <vt:lpstr>Nested Types</vt:lpstr>
      <vt:lpstr>Another Nested Types Example</vt:lpstr>
      <vt:lpstr>Shared_ptr/Unique_ptr</vt:lpstr>
      <vt:lpstr>Uses Type(s) from Constructing Object</vt:lpstr>
      <vt:lpstr>If Wanted Specific Type</vt:lpstr>
      <vt:lpstr>Class Template Argument Deduction</vt:lpstr>
      <vt:lpstr>Deduction Guides</vt:lpstr>
      <vt:lpstr>Replaced With String</vt:lpstr>
      <vt:lpstr>Replaced With String</vt:lpstr>
      <vt:lpstr>Could it be used to prevent types?</vt:lpstr>
      <vt:lpstr>Fixes Broken Connections</vt:lpstr>
      <vt:lpstr>Default Template Parameters</vt:lpstr>
      <vt:lpstr>Getting Started</vt:lpstr>
      <vt:lpstr>Should You Use Concepts Over Explicit/Auto/Etc?</vt:lpstr>
      <vt:lpstr>Types, Templates, Constraints</vt:lpstr>
      <vt:lpstr>Should You Use Concepts Over Explicit/Auto/Etc?</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Readability With Class Template Argument Deduction</dc:title>
  <dc:creator>Orians, A.J.</dc:creator>
  <cp:lastModifiedBy>AJ</cp:lastModifiedBy>
  <cp:revision>104</cp:revision>
  <dcterms:created xsi:type="dcterms:W3CDTF">2018-12-12T14:18:02Z</dcterms:created>
  <dcterms:modified xsi:type="dcterms:W3CDTF">2020-07-16T12:14:26Z</dcterms:modified>
</cp:coreProperties>
</file>