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7" r:id="rId1"/>
  </p:sldMasterIdLst>
  <p:notesMasterIdLst>
    <p:notesMasterId r:id="rId50"/>
  </p:notesMasterIdLst>
  <p:sldIdLst>
    <p:sldId id="256" r:id="rId2"/>
    <p:sldId id="257" r:id="rId3"/>
    <p:sldId id="259" r:id="rId4"/>
    <p:sldId id="260" r:id="rId5"/>
    <p:sldId id="258" r:id="rId6"/>
    <p:sldId id="261" r:id="rId7"/>
    <p:sldId id="262" r:id="rId8"/>
    <p:sldId id="263" r:id="rId9"/>
    <p:sldId id="274" r:id="rId10"/>
    <p:sldId id="302" r:id="rId11"/>
    <p:sldId id="271" r:id="rId12"/>
    <p:sldId id="276" r:id="rId13"/>
    <p:sldId id="292" r:id="rId14"/>
    <p:sldId id="278" r:id="rId15"/>
    <p:sldId id="288" r:id="rId16"/>
    <p:sldId id="294" r:id="rId17"/>
    <p:sldId id="265" r:id="rId18"/>
    <p:sldId id="264" r:id="rId19"/>
    <p:sldId id="295" r:id="rId20"/>
    <p:sldId id="268" r:id="rId21"/>
    <p:sldId id="266" r:id="rId22"/>
    <p:sldId id="277" r:id="rId23"/>
    <p:sldId id="303" r:id="rId24"/>
    <p:sldId id="269" r:id="rId25"/>
    <p:sldId id="280" r:id="rId26"/>
    <p:sldId id="296" r:id="rId27"/>
    <p:sldId id="281" r:id="rId28"/>
    <p:sldId id="297" r:id="rId29"/>
    <p:sldId id="267" r:id="rId30"/>
    <p:sldId id="298" r:id="rId31"/>
    <p:sldId id="286" r:id="rId32"/>
    <p:sldId id="270" r:id="rId33"/>
    <p:sldId id="282" r:id="rId34"/>
    <p:sldId id="283" r:id="rId35"/>
    <p:sldId id="299" r:id="rId36"/>
    <p:sldId id="284" r:id="rId37"/>
    <p:sldId id="272" r:id="rId38"/>
    <p:sldId id="285" r:id="rId39"/>
    <p:sldId id="300" r:id="rId40"/>
    <p:sldId id="287" r:id="rId41"/>
    <p:sldId id="304" r:id="rId42"/>
    <p:sldId id="273" r:id="rId43"/>
    <p:sldId id="289" r:id="rId44"/>
    <p:sldId id="290" r:id="rId45"/>
    <p:sldId id="291" r:id="rId46"/>
    <p:sldId id="301" r:id="rId47"/>
    <p:sldId id="279" r:id="rId48"/>
    <p:sldId id="29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77796" autoAdjust="0"/>
  </p:normalViewPr>
  <p:slideViewPr>
    <p:cSldViewPr snapToGrid="0">
      <p:cViewPr varScale="1">
        <p:scale>
          <a:sx n="77" d="100"/>
          <a:sy n="77" d="100"/>
        </p:scale>
        <p:origin x="675" y="55"/>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D885B-FC88-40A1-80EF-586ED3317590}" type="datetimeFigureOut">
              <a:rPr lang="en-US" smtClean="0"/>
              <a:t>7/7/2020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13F39-B1FB-4E41-B340-8F177A5432DC}" type="slidenum">
              <a:rPr lang="en-US" smtClean="0"/>
              <a:t>‹#›</a:t>
            </a:fld>
            <a:endParaRPr lang="en-US"/>
          </a:p>
        </p:txBody>
      </p:sp>
    </p:spTree>
    <p:extLst>
      <p:ext uri="{BB962C8B-B14F-4D97-AF65-F5344CB8AC3E}">
        <p14:creationId xmlns:p14="http://schemas.microsoft.com/office/powerpoint/2010/main" val="250846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Welcome everyone, I’m delighted to be with you. While this is a recorded session, I am online monitoring the chat, and I’ll try to answer questions as we go. I’ve included a few “pause points” where the recording can be stopped if we need to catch up on questions. So let’s get started!</a:t>
            </a:r>
          </a:p>
          <a:p>
            <a:endParaRPr lang="en-US" dirty="0"/>
          </a:p>
          <a:p>
            <a:r>
              <a:rPr lang="en-US" dirty="0"/>
              <a:t>When I talk about what makes some code better than others, I always include the advice to give things “good names.” And then I pretty much move on to the next slide, because the details of what makes something a good name will take up at least one talk. This is one of those talks. Naming is subjective, and demanding, and I’m not going to give you a pile of “turn the handle” rules in this talk that will generate good names for you. Instead, I’m going to show you things to value, things to care about when you’re naming.</a:t>
            </a:r>
          </a:p>
          <a:p>
            <a:endParaRPr lang="en-US" dirty="0"/>
          </a:p>
          <a:p>
            <a:endParaRPr lang="en-US" dirty="0"/>
          </a:p>
          <a:p>
            <a:r>
              <a:rPr lang="en-US" dirty="0"/>
              <a:t>-----------</a:t>
            </a:r>
          </a:p>
          <a:p>
            <a:r>
              <a:rPr lang="en-US" dirty="0"/>
              <a:t>On return at end of talk:</a:t>
            </a:r>
          </a:p>
          <a:p>
            <a:r>
              <a:rPr lang="en-US" sz="1200" u="none" strike="noStrike" kern="1200" dirty="0">
                <a:solidFill>
                  <a:schemeClr val="tx1"/>
                </a:solidFill>
                <a:effectLst/>
                <a:latin typeface="+mn-lt"/>
                <a:ea typeface="+mn-ea"/>
                <a:cs typeface="+mn-cs"/>
              </a:rPr>
              <a:t>A question is when you need more information. If you want to tell me something about yourself, there will be time for that later, in person</a:t>
            </a:r>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1</a:t>
            </a:fld>
            <a:endParaRPr lang="en-US"/>
          </a:p>
        </p:txBody>
      </p:sp>
    </p:spTree>
    <p:extLst>
      <p:ext uri="{BB962C8B-B14F-4D97-AF65-F5344CB8AC3E}">
        <p14:creationId xmlns:p14="http://schemas.microsoft.com/office/powerpoint/2010/main" val="3393602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promised you heuristics. Naming matters, and it’s hard, because it requires you to understanding the real meaning and purpose of the thing you’re naming, and to have empathy with the person who’s going to consume your name. There are, however, some guidelines you can follow to get better names and the first one is to be consistent.</a:t>
            </a:r>
          </a:p>
        </p:txBody>
      </p:sp>
      <p:sp>
        <p:nvSpPr>
          <p:cNvPr id="4" name="Slide Number Placeholder 3"/>
          <p:cNvSpPr>
            <a:spLocks noGrp="1"/>
          </p:cNvSpPr>
          <p:nvPr>
            <p:ph type="sldNum" sz="quarter" idx="5"/>
          </p:nvPr>
        </p:nvSpPr>
        <p:spPr/>
        <p:txBody>
          <a:bodyPr/>
          <a:lstStyle/>
          <a:p>
            <a:fld id="{3E413F39-B1FB-4E41-B340-8F177A5432DC}" type="slidenum">
              <a:rPr lang="en-US" smtClean="0"/>
              <a:t>11</a:t>
            </a:fld>
            <a:endParaRPr lang="en-US"/>
          </a:p>
        </p:txBody>
      </p:sp>
    </p:spTree>
    <p:extLst>
      <p:ext uri="{BB962C8B-B14F-4D97-AF65-F5344CB8AC3E}">
        <p14:creationId xmlns:p14="http://schemas.microsoft.com/office/powerpoint/2010/main" val="3418528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connection between the business and the software goes in both directions. When you randomly choose report headings, or prompts on a dialog, then users will learn those words and use them not only in discussing the software, but in doing their jobs. It’s probably best if they chose those words for the people who come after them, not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r>
              <a:rPr lang="en-US" sz="1200" kern="1200" dirty="0">
                <a:solidFill>
                  <a:schemeClr val="tx1"/>
                </a:solidFill>
                <a:effectLst/>
                <a:latin typeface="+mn-lt"/>
                <a:ea typeface="+mn-ea"/>
                <a:cs typeface="+mn-cs"/>
              </a:rPr>
              <a:t>Software tends to outlast employees. New users and customers will call things by the names they see on the screen and in their emails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Translation layer makes it harder to think and to communicate </a:t>
            </a:r>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12</a:t>
            </a:fld>
            <a:endParaRPr lang="en-US"/>
          </a:p>
        </p:txBody>
      </p:sp>
    </p:spTree>
    <p:extLst>
      <p:ext uri="{BB962C8B-B14F-4D97-AF65-F5344CB8AC3E}">
        <p14:creationId xmlns:p14="http://schemas.microsoft.com/office/powerpoint/2010/main" val="2983222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connection between the business and the software goes in both directions. When you randomly choose report headings, or prompts on a dialog, then users will learn those words and use them not only in discussing the software, but in doing their jobs. It’s probably best if they chose those words for the people who come after them, not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r>
              <a:rPr lang="en-US" sz="1200" kern="1200" dirty="0">
                <a:solidFill>
                  <a:schemeClr val="tx1"/>
                </a:solidFill>
                <a:effectLst/>
                <a:latin typeface="+mn-lt"/>
                <a:ea typeface="+mn-ea"/>
                <a:cs typeface="+mn-cs"/>
              </a:rPr>
              <a:t>Software tends to outlast employees. New users and customers will call things by the names they see on the screen and in their emails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Translation layer makes it harder to think and to communicate </a:t>
            </a:r>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13</a:t>
            </a:fld>
            <a:endParaRPr lang="en-US"/>
          </a:p>
        </p:txBody>
      </p:sp>
    </p:spTree>
    <p:extLst>
      <p:ext uri="{BB962C8B-B14F-4D97-AF65-F5344CB8AC3E}">
        <p14:creationId xmlns:p14="http://schemas.microsoft.com/office/powerpoint/2010/main" val="4134430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Users don’t know the words for everything your software does. But that doesn’t mean you shouldn’t think of them while you name things.</a:t>
            </a:r>
          </a:p>
          <a:p>
            <a:endParaRPr lang="en-US" dirty="0"/>
          </a:p>
          <a:p>
            <a:r>
              <a:rPr lang="en-US" dirty="0"/>
              <a:t>Example. You’re writing or refactoring a very long function. You’ve already identified a big chunk in the middle and called it Load(). There is probably a very strong temptation to call the stuff before that </a:t>
            </a:r>
            <a:r>
              <a:rPr lang="en-US" dirty="0" err="1"/>
              <a:t>PreLoad</a:t>
            </a:r>
            <a:r>
              <a:rPr lang="en-US" dirty="0"/>
              <a:t> and the stuff after that </a:t>
            </a:r>
            <a:r>
              <a:rPr lang="en-US" dirty="0" err="1"/>
              <a:t>PostLoad</a:t>
            </a:r>
            <a:r>
              <a:rPr lang="en-US" dirty="0"/>
              <a:t>. But those aren’t words in your business universe. Are there already words for the steps before loading and the steps after loading? Perhaps in order to Load from a file, you have to figure out the file name, and that’s what all that code is doing. There’s no extra information in “the stuff we do before load”. I already know it’s before load, because I can read the code in front of me. Tell me something I don’t know, like that you’re working out the file name or checking permissions or ensuring nobody else has the file open. And tell me in the name of the function itself.</a:t>
            </a:r>
          </a:p>
          <a:p>
            <a:endParaRPr lang="en-US" dirty="0"/>
          </a:p>
          <a:p>
            <a:r>
              <a:rPr lang="en-US" dirty="0"/>
              <a:t>If Save won’t work, </a:t>
            </a:r>
            <a:r>
              <a:rPr lang="en-US" dirty="0" err="1"/>
              <a:t>SaveConfiguration</a:t>
            </a:r>
            <a:r>
              <a:rPr lang="en-US" dirty="0"/>
              <a:t> is better than </a:t>
            </a:r>
            <a:r>
              <a:rPr lang="en-US" dirty="0" err="1"/>
              <a:t>UpdateConfigFile</a:t>
            </a:r>
            <a:r>
              <a:rPr lang="en-US" dirty="0"/>
              <a:t>. Of course, it may start with a long and complicated name, or a name that focuses on how it does it. Try to eventually reach a name like Save that emphasizes what it does for those who call it, not how it achieves that.</a:t>
            </a:r>
          </a:p>
        </p:txBody>
      </p:sp>
      <p:sp>
        <p:nvSpPr>
          <p:cNvPr id="4" name="Slide Number Placeholder 3"/>
          <p:cNvSpPr>
            <a:spLocks noGrp="1"/>
          </p:cNvSpPr>
          <p:nvPr>
            <p:ph type="sldNum" sz="quarter" idx="5"/>
          </p:nvPr>
        </p:nvSpPr>
        <p:spPr/>
        <p:txBody>
          <a:bodyPr/>
          <a:lstStyle/>
          <a:p>
            <a:fld id="{3E413F39-B1FB-4E41-B340-8F177A5432DC}" type="slidenum">
              <a:rPr lang="en-US" smtClean="0"/>
              <a:t>14</a:t>
            </a:fld>
            <a:endParaRPr lang="en-US"/>
          </a:p>
        </p:txBody>
      </p:sp>
    </p:spTree>
    <p:extLst>
      <p:ext uri="{BB962C8B-B14F-4D97-AF65-F5344CB8AC3E}">
        <p14:creationId xmlns:p14="http://schemas.microsoft.com/office/powerpoint/2010/main" val="47991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This applies to everything you might name: pairs of local variables, free functions, member functions, parameters into a function, and so on. </a:t>
            </a:r>
          </a:p>
          <a:p>
            <a:endParaRPr lang="en-US" dirty="0"/>
          </a:p>
          <a:p>
            <a:r>
              <a:rPr lang="en-US" dirty="0"/>
              <a:t>And so on. You mostly know this, you only need to pause a moment and think. When you’ve set up a pair, have you set up a natural pair? If you’re not sure, ask some folks. It’s a great twitter poll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15</a:t>
            </a:fld>
            <a:endParaRPr lang="en-US"/>
          </a:p>
        </p:txBody>
      </p:sp>
    </p:spTree>
    <p:extLst>
      <p:ext uri="{BB962C8B-B14F-4D97-AF65-F5344CB8AC3E}">
        <p14:creationId xmlns:p14="http://schemas.microsoft.com/office/powerpoint/2010/main" val="17793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Sure, you may know that the “good cowboys” wore white cowboy hats and the baddies wore black cowboy hats, but lots of people never watched those movies. It’s like referring to someone as a “redshirt” – star trek references don’t work for everyone. Encoding your cultural references into a name may not create a long lasting explanation.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Red/Green: stop/go, start/stop, pass/fail or of course port and starboard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White/Black: allow/deny, good/bad – even if your metaphorical use of these is not rooted in “White means good and black means bad” it is likely to connect to people’s memory of that, which is usually unpleasant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Pink/Blue doesn’t solve any gender binary issues and not everyone uses these </a:t>
            </a:r>
            <a:r>
              <a:rPr lang="en-US" sz="1200" dirty="0" err="1"/>
              <a:t>colours</a:t>
            </a:r>
            <a:r>
              <a:rPr lang="en-US" sz="1200" dirty="0"/>
              <a:t> for genders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 people might “filter out all the odd numbers” or “filter so only the odd numbers remain”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also applies to master and slave, or to master on its own – I’ve avoided it for decades because it’s gendered and nobody noticed, there’s always a substitute. Instead of “dummy” try “placeholder” or unused – again, this isn’t “political correctness” – not everybody can map your metaphor to what you’re doing and being completely clear and explicit about your intention is better than relying on a lookup table that is built with decades of exposure to one particular culture.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16</a:t>
            </a:fld>
            <a:endParaRPr lang="en-US"/>
          </a:p>
        </p:txBody>
      </p:sp>
    </p:spTree>
    <p:extLst>
      <p:ext uri="{BB962C8B-B14F-4D97-AF65-F5344CB8AC3E}">
        <p14:creationId xmlns:p14="http://schemas.microsoft.com/office/powerpoint/2010/main" val="4189193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18</a:t>
            </a:fld>
            <a:endParaRPr lang="en-US"/>
          </a:p>
        </p:txBody>
      </p:sp>
    </p:spTree>
    <p:extLst>
      <p:ext uri="{BB962C8B-B14F-4D97-AF65-F5344CB8AC3E}">
        <p14:creationId xmlns:p14="http://schemas.microsoft.com/office/powerpoint/2010/main" val="1140524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To me, </a:t>
            </a:r>
            <a:r>
              <a:rPr lang="en-US" dirty="0" err="1"/>
              <a:t>getShipStatus</a:t>
            </a:r>
            <a:r>
              <a:rPr lang="en-US" dirty="0"/>
              <a:t> should return an </a:t>
            </a:r>
            <a:r>
              <a:rPr lang="en-US" dirty="0" err="1"/>
              <a:t>enum</a:t>
            </a:r>
            <a:r>
              <a:rPr lang="en-US" dirty="0"/>
              <a:t> one of which is </a:t>
            </a:r>
            <a:r>
              <a:rPr lang="en-US" dirty="0" err="1"/>
              <a:t>ReadyToShip</a:t>
            </a:r>
            <a:r>
              <a:rPr lang="en-US" dirty="0"/>
              <a:t> or the like. So this is the difference between writing if (</a:t>
            </a:r>
            <a:r>
              <a:rPr lang="en-US" dirty="0" err="1"/>
              <a:t>CanShip</a:t>
            </a:r>
            <a:r>
              <a:rPr lang="en-US" dirty="0"/>
              <a:t>) vs if (</a:t>
            </a:r>
            <a:r>
              <a:rPr lang="en-US" dirty="0" err="1"/>
              <a:t>GetShipStatus</a:t>
            </a:r>
            <a:r>
              <a:rPr lang="en-US" dirty="0"/>
              <a:t> == </a:t>
            </a:r>
            <a:r>
              <a:rPr lang="en-US" dirty="0" err="1"/>
              <a:t>ReadyToShip</a:t>
            </a:r>
            <a:r>
              <a:rPr lang="en-US" dirty="0"/>
              <a:t>). You have to think about someone calling the function while you’re naming the function. I wouldn’t want </a:t>
            </a:r>
            <a:r>
              <a:rPr lang="en-US" dirty="0" err="1"/>
              <a:t>getShipStatus</a:t>
            </a:r>
            <a:r>
              <a:rPr lang="en-US" dirty="0"/>
              <a:t>() to return just true or false. This will come back later when I talk about </a:t>
            </a:r>
            <a:r>
              <a:rPr lang="en-US" dirty="0" err="1"/>
              <a:t>enums</a:t>
            </a:r>
            <a:endParaRPr lang="en-US" dirty="0"/>
          </a:p>
          <a:p>
            <a:endParaRPr lang="en-US" dirty="0"/>
          </a:p>
          <a:p>
            <a:r>
              <a:rPr lang="en-US" dirty="0"/>
              <a:t>Thinking about how people call your function, do you want them to always have to put that “not” operator in there, or could you name the function to match what people actually test? Is double negation a challenge (VS options)?</a:t>
            </a:r>
          </a:p>
        </p:txBody>
      </p:sp>
      <p:sp>
        <p:nvSpPr>
          <p:cNvPr id="4" name="Slide Number Placeholder 3"/>
          <p:cNvSpPr>
            <a:spLocks noGrp="1"/>
          </p:cNvSpPr>
          <p:nvPr>
            <p:ph type="sldNum" sz="quarter" idx="5"/>
          </p:nvPr>
        </p:nvSpPr>
        <p:spPr/>
        <p:txBody>
          <a:bodyPr/>
          <a:lstStyle/>
          <a:p>
            <a:fld id="{3E413F39-B1FB-4E41-B340-8F177A5432DC}" type="slidenum">
              <a:rPr lang="en-US" smtClean="0"/>
              <a:t>19</a:t>
            </a:fld>
            <a:endParaRPr lang="en-US"/>
          </a:p>
        </p:txBody>
      </p:sp>
    </p:spTree>
    <p:extLst>
      <p:ext uri="{BB962C8B-B14F-4D97-AF65-F5344CB8AC3E}">
        <p14:creationId xmlns:p14="http://schemas.microsoft.com/office/powerpoint/2010/main" val="3698571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If you must distinguish between the parameter and the member variable it shadows, then this is an argument for a naming convention that distinguishes member variables, not parameters. Because it also cues the caller, and </a:t>
            </a:r>
            <a:r>
              <a:rPr lang="en-US" dirty="0" err="1"/>
              <a:t>argWhatever</a:t>
            </a:r>
            <a:r>
              <a:rPr lang="en-US" dirty="0"/>
              <a:t> is not a nice clue to the caller.</a:t>
            </a:r>
          </a:p>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22</a:t>
            </a:fld>
            <a:endParaRPr lang="en-US"/>
          </a:p>
        </p:txBody>
      </p:sp>
    </p:spTree>
    <p:extLst>
      <p:ext uri="{BB962C8B-B14F-4D97-AF65-F5344CB8AC3E}">
        <p14:creationId xmlns:p14="http://schemas.microsoft.com/office/powerpoint/2010/main" val="2914423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Also structs</a:t>
            </a:r>
          </a:p>
          <a:p>
            <a:endParaRPr lang="en-US" dirty="0"/>
          </a:p>
          <a:p>
            <a:pPr lvl="0"/>
            <a:r>
              <a:rPr lang="en-US" sz="1200" kern="1200" dirty="0">
                <a:solidFill>
                  <a:schemeClr val="tx1"/>
                </a:solidFill>
                <a:effectLst/>
                <a:latin typeface="+mn-lt"/>
                <a:ea typeface="+mn-ea"/>
                <a:cs typeface="+mn-cs"/>
              </a:rPr>
              <a:t>Why do we use pair and tuple? Why not?</a:t>
            </a:r>
          </a:p>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24</a:t>
            </a:fld>
            <a:endParaRPr lang="en-US"/>
          </a:p>
        </p:txBody>
      </p:sp>
    </p:spTree>
    <p:extLst>
      <p:ext uri="{BB962C8B-B14F-4D97-AF65-F5344CB8AC3E}">
        <p14:creationId xmlns:p14="http://schemas.microsoft.com/office/powerpoint/2010/main" val="426415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first thing to care about is in fact choosing good names. It matters.</a:t>
            </a:r>
          </a:p>
          <a:p>
            <a:endParaRPr lang="en-US" dirty="0"/>
          </a:p>
          <a:p>
            <a:r>
              <a:rPr lang="en-US" dirty="0"/>
              <a:t>C++ developers are famously bad at naming: our idioms, guidelines, and lore are rich in examples of terrible names. After all there are two hard problems in C++: cache invalidation, naming things, and off-by-one errors.</a:t>
            </a:r>
          </a:p>
          <a:p>
            <a:endParaRPr lang="en-US" dirty="0"/>
          </a:p>
          <a:p>
            <a:r>
              <a:rPr lang="en-US" dirty="0"/>
              <a:t>Consider RAII, which stands for scope bound resource management, or west const which perhaps should be const west, or all the samples that feature an object called x which is an instance of a class called X, and so on.</a:t>
            </a:r>
          </a:p>
          <a:p>
            <a:endParaRPr lang="en-US" dirty="0"/>
          </a:p>
          <a:p>
            <a:r>
              <a:rPr lang="en-US" dirty="0"/>
              <a:t>It is trivially easy to find examples of terrible naming in C++ courses and books and talks and worst of all, live production code</a:t>
            </a:r>
          </a:p>
        </p:txBody>
      </p:sp>
      <p:sp>
        <p:nvSpPr>
          <p:cNvPr id="4" name="Slide Number Placeholder 3"/>
          <p:cNvSpPr>
            <a:spLocks noGrp="1"/>
          </p:cNvSpPr>
          <p:nvPr>
            <p:ph type="sldNum" sz="quarter" idx="5"/>
          </p:nvPr>
        </p:nvSpPr>
        <p:spPr/>
        <p:txBody>
          <a:bodyPr/>
          <a:lstStyle/>
          <a:p>
            <a:fld id="{3E413F39-B1FB-4E41-B340-8F177A5432DC}" type="slidenum">
              <a:rPr lang="en-US" smtClean="0"/>
              <a:t>2</a:t>
            </a:fld>
            <a:endParaRPr lang="en-US"/>
          </a:p>
        </p:txBody>
      </p:sp>
    </p:spTree>
    <p:extLst>
      <p:ext uri="{BB962C8B-B14F-4D97-AF65-F5344CB8AC3E}">
        <p14:creationId xmlns:p14="http://schemas.microsoft.com/office/powerpoint/2010/main" val="1070171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Manager, Updater, Normalizer, Formatter … what do they manage, update, normalize, or Format?</a:t>
            </a:r>
          </a:p>
          <a:p>
            <a:r>
              <a:rPr lang="en-US" dirty="0"/>
              <a:t>Real world objects or people like printer, shipper, and manager may be ok</a:t>
            </a:r>
          </a:p>
          <a:p>
            <a:r>
              <a:rPr lang="en-US" dirty="0"/>
              <a:t>At minimum add a noun, but consider just using the noun alone</a:t>
            </a:r>
          </a:p>
          <a:p>
            <a:endParaRPr lang="en-US" dirty="0"/>
          </a:p>
          <a:p>
            <a:r>
              <a:rPr lang="en-US" dirty="0"/>
              <a:t>I am not saying all decoration is wrong, but it has to earn its keep. Is </a:t>
            </a:r>
            <a:r>
              <a:rPr lang="en-US" dirty="0" err="1"/>
              <a:t>InventorySingleton</a:t>
            </a:r>
            <a:r>
              <a:rPr lang="en-US" dirty="0"/>
              <a:t> better than Inventory?</a:t>
            </a:r>
          </a:p>
        </p:txBody>
      </p:sp>
      <p:sp>
        <p:nvSpPr>
          <p:cNvPr id="4" name="Slide Number Placeholder 3"/>
          <p:cNvSpPr>
            <a:spLocks noGrp="1"/>
          </p:cNvSpPr>
          <p:nvPr>
            <p:ph type="sldNum" sz="quarter" idx="5"/>
          </p:nvPr>
        </p:nvSpPr>
        <p:spPr/>
        <p:txBody>
          <a:bodyPr/>
          <a:lstStyle/>
          <a:p>
            <a:fld id="{3E413F39-B1FB-4E41-B340-8F177A5432DC}" type="slidenum">
              <a:rPr lang="en-US" smtClean="0"/>
              <a:t>25</a:t>
            </a:fld>
            <a:endParaRPr lang="en-US"/>
          </a:p>
        </p:txBody>
      </p:sp>
    </p:spTree>
    <p:extLst>
      <p:ext uri="{BB962C8B-B14F-4D97-AF65-F5344CB8AC3E}">
        <p14:creationId xmlns:p14="http://schemas.microsoft.com/office/powerpoint/2010/main" val="3175826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Think “up a level” or creating an abstraction. Just listing the contents is kind of still a tuple. You wanted an abstraction, what is that thing you want?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Remember the purpose of this class in the larger system</a:t>
            </a:r>
          </a:p>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26</a:t>
            </a:fld>
            <a:endParaRPr lang="en-US"/>
          </a:p>
        </p:txBody>
      </p:sp>
    </p:spTree>
    <p:extLst>
      <p:ext uri="{BB962C8B-B14F-4D97-AF65-F5344CB8AC3E}">
        <p14:creationId xmlns:p14="http://schemas.microsoft.com/office/powerpoint/2010/main" val="671041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If the people in your company say things like “we’ll need to print an employee record whenever that happens” and it is a report with Employee Record in big letters at the top, then maybe </a:t>
            </a:r>
            <a:r>
              <a:rPr lang="en-US" dirty="0" err="1"/>
              <a:t>PrintEmployeeRecord</a:t>
            </a:r>
            <a:r>
              <a:rPr lang="en-US" dirty="0"/>
              <a:t> is ok. But normally, leave the class name out of the function names.</a:t>
            </a:r>
          </a:p>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27</a:t>
            </a:fld>
            <a:endParaRPr lang="en-US"/>
          </a:p>
        </p:txBody>
      </p:sp>
    </p:spTree>
    <p:extLst>
      <p:ext uri="{BB962C8B-B14F-4D97-AF65-F5344CB8AC3E}">
        <p14:creationId xmlns:p14="http://schemas.microsoft.com/office/powerpoint/2010/main" val="3798374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On the matter of encoding type, again look to how people talk. “What was the ship date?” is something a normal human would say. “What was the weight converted to a string?” is not. </a:t>
            </a:r>
          </a:p>
        </p:txBody>
      </p:sp>
      <p:sp>
        <p:nvSpPr>
          <p:cNvPr id="4" name="Slide Number Placeholder 3"/>
          <p:cNvSpPr>
            <a:spLocks noGrp="1"/>
          </p:cNvSpPr>
          <p:nvPr>
            <p:ph type="sldNum" sz="quarter" idx="5"/>
          </p:nvPr>
        </p:nvSpPr>
        <p:spPr/>
        <p:txBody>
          <a:bodyPr/>
          <a:lstStyle/>
          <a:p>
            <a:fld id="{3E413F39-B1FB-4E41-B340-8F177A5432DC}" type="slidenum">
              <a:rPr lang="en-US" smtClean="0"/>
              <a:t>28</a:t>
            </a:fld>
            <a:endParaRPr lang="en-US"/>
          </a:p>
        </p:txBody>
      </p:sp>
    </p:spTree>
    <p:extLst>
      <p:ext uri="{BB962C8B-B14F-4D97-AF65-F5344CB8AC3E}">
        <p14:creationId xmlns:p14="http://schemas.microsoft.com/office/powerpoint/2010/main" val="1853631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 aware that some newcomers interpret get as “read” or “prompt the user for” – not just “return the value already held in the class”</a:t>
            </a:r>
          </a:p>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29</a:t>
            </a:fld>
            <a:endParaRPr lang="en-US"/>
          </a:p>
        </p:txBody>
      </p:sp>
    </p:spTree>
    <p:extLst>
      <p:ext uri="{BB962C8B-B14F-4D97-AF65-F5344CB8AC3E}">
        <p14:creationId xmlns:p14="http://schemas.microsoft.com/office/powerpoint/2010/main" val="668743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30</a:t>
            </a:fld>
            <a:endParaRPr lang="en-US"/>
          </a:p>
        </p:txBody>
      </p:sp>
    </p:spTree>
    <p:extLst>
      <p:ext uri="{BB962C8B-B14F-4D97-AF65-F5344CB8AC3E}">
        <p14:creationId xmlns:p14="http://schemas.microsoft.com/office/powerpoint/2010/main" val="1255141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Why is a scoped </a:t>
            </a:r>
            <a:r>
              <a:rPr lang="en-US" sz="1200" kern="1200" dirty="0" err="1">
                <a:solidFill>
                  <a:schemeClr val="tx1"/>
                </a:solidFill>
                <a:effectLst/>
                <a:latin typeface="+mn-lt"/>
                <a:ea typeface="+mn-ea"/>
                <a:cs typeface="+mn-cs"/>
              </a:rPr>
              <a:t>enum</a:t>
            </a:r>
            <a:r>
              <a:rPr lang="en-US" sz="1200" kern="1200" dirty="0">
                <a:solidFill>
                  <a:schemeClr val="tx1"/>
                </a:solidFill>
                <a:effectLst/>
                <a:latin typeface="+mn-lt"/>
                <a:ea typeface="+mn-ea"/>
                <a:cs typeface="+mn-cs"/>
              </a:rPr>
              <a:t> better than an </a:t>
            </a:r>
            <a:r>
              <a:rPr lang="en-US" sz="1200" kern="1200" dirty="0" err="1">
                <a:solidFill>
                  <a:schemeClr val="tx1"/>
                </a:solidFill>
                <a:effectLst/>
                <a:latin typeface="+mn-lt"/>
                <a:ea typeface="+mn-ea"/>
                <a:cs typeface="+mn-cs"/>
              </a:rPr>
              <a:t>unscoped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enum</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the </a:t>
            </a:r>
            <a:r>
              <a:rPr lang="en-US" sz="1200" kern="1200" dirty="0" err="1">
                <a:solidFill>
                  <a:schemeClr val="tx1"/>
                </a:solidFill>
                <a:effectLst/>
                <a:latin typeface="+mn-lt"/>
                <a:ea typeface="+mn-ea"/>
                <a:cs typeface="+mn-cs"/>
              </a:rPr>
              <a:t>enum</a:t>
            </a:r>
            <a:r>
              <a:rPr lang="en-US" sz="1200" kern="1200" dirty="0">
                <a:solidFill>
                  <a:schemeClr val="tx1"/>
                </a:solidFill>
                <a:effectLst/>
                <a:latin typeface="+mn-lt"/>
                <a:ea typeface="+mn-ea"/>
                <a:cs typeface="+mn-cs"/>
              </a:rPr>
              <a:t> is used lots of places then a </a:t>
            </a:r>
            <a:r>
              <a:rPr lang="en-US" sz="1200" kern="1200" dirty="0" err="1">
                <a:solidFill>
                  <a:schemeClr val="tx1"/>
                </a:solidFill>
                <a:effectLst/>
                <a:latin typeface="+mn-lt"/>
                <a:ea typeface="+mn-ea"/>
                <a:cs typeface="+mn-cs"/>
              </a:rPr>
              <a:t>getStatus</a:t>
            </a:r>
            <a:r>
              <a:rPr lang="en-US" sz="1200" kern="1200" dirty="0">
                <a:solidFill>
                  <a:schemeClr val="tx1"/>
                </a:solidFill>
                <a:effectLst/>
                <a:latin typeface="+mn-lt"/>
                <a:ea typeface="+mn-ea"/>
                <a:cs typeface="+mn-cs"/>
              </a:rPr>
              <a:t> that leaks it is fine. But if it’s really mostly used internally, consider keeping it internal.  Encapsulate.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Call back to </a:t>
            </a:r>
            <a:r>
              <a:rPr lang="en-US" sz="1200" kern="1200" dirty="0" err="1">
                <a:solidFill>
                  <a:schemeClr val="tx1"/>
                </a:solidFill>
                <a:effectLst/>
                <a:latin typeface="+mn-lt"/>
                <a:ea typeface="+mn-ea"/>
                <a:cs typeface="+mn-cs"/>
              </a:rPr>
              <a:t>setApplicationStatus</a:t>
            </a:r>
            <a:r>
              <a:rPr lang="en-US" sz="1200" kern="1200" dirty="0">
                <a:solidFill>
                  <a:schemeClr val="tx1"/>
                </a:solidFill>
                <a:effectLst/>
                <a:latin typeface="+mn-lt"/>
                <a:ea typeface="+mn-ea"/>
                <a:cs typeface="+mn-cs"/>
              </a:rPr>
              <a:t>() vs Approve() and Deny()</a:t>
            </a:r>
          </a:p>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31</a:t>
            </a:fld>
            <a:endParaRPr lang="en-US"/>
          </a:p>
        </p:txBody>
      </p:sp>
    </p:spTree>
    <p:extLst>
      <p:ext uri="{BB962C8B-B14F-4D97-AF65-F5344CB8AC3E}">
        <p14:creationId xmlns:p14="http://schemas.microsoft.com/office/powerpoint/2010/main" val="4046377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32</a:t>
            </a:fld>
            <a:endParaRPr lang="en-US"/>
          </a:p>
        </p:txBody>
      </p:sp>
    </p:spTree>
    <p:extLst>
      <p:ext uri="{BB962C8B-B14F-4D97-AF65-F5344CB8AC3E}">
        <p14:creationId xmlns:p14="http://schemas.microsoft.com/office/powerpoint/2010/main" val="3667102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this example, assuming r is never used again after the loop, it’s easy to remember that it’s a response. It’s like using a pronoun to refer to someone the second time instead of repeating their whole name every time. If this is your habit, this super short name actually tells people it has a super short scope, that you don’t need to think about it again after the loop is over. It wouldn’t be wrong to call this local “response” but it also isn’t wrong to be super small here</a:t>
            </a:r>
          </a:p>
        </p:txBody>
      </p:sp>
      <p:sp>
        <p:nvSpPr>
          <p:cNvPr id="4" name="Slide Number Placeholder 3"/>
          <p:cNvSpPr>
            <a:spLocks noGrp="1"/>
          </p:cNvSpPr>
          <p:nvPr>
            <p:ph type="sldNum" sz="quarter" idx="5"/>
          </p:nvPr>
        </p:nvSpPr>
        <p:spPr/>
        <p:txBody>
          <a:bodyPr/>
          <a:lstStyle/>
          <a:p>
            <a:fld id="{3E413F39-B1FB-4E41-B340-8F177A5432DC}" type="slidenum">
              <a:rPr lang="en-US" smtClean="0"/>
              <a:t>33</a:t>
            </a:fld>
            <a:endParaRPr lang="en-US"/>
          </a:p>
        </p:txBody>
      </p:sp>
    </p:spTree>
    <p:extLst>
      <p:ext uri="{BB962C8B-B14F-4D97-AF65-F5344CB8AC3E}">
        <p14:creationId xmlns:p14="http://schemas.microsoft.com/office/powerpoint/2010/main" val="4331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plurals are too similar to the singulars, so adding adjectives helps. Not Employees but perhaps </a:t>
            </a:r>
            <a:r>
              <a:rPr lang="en-US" dirty="0" err="1"/>
              <a:t>AllEmployees</a:t>
            </a:r>
            <a:r>
              <a:rPr lang="en-US" dirty="0"/>
              <a:t>, </a:t>
            </a:r>
            <a:r>
              <a:rPr lang="en-US" dirty="0" err="1"/>
              <a:t>ActiveEmployees</a:t>
            </a:r>
            <a:r>
              <a:rPr lang="en-US" dirty="0"/>
              <a:t>,  </a:t>
            </a:r>
            <a:r>
              <a:rPr lang="en-US" dirty="0" err="1"/>
              <a:t>ActiveEmployeeList</a:t>
            </a:r>
            <a:r>
              <a:rPr lang="en-US" dirty="0"/>
              <a:t>, or Department</a:t>
            </a:r>
          </a:p>
          <a:p>
            <a:endParaRPr lang="en-US" dirty="0"/>
          </a:p>
          <a:p>
            <a:r>
              <a:rPr lang="en-US" dirty="0"/>
              <a:t>A vector of Policy objects called Policies is not that different from a double called d or an integer called </a:t>
            </a:r>
            <a:r>
              <a:rPr lang="en-US" dirty="0" err="1"/>
              <a:t>i</a:t>
            </a:r>
            <a:r>
              <a:rPr lang="en-US" dirty="0"/>
              <a:t> that is not a loop index. </a:t>
            </a:r>
          </a:p>
          <a:p>
            <a:endParaRPr lang="en-US" dirty="0"/>
          </a:p>
          <a:p>
            <a:r>
              <a:rPr lang="en-US" dirty="0"/>
              <a:t>A thought: does using auto lead to better names? So many almost always auto examples are examples of terrible naming that is improved when the type is removed.</a:t>
            </a:r>
          </a:p>
        </p:txBody>
      </p:sp>
      <p:sp>
        <p:nvSpPr>
          <p:cNvPr id="4" name="Slide Number Placeholder 3"/>
          <p:cNvSpPr>
            <a:spLocks noGrp="1"/>
          </p:cNvSpPr>
          <p:nvPr>
            <p:ph type="sldNum" sz="quarter" idx="5"/>
          </p:nvPr>
        </p:nvSpPr>
        <p:spPr/>
        <p:txBody>
          <a:bodyPr/>
          <a:lstStyle/>
          <a:p>
            <a:fld id="{3E413F39-B1FB-4E41-B340-8F177A5432DC}" type="slidenum">
              <a:rPr lang="en-US" smtClean="0"/>
              <a:t>34</a:t>
            </a:fld>
            <a:endParaRPr lang="en-US"/>
          </a:p>
        </p:txBody>
      </p:sp>
    </p:spTree>
    <p:extLst>
      <p:ext uri="{BB962C8B-B14F-4D97-AF65-F5344CB8AC3E}">
        <p14:creationId xmlns:p14="http://schemas.microsoft.com/office/powerpoint/2010/main" val="282942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This isn’t about whether the class is called Employee with a capital e or lowercase e, or whether the employee’s member variables are called </a:t>
            </a:r>
            <a:r>
              <a:rPr lang="en-US" dirty="0" err="1"/>
              <a:t>startdate</a:t>
            </a:r>
            <a:r>
              <a:rPr lang="en-US" dirty="0"/>
              <a:t> or _</a:t>
            </a:r>
            <a:r>
              <a:rPr lang="en-US" dirty="0" err="1"/>
              <a:t>startdate</a:t>
            </a:r>
            <a:r>
              <a:rPr lang="en-US" dirty="0"/>
              <a:t> or </a:t>
            </a:r>
            <a:r>
              <a:rPr lang="en-US" dirty="0" err="1"/>
              <a:t>start_date</a:t>
            </a:r>
            <a:r>
              <a:rPr lang="en-US" dirty="0"/>
              <a:t> or the like. It’s about calling the class Employee vs Associate vs Person</a:t>
            </a:r>
          </a:p>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3</a:t>
            </a:fld>
            <a:endParaRPr lang="en-US"/>
          </a:p>
        </p:txBody>
      </p:sp>
    </p:spTree>
    <p:extLst>
      <p:ext uri="{BB962C8B-B14F-4D97-AF65-F5344CB8AC3E}">
        <p14:creationId xmlns:p14="http://schemas.microsoft.com/office/powerpoint/2010/main" val="2454086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Naming is hard, but when you’re doing it right, suddenly it isn’t. A descriptive name just fits better and you can see that you’re explaining yourself.</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Plurals - just sticking an s on the end may be hard to spot (name, names) so perhaps </a:t>
            </a:r>
            <a:r>
              <a:rPr lang="en-US" dirty="0" err="1"/>
              <a:t>nameList</a:t>
            </a:r>
            <a:r>
              <a:rPr lang="en-US" dirty="0"/>
              <a:t> would be better? still hard to grep for so ideally two suffixes - one for the single instance, one for the collection. </a:t>
            </a:r>
          </a:p>
          <a:p>
            <a:endParaRPr lang="en-US" dirty="0"/>
          </a:p>
          <a:p>
            <a:endParaRPr lang="en-US" dirty="0"/>
          </a:p>
          <a:p>
            <a:r>
              <a:rPr lang="en-US" dirty="0"/>
              <a:t>I will say that jamming 5 or more words together is probably too long. Think hard if you find yourself doing that. You can keep the long name while you learn what it truly is, but it should boil down to a shorter name later. </a:t>
            </a:r>
            <a:r>
              <a:rPr lang="en-US" dirty="0" err="1"/>
              <a:t>NameAddressPhoneAndEmail</a:t>
            </a:r>
            <a:r>
              <a:rPr lang="en-US" dirty="0"/>
              <a:t> example.</a:t>
            </a:r>
          </a:p>
        </p:txBody>
      </p:sp>
      <p:sp>
        <p:nvSpPr>
          <p:cNvPr id="4" name="Slide Number Placeholder 3"/>
          <p:cNvSpPr>
            <a:spLocks noGrp="1"/>
          </p:cNvSpPr>
          <p:nvPr>
            <p:ph type="sldNum" sz="quarter" idx="5"/>
          </p:nvPr>
        </p:nvSpPr>
        <p:spPr/>
        <p:txBody>
          <a:bodyPr/>
          <a:lstStyle/>
          <a:p>
            <a:fld id="{3E413F39-B1FB-4E41-B340-8F177A5432DC}" type="slidenum">
              <a:rPr lang="en-US" smtClean="0"/>
              <a:t>35</a:t>
            </a:fld>
            <a:endParaRPr lang="en-US"/>
          </a:p>
        </p:txBody>
      </p:sp>
    </p:spTree>
    <p:extLst>
      <p:ext uri="{BB962C8B-B14F-4D97-AF65-F5344CB8AC3E}">
        <p14:creationId xmlns:p14="http://schemas.microsoft.com/office/powerpoint/2010/main" val="2963436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There are some things for which the initials are the name. Think GPS or IBM. If you Google the initials and the first hits are all the thing you think it stands for, it’s fine to use the initials as the variable name. If not, spell it out.</a:t>
            </a:r>
          </a:p>
          <a:p>
            <a:endParaRPr lang="en-US" dirty="0"/>
          </a:p>
          <a:p>
            <a:r>
              <a:rPr lang="en-US" dirty="0"/>
              <a:t>Annual revenue, total income, and revenue delta. With income and revenue being used as synonyms (remember earlier don’t use different names for the same thing)</a:t>
            </a:r>
          </a:p>
          <a:p>
            <a:endParaRPr lang="en-US" dirty="0"/>
          </a:p>
          <a:p>
            <a:r>
              <a:rPr lang="en-US" dirty="0"/>
              <a:t>Once upon a time there were length limits on variable names. Those days are gone. Spell it out.</a:t>
            </a:r>
          </a:p>
        </p:txBody>
      </p:sp>
      <p:sp>
        <p:nvSpPr>
          <p:cNvPr id="4" name="Slide Number Placeholder 3"/>
          <p:cNvSpPr>
            <a:spLocks noGrp="1"/>
          </p:cNvSpPr>
          <p:nvPr>
            <p:ph type="sldNum" sz="quarter" idx="5"/>
          </p:nvPr>
        </p:nvSpPr>
        <p:spPr/>
        <p:txBody>
          <a:bodyPr/>
          <a:lstStyle/>
          <a:p>
            <a:fld id="{3E413F39-B1FB-4E41-B340-8F177A5432DC}" type="slidenum">
              <a:rPr lang="en-US" smtClean="0"/>
              <a:t>36</a:t>
            </a:fld>
            <a:endParaRPr lang="en-US"/>
          </a:p>
        </p:txBody>
      </p:sp>
    </p:spTree>
    <p:extLst>
      <p:ext uri="{BB962C8B-B14F-4D97-AF65-F5344CB8AC3E}">
        <p14:creationId xmlns:p14="http://schemas.microsoft.com/office/powerpoint/2010/main" val="4038040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all of the above plus </a:t>
            </a:r>
            <a:r>
              <a:rPr lang="en-US" sz="1200" kern="1200" dirty="0" err="1">
                <a:solidFill>
                  <a:schemeClr val="tx1"/>
                </a:solidFill>
                <a:effectLst/>
                <a:latin typeface="+mn-lt"/>
                <a:ea typeface="+mn-ea"/>
                <a:cs typeface="+mn-cs"/>
              </a:rPr>
              <a:t>typenames</a:t>
            </a:r>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37</a:t>
            </a:fld>
            <a:endParaRPr lang="en-US"/>
          </a:p>
        </p:txBody>
      </p:sp>
    </p:spTree>
    <p:extLst>
      <p:ext uri="{BB962C8B-B14F-4D97-AF65-F5344CB8AC3E}">
        <p14:creationId xmlns:p14="http://schemas.microsoft.com/office/powerpoint/2010/main" val="190599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38</a:t>
            </a:fld>
            <a:endParaRPr lang="en-US"/>
          </a:p>
        </p:txBody>
      </p:sp>
    </p:spTree>
    <p:extLst>
      <p:ext uri="{BB962C8B-B14F-4D97-AF65-F5344CB8AC3E}">
        <p14:creationId xmlns:p14="http://schemas.microsoft.com/office/powerpoint/2010/main" val="3249824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Ok, the compiler cared for template templates up until C++ 17, but that was then</a:t>
            </a:r>
          </a:p>
        </p:txBody>
      </p:sp>
      <p:sp>
        <p:nvSpPr>
          <p:cNvPr id="4" name="Slide Number Placeholder 3"/>
          <p:cNvSpPr>
            <a:spLocks noGrp="1"/>
          </p:cNvSpPr>
          <p:nvPr>
            <p:ph type="sldNum" sz="quarter" idx="5"/>
          </p:nvPr>
        </p:nvSpPr>
        <p:spPr/>
        <p:txBody>
          <a:bodyPr/>
          <a:lstStyle/>
          <a:p>
            <a:fld id="{3E413F39-B1FB-4E41-B340-8F177A5432DC}" type="slidenum">
              <a:rPr lang="en-US" smtClean="0"/>
              <a:t>39</a:t>
            </a:fld>
            <a:endParaRPr lang="en-US"/>
          </a:p>
        </p:txBody>
      </p:sp>
    </p:spTree>
    <p:extLst>
      <p:ext uri="{BB962C8B-B14F-4D97-AF65-F5344CB8AC3E}">
        <p14:creationId xmlns:p14="http://schemas.microsoft.com/office/powerpoint/2010/main" val="610033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Yes, I know most samples with two </a:t>
            </a:r>
            <a:r>
              <a:rPr lang="en-US" dirty="0" err="1"/>
              <a:t>typenames</a:t>
            </a:r>
            <a:r>
              <a:rPr lang="en-US" dirty="0"/>
              <a:t> use T and V. But that’s because they’re made up samples. This is what the Visual C++ STL uses for string and vector.</a:t>
            </a:r>
          </a:p>
        </p:txBody>
      </p:sp>
      <p:sp>
        <p:nvSpPr>
          <p:cNvPr id="4" name="Slide Number Placeholder 3"/>
          <p:cNvSpPr>
            <a:spLocks noGrp="1"/>
          </p:cNvSpPr>
          <p:nvPr>
            <p:ph type="sldNum" sz="quarter" idx="5"/>
          </p:nvPr>
        </p:nvSpPr>
        <p:spPr/>
        <p:txBody>
          <a:bodyPr/>
          <a:lstStyle/>
          <a:p>
            <a:fld id="{3E413F39-B1FB-4E41-B340-8F177A5432DC}" type="slidenum">
              <a:rPr lang="en-US" smtClean="0"/>
              <a:t>40</a:t>
            </a:fld>
            <a:endParaRPr lang="en-US"/>
          </a:p>
        </p:txBody>
      </p:sp>
    </p:spTree>
    <p:extLst>
      <p:ext uri="{BB962C8B-B14F-4D97-AF65-F5344CB8AC3E}">
        <p14:creationId xmlns:p14="http://schemas.microsoft.com/office/powerpoint/2010/main" val="2254237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You may think that it depends. You may think there are many different answers. But there’s really only one. You </a:t>
            </a:r>
            <a:r>
              <a:rPr lang="en-US"/>
              <a:t>name something…</a:t>
            </a:r>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42</a:t>
            </a:fld>
            <a:endParaRPr lang="en-US"/>
          </a:p>
        </p:txBody>
      </p:sp>
    </p:spTree>
    <p:extLst>
      <p:ext uri="{BB962C8B-B14F-4D97-AF65-F5344CB8AC3E}">
        <p14:creationId xmlns:p14="http://schemas.microsoft.com/office/powerpoint/2010/main" val="2127672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“I’m going to need to read all the prices, store them, then for each item look up the price and… “ you haven’t typed any code but I know these words are going to be in the names of the classes, functions, and local variables in this code</a:t>
            </a:r>
          </a:p>
          <a:p>
            <a:endParaRPr lang="en-US" dirty="0"/>
          </a:p>
          <a:p>
            <a:pPr lvl="0"/>
            <a:r>
              <a:rPr lang="en-US" sz="1200" kern="1200" dirty="0">
                <a:solidFill>
                  <a:schemeClr val="tx1"/>
                </a:solidFill>
                <a:effectLst/>
                <a:latin typeface="+mn-lt"/>
                <a:ea typeface="+mn-ea"/>
                <a:cs typeface="+mn-cs"/>
              </a:rPr>
              <a:t>It can be hard to get it right the first time (when you know the least) so be willing to change it as you learn</a:t>
            </a:r>
          </a:p>
          <a:p>
            <a:pPr lvl="0"/>
            <a:r>
              <a:rPr lang="en-US" sz="1200" kern="1200" dirty="0">
                <a:solidFill>
                  <a:schemeClr val="tx1"/>
                </a:solidFill>
                <a:effectLst/>
                <a:latin typeface="+mn-lt"/>
                <a:ea typeface="+mn-ea"/>
                <a:cs typeface="+mn-cs"/>
              </a:rPr>
              <a:t>You have to have tools (not just search and replace) so that it’s only a moment’s work to change a name, and the change ripples everywhere</a:t>
            </a:r>
          </a:p>
          <a:p>
            <a:endParaRPr lang="en-US" dirty="0"/>
          </a:p>
          <a:p>
            <a:endParaRPr lang="en-US" dirty="0"/>
          </a:p>
          <a:p>
            <a:r>
              <a:rPr lang="en-US" dirty="0"/>
              <a:t>Name, name and phone, name phone and email, … contact info again</a:t>
            </a:r>
          </a:p>
          <a:p>
            <a:endParaRPr lang="en-US" dirty="0"/>
          </a:p>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43</a:t>
            </a:fld>
            <a:endParaRPr lang="en-US"/>
          </a:p>
        </p:txBody>
      </p:sp>
    </p:spTree>
    <p:extLst>
      <p:ext uri="{BB962C8B-B14F-4D97-AF65-F5344CB8AC3E}">
        <p14:creationId xmlns:p14="http://schemas.microsoft.com/office/powerpoint/2010/main" val="1758028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You may be designing and typing and you say “then I need to process each of them” so for now you call the function Process. That’s a terrible name. Later, when it’s written, when the requirements are all met, when people have told you all the steps they forgot to tell you, it can get its real name.</a:t>
            </a:r>
          </a:p>
          <a:p>
            <a:endParaRPr lang="en-US" dirty="0"/>
          </a:p>
          <a:p>
            <a:r>
              <a:rPr lang="en-US" dirty="0"/>
              <a:t>Leaving artifacts in your code to remind yourself to do things with that code does not work.</a:t>
            </a:r>
          </a:p>
        </p:txBody>
      </p:sp>
      <p:sp>
        <p:nvSpPr>
          <p:cNvPr id="4" name="Slide Number Placeholder 3"/>
          <p:cNvSpPr>
            <a:spLocks noGrp="1"/>
          </p:cNvSpPr>
          <p:nvPr>
            <p:ph type="sldNum" sz="quarter" idx="5"/>
          </p:nvPr>
        </p:nvSpPr>
        <p:spPr/>
        <p:txBody>
          <a:bodyPr/>
          <a:lstStyle/>
          <a:p>
            <a:fld id="{3E413F39-B1FB-4E41-B340-8F177A5432DC}" type="slidenum">
              <a:rPr lang="en-US" smtClean="0"/>
              <a:t>44</a:t>
            </a:fld>
            <a:endParaRPr lang="en-US"/>
          </a:p>
        </p:txBody>
      </p:sp>
    </p:spTree>
    <p:extLst>
      <p:ext uri="{BB962C8B-B14F-4D97-AF65-F5344CB8AC3E}">
        <p14:creationId xmlns:p14="http://schemas.microsoft.com/office/powerpoint/2010/main" val="3923273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“read all the prices, store them, then for each item look up the price and…”</a:t>
            </a:r>
          </a:p>
        </p:txBody>
      </p:sp>
      <p:sp>
        <p:nvSpPr>
          <p:cNvPr id="4" name="Slide Number Placeholder 3"/>
          <p:cNvSpPr>
            <a:spLocks noGrp="1"/>
          </p:cNvSpPr>
          <p:nvPr>
            <p:ph type="sldNum" sz="quarter" idx="5"/>
          </p:nvPr>
        </p:nvSpPr>
        <p:spPr/>
        <p:txBody>
          <a:bodyPr/>
          <a:lstStyle/>
          <a:p>
            <a:fld id="{3E413F39-B1FB-4E41-B340-8F177A5432DC}" type="slidenum">
              <a:rPr lang="en-US" smtClean="0"/>
              <a:t>45</a:t>
            </a:fld>
            <a:endParaRPr lang="en-US"/>
          </a:p>
        </p:txBody>
      </p:sp>
    </p:spTree>
    <p:extLst>
      <p:ext uri="{BB962C8B-B14F-4D97-AF65-F5344CB8AC3E}">
        <p14:creationId xmlns:p14="http://schemas.microsoft.com/office/powerpoint/2010/main" val="730124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Move quickly here these points will be made again</a:t>
            </a:r>
          </a:p>
        </p:txBody>
      </p:sp>
      <p:sp>
        <p:nvSpPr>
          <p:cNvPr id="4" name="Slide Number Placeholder 3"/>
          <p:cNvSpPr>
            <a:spLocks noGrp="1"/>
          </p:cNvSpPr>
          <p:nvPr>
            <p:ph type="sldNum" sz="quarter" idx="5"/>
          </p:nvPr>
        </p:nvSpPr>
        <p:spPr/>
        <p:txBody>
          <a:bodyPr/>
          <a:lstStyle/>
          <a:p>
            <a:fld id="{3E413F39-B1FB-4E41-B340-8F177A5432DC}" type="slidenum">
              <a:rPr lang="en-US" smtClean="0"/>
              <a:t>4</a:t>
            </a:fld>
            <a:endParaRPr lang="en-US"/>
          </a:p>
        </p:txBody>
      </p:sp>
    </p:spTree>
    <p:extLst>
      <p:ext uri="{BB962C8B-B14F-4D97-AF65-F5344CB8AC3E}">
        <p14:creationId xmlns:p14="http://schemas.microsoft.com/office/powerpoint/2010/main" val="21640181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“read all the prices, store them, then for each item look up the price and…”</a:t>
            </a:r>
          </a:p>
        </p:txBody>
      </p:sp>
      <p:sp>
        <p:nvSpPr>
          <p:cNvPr id="4" name="Slide Number Placeholder 3"/>
          <p:cNvSpPr>
            <a:spLocks noGrp="1"/>
          </p:cNvSpPr>
          <p:nvPr>
            <p:ph type="sldNum" sz="quarter" idx="5"/>
          </p:nvPr>
        </p:nvSpPr>
        <p:spPr/>
        <p:txBody>
          <a:bodyPr/>
          <a:lstStyle/>
          <a:p>
            <a:fld id="{3E413F39-B1FB-4E41-B340-8F177A5432DC}" type="slidenum">
              <a:rPr lang="en-US" smtClean="0"/>
              <a:t>46</a:t>
            </a:fld>
            <a:endParaRPr lang="en-US"/>
          </a:p>
        </p:txBody>
      </p:sp>
    </p:spTree>
    <p:extLst>
      <p:ext uri="{BB962C8B-B14F-4D97-AF65-F5344CB8AC3E}">
        <p14:creationId xmlns:p14="http://schemas.microsoft.com/office/powerpoint/2010/main" val="17051648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47</a:t>
            </a:fld>
            <a:endParaRPr lang="en-US"/>
          </a:p>
        </p:txBody>
      </p:sp>
    </p:spTree>
    <p:extLst>
      <p:ext uri="{BB962C8B-B14F-4D97-AF65-F5344CB8AC3E}">
        <p14:creationId xmlns:p14="http://schemas.microsoft.com/office/powerpoint/2010/main" val="3031683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 because yes, Naming is Hard, and we can and will Do Better. Thankyou</a:t>
            </a:r>
          </a:p>
        </p:txBody>
      </p:sp>
      <p:sp>
        <p:nvSpPr>
          <p:cNvPr id="4" name="Slide Number Placeholder 3"/>
          <p:cNvSpPr>
            <a:spLocks noGrp="1"/>
          </p:cNvSpPr>
          <p:nvPr>
            <p:ph type="sldNum" sz="quarter" idx="5"/>
          </p:nvPr>
        </p:nvSpPr>
        <p:spPr/>
        <p:txBody>
          <a:bodyPr/>
          <a:lstStyle/>
          <a:p>
            <a:fld id="{3E413F39-B1FB-4E41-B340-8F177A5432DC}" type="slidenum">
              <a:rPr lang="en-US" smtClean="0"/>
              <a:t>48</a:t>
            </a:fld>
            <a:endParaRPr lang="en-US"/>
          </a:p>
        </p:txBody>
      </p:sp>
    </p:spTree>
    <p:extLst>
      <p:ext uri="{BB962C8B-B14F-4D97-AF65-F5344CB8AC3E}">
        <p14:creationId xmlns:p14="http://schemas.microsoft.com/office/powerpoint/2010/main" val="272640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Now, naming is important if I’m writing a real API or building a real system that will be maintained by a team, but if I’m just tossing an example together to explain what </a:t>
            </a:r>
            <a:r>
              <a:rPr lang="en-US" dirty="0" err="1"/>
              <a:t>nodiscard</a:t>
            </a:r>
            <a:r>
              <a:rPr lang="en-US" dirty="0"/>
              <a:t> means or what const means then I can use single letter variables and such like, right? No.</a:t>
            </a:r>
          </a:p>
        </p:txBody>
      </p:sp>
      <p:sp>
        <p:nvSpPr>
          <p:cNvPr id="4" name="Slide Number Placeholder 3"/>
          <p:cNvSpPr>
            <a:spLocks noGrp="1"/>
          </p:cNvSpPr>
          <p:nvPr>
            <p:ph type="sldNum" sz="quarter" idx="5"/>
          </p:nvPr>
        </p:nvSpPr>
        <p:spPr/>
        <p:txBody>
          <a:bodyPr/>
          <a:lstStyle/>
          <a:p>
            <a:fld id="{3E413F39-B1FB-4E41-B340-8F177A5432DC}" type="slidenum">
              <a:rPr lang="en-US" smtClean="0"/>
              <a:t>5</a:t>
            </a:fld>
            <a:endParaRPr lang="en-US"/>
          </a:p>
        </p:txBody>
      </p:sp>
    </p:spTree>
    <p:extLst>
      <p:ext uri="{BB962C8B-B14F-4D97-AF65-F5344CB8AC3E}">
        <p14:creationId xmlns:p14="http://schemas.microsoft.com/office/powerpoint/2010/main" val="915985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Here, the … are setting a bunch of things other than status. Approved date, approved by, possibly a lot of other things too. You don’t expect that from a name like </a:t>
            </a:r>
            <a:r>
              <a:rPr lang="en-US" dirty="0" err="1"/>
              <a:t>setWhatever</a:t>
            </a:r>
            <a:r>
              <a:rPr lang="en-US" dirty="0"/>
              <a:t>, you expect that will just set whatever. This sort of function tends to grow organically – at first you only need to set the status, so that’s what you call the function. Then you need to set some other things, and it’s still happening for whatever status you’re setting, so that’s fine, then there’s some special stuff when you approve it, so you add it here, then later someone adds some more stuff for when you deny it, and before you know it you have a name that conflicts with the reality of the program.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understanding something is bad. But misunderstanding it, being sure it does something other than what it really does, is worse.</a:t>
            </a:r>
          </a:p>
          <a:p>
            <a:endParaRPr lang="en-US" dirty="0"/>
          </a:p>
          <a:p>
            <a:r>
              <a:rPr lang="en-US" dirty="0"/>
              <a:t>When you split it into two functions, they get names that make sense. And the calling code changes too. Instead of setting the status to approved, which is a 5 word phrase, they approve, which is just one. Same for denying.</a:t>
            </a:r>
          </a:p>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6</a:t>
            </a:fld>
            <a:endParaRPr lang="en-US"/>
          </a:p>
        </p:txBody>
      </p:sp>
    </p:spTree>
    <p:extLst>
      <p:ext uri="{BB962C8B-B14F-4D97-AF65-F5344CB8AC3E}">
        <p14:creationId xmlns:p14="http://schemas.microsoft.com/office/powerpoint/2010/main" val="1784691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Except that it might not say “shipping costs” it might say “dollar amount 3” and it might not say total it might say “accumulated amount 4” because those things may not have their real names yet at the moment.</a:t>
            </a:r>
          </a:p>
          <a:p>
            <a:endParaRPr lang="en-US" dirty="0"/>
          </a:p>
          <a:p>
            <a:r>
              <a:rPr lang="en-US" dirty="0"/>
              <a:t>True names may change over time especially as business rules change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Doesn’t mean it’s an optional step or something you can get around to if the deadline permits, but it does mean that you should not be paralyzed and unable to go forward because you don’t know a good name for something. If you’re committed to it having a good name eventually, you can loop back and fix things up after the code is written.</a:t>
            </a:r>
          </a:p>
          <a:p>
            <a:endParaRPr lang="en-US" dirty="0"/>
          </a:p>
          <a:p>
            <a:r>
              <a:rPr lang="en-US" dirty="0"/>
              <a:t>I will come back to this point later in the talk</a:t>
            </a:r>
          </a:p>
        </p:txBody>
      </p:sp>
      <p:sp>
        <p:nvSpPr>
          <p:cNvPr id="4" name="Slide Number Placeholder 3"/>
          <p:cNvSpPr>
            <a:spLocks noGrp="1"/>
          </p:cNvSpPr>
          <p:nvPr>
            <p:ph type="sldNum" sz="quarter" idx="5"/>
          </p:nvPr>
        </p:nvSpPr>
        <p:spPr/>
        <p:txBody>
          <a:bodyPr/>
          <a:lstStyle/>
          <a:p>
            <a:fld id="{3E413F39-B1FB-4E41-B340-8F177A5432DC}" type="slidenum">
              <a:rPr lang="en-US" smtClean="0"/>
              <a:t>7</a:t>
            </a:fld>
            <a:endParaRPr lang="en-US"/>
          </a:p>
        </p:txBody>
      </p:sp>
    </p:spTree>
    <p:extLst>
      <p:ext uri="{BB962C8B-B14F-4D97-AF65-F5344CB8AC3E}">
        <p14:creationId xmlns:p14="http://schemas.microsoft.com/office/powerpoint/2010/main" val="651373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you’re refactoring a hundred line block of code into a private member function, naming it is pretty easy. You know what it does so you call it that. Update. Ship. Release. Whatever. Things get harder if you’re naming a function in a public API, especially one that will be called by people who aren’t on your team and don’t use your words for things. And the more generic things get, the harder naming becomes, because you  keep getting further from the person who’s going to consume the thing you’re naming, who’s going to consume your name.</a:t>
            </a:r>
          </a:p>
          <a:p>
            <a:endParaRPr lang="en-US" dirty="0"/>
          </a:p>
        </p:txBody>
      </p:sp>
      <p:sp>
        <p:nvSpPr>
          <p:cNvPr id="4" name="Slide Number Placeholder 3"/>
          <p:cNvSpPr>
            <a:spLocks noGrp="1"/>
          </p:cNvSpPr>
          <p:nvPr>
            <p:ph type="sldNum" sz="quarter" idx="5"/>
          </p:nvPr>
        </p:nvSpPr>
        <p:spPr/>
        <p:txBody>
          <a:bodyPr/>
          <a:lstStyle/>
          <a:p>
            <a:fld id="{3E413F39-B1FB-4E41-B340-8F177A5432DC}" type="slidenum">
              <a:rPr lang="en-US" smtClean="0"/>
              <a:t>8</a:t>
            </a:fld>
            <a:endParaRPr lang="en-US"/>
          </a:p>
        </p:txBody>
      </p:sp>
    </p:spTree>
    <p:extLst>
      <p:ext uri="{BB962C8B-B14F-4D97-AF65-F5344CB8AC3E}">
        <p14:creationId xmlns:p14="http://schemas.microsoft.com/office/powerpoint/2010/main" val="57882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When you are told this story: the implementor’s story, it all makes perfect sense. It’s logical, It’s intuitive. It’s obvious.</a:t>
            </a:r>
          </a:p>
          <a:p>
            <a:endParaRPr lang="en-US" dirty="0"/>
          </a:p>
          <a:p>
            <a:r>
              <a:rPr lang="en-US" dirty="0"/>
              <a:t>But put yourself in the shoes of the person who wants to find those best performers. They don’t think this way. That’s not the service they were looking for.</a:t>
            </a:r>
          </a:p>
          <a:p>
            <a:endParaRPr lang="en-US" dirty="0"/>
          </a:p>
          <a:p>
            <a:r>
              <a:rPr lang="en-US" dirty="0"/>
              <a:t>It can be argued (and Conor Hoekstra has done it) than </a:t>
            </a:r>
            <a:r>
              <a:rPr lang="en-US" dirty="0" err="1"/>
              <a:t>partial_sort_copy</a:t>
            </a:r>
            <a:r>
              <a:rPr lang="en-US" dirty="0"/>
              <a:t> is really </a:t>
            </a:r>
            <a:r>
              <a:rPr lang="en-US" dirty="0" err="1"/>
              <a:t>top_n_sorted</a:t>
            </a:r>
            <a:r>
              <a:rPr lang="en-US" dirty="0"/>
              <a:t> and the nonexistent </a:t>
            </a:r>
            <a:r>
              <a:rPr lang="en-US" dirty="0" err="1"/>
              <a:t>nth_element_copy</a:t>
            </a:r>
            <a:r>
              <a:rPr lang="en-US" dirty="0"/>
              <a:t> would be a good candidate for </a:t>
            </a:r>
            <a:r>
              <a:rPr lang="en-US" dirty="0" err="1"/>
              <a:t>top_n</a:t>
            </a:r>
            <a:r>
              <a:rPr lang="en-US" dirty="0"/>
              <a:t>. I don’t disagree. My point is that someone who wants the best performers in their collection isn’t looking for sort. They don’t want to sort their collection. To give them a name that reflects their needs in their application is very different than building a name based on the history of the function or how it is implemented internally or even what it does. What’s it FOR?</a:t>
            </a:r>
          </a:p>
        </p:txBody>
      </p:sp>
      <p:sp>
        <p:nvSpPr>
          <p:cNvPr id="4" name="Slide Number Placeholder 3"/>
          <p:cNvSpPr>
            <a:spLocks noGrp="1"/>
          </p:cNvSpPr>
          <p:nvPr>
            <p:ph type="sldNum" sz="quarter" idx="5"/>
          </p:nvPr>
        </p:nvSpPr>
        <p:spPr/>
        <p:txBody>
          <a:bodyPr/>
          <a:lstStyle/>
          <a:p>
            <a:fld id="{3E413F39-B1FB-4E41-B340-8F177A5432DC}" type="slidenum">
              <a:rPr lang="en-US" smtClean="0"/>
              <a:t>9</a:t>
            </a:fld>
            <a:endParaRPr lang="en-US"/>
          </a:p>
        </p:txBody>
      </p:sp>
    </p:spTree>
    <p:extLst>
      <p:ext uri="{BB962C8B-B14F-4D97-AF65-F5344CB8AC3E}">
        <p14:creationId xmlns:p14="http://schemas.microsoft.com/office/powerpoint/2010/main" val="382175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r>
              <a:rPr lang="en-US"/>
              <a:t>Kate Gregory @gregcons</a:t>
            </a:r>
          </a:p>
        </p:txBody>
      </p:sp>
      <p:sp>
        <p:nvSpPr>
          <p:cNvPr id="5" name="Footer Placeholder 4"/>
          <p:cNvSpPr>
            <a:spLocks noGrp="1"/>
          </p:cNvSpPr>
          <p:nvPr>
            <p:ph type="ftr" sz="quarter" idx="11"/>
          </p:nvPr>
        </p:nvSpPr>
        <p:spPr>
          <a:xfrm>
            <a:off x="3623733" y="6117336"/>
            <a:ext cx="3609438" cy="365125"/>
          </a:xfrm>
        </p:spPr>
        <p:txBody>
          <a:bodyPr/>
          <a:lstStyle/>
          <a:p>
            <a:r>
              <a:rPr lang="en-US"/>
              <a:t>CppCon 2019</a:t>
            </a:r>
          </a:p>
        </p:txBody>
      </p:sp>
      <p:sp>
        <p:nvSpPr>
          <p:cNvPr id="6" name="Slide Number Placeholder 5"/>
          <p:cNvSpPr>
            <a:spLocks noGrp="1"/>
          </p:cNvSpPr>
          <p:nvPr>
            <p:ph type="sldNum" sz="quarter" idx="12"/>
          </p:nvPr>
        </p:nvSpPr>
        <p:spPr>
          <a:xfrm>
            <a:off x="8275320" y="6117336"/>
            <a:ext cx="411480" cy="365125"/>
          </a:xfrm>
        </p:spPr>
        <p:txBody>
          <a:bodyPr/>
          <a:lstStyle/>
          <a:p>
            <a:fld id="{22275693-60DC-4290-A480-86760640C8A1}"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83617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Kate Gregory @gregcons</a:t>
            </a:r>
            <a:endParaRPr lang="en-US" dirty="0"/>
          </a:p>
        </p:txBody>
      </p:sp>
      <p:sp>
        <p:nvSpPr>
          <p:cNvPr id="6" name="Footer Placeholder 5"/>
          <p:cNvSpPr>
            <a:spLocks noGrp="1"/>
          </p:cNvSpPr>
          <p:nvPr>
            <p:ph type="ftr" sz="quarter" idx="11"/>
          </p:nvPr>
        </p:nvSpPr>
        <p:spPr/>
        <p:txBody>
          <a:bodyPr/>
          <a:lstStyle/>
          <a:p>
            <a:r>
              <a:rPr lang="en-US"/>
              <a:t>CppCon 2019</a:t>
            </a:r>
            <a:endParaRPr lang="en-US" dirty="0"/>
          </a:p>
        </p:txBody>
      </p:sp>
      <p:sp>
        <p:nvSpPr>
          <p:cNvPr id="7" name="Slide Number Placeholder 6"/>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158219299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Kate Gregory @gregcons</a:t>
            </a:r>
            <a:endParaRPr lang="en-US" dirty="0"/>
          </a:p>
        </p:txBody>
      </p:sp>
      <p:sp>
        <p:nvSpPr>
          <p:cNvPr id="5" name="Footer Placeholder 4"/>
          <p:cNvSpPr>
            <a:spLocks noGrp="1"/>
          </p:cNvSpPr>
          <p:nvPr>
            <p:ph type="ftr" sz="quarter" idx="11"/>
          </p:nvPr>
        </p:nvSpPr>
        <p:spPr/>
        <p:txBody>
          <a:bodyPr/>
          <a:lstStyle/>
          <a:p>
            <a:r>
              <a:rPr lang="en-US"/>
              <a:t>CppCon 2019</a:t>
            </a:r>
            <a:endParaRPr lang="en-US" dirty="0"/>
          </a:p>
        </p:txBody>
      </p:sp>
      <p:sp>
        <p:nvSpPr>
          <p:cNvPr id="6" name="Slide Number Placeholder 5"/>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148580081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Kate Gregory @gregcons</a:t>
            </a:r>
            <a:endParaRPr lang="en-US" dirty="0"/>
          </a:p>
        </p:txBody>
      </p:sp>
      <p:sp>
        <p:nvSpPr>
          <p:cNvPr id="5" name="Footer Placeholder 4"/>
          <p:cNvSpPr>
            <a:spLocks noGrp="1"/>
          </p:cNvSpPr>
          <p:nvPr>
            <p:ph type="ftr" sz="quarter" idx="11"/>
          </p:nvPr>
        </p:nvSpPr>
        <p:spPr/>
        <p:txBody>
          <a:bodyPr/>
          <a:lstStyle/>
          <a:p>
            <a:r>
              <a:rPr lang="en-US"/>
              <a:t>CppCon 2019</a:t>
            </a:r>
            <a:endParaRPr lang="en-US" dirty="0"/>
          </a:p>
        </p:txBody>
      </p:sp>
      <p:sp>
        <p:nvSpPr>
          <p:cNvPr id="6" name="Slide Number Placeholder 5"/>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131566689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Kate Gregory @gregcons</a:t>
            </a:r>
            <a:endParaRPr lang="en-US" dirty="0"/>
          </a:p>
        </p:txBody>
      </p:sp>
      <p:sp>
        <p:nvSpPr>
          <p:cNvPr id="5" name="Footer Placeholder 4"/>
          <p:cNvSpPr>
            <a:spLocks noGrp="1"/>
          </p:cNvSpPr>
          <p:nvPr>
            <p:ph type="ftr" sz="quarter" idx="11"/>
          </p:nvPr>
        </p:nvSpPr>
        <p:spPr/>
        <p:txBody>
          <a:bodyPr/>
          <a:lstStyle/>
          <a:p>
            <a:r>
              <a:rPr lang="en-US"/>
              <a:t>CppCon 2019</a:t>
            </a:r>
            <a:endParaRPr lang="en-US" dirty="0"/>
          </a:p>
        </p:txBody>
      </p:sp>
      <p:sp>
        <p:nvSpPr>
          <p:cNvPr id="6" name="Slide Number Placeholder 5"/>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379591125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Kate Gregory @gregcons</a:t>
            </a:r>
            <a:endParaRPr lang="en-US" dirty="0"/>
          </a:p>
        </p:txBody>
      </p:sp>
      <p:sp>
        <p:nvSpPr>
          <p:cNvPr id="5" name="Footer Placeholder 4"/>
          <p:cNvSpPr>
            <a:spLocks noGrp="1"/>
          </p:cNvSpPr>
          <p:nvPr>
            <p:ph type="ftr" sz="quarter" idx="11"/>
          </p:nvPr>
        </p:nvSpPr>
        <p:spPr/>
        <p:txBody>
          <a:bodyPr/>
          <a:lstStyle/>
          <a:p>
            <a:r>
              <a:rPr lang="en-US"/>
              <a:t>CppCon 2019</a:t>
            </a:r>
            <a:endParaRPr lang="en-US" dirty="0"/>
          </a:p>
        </p:txBody>
      </p:sp>
      <p:sp>
        <p:nvSpPr>
          <p:cNvPr id="6" name="Slide Number Placeholder 5"/>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38922161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Kate Gregory @gregcons</a:t>
            </a:r>
            <a:endParaRPr lang="en-US" dirty="0"/>
          </a:p>
        </p:txBody>
      </p:sp>
      <p:sp>
        <p:nvSpPr>
          <p:cNvPr id="5" name="Footer Placeholder 4"/>
          <p:cNvSpPr>
            <a:spLocks noGrp="1"/>
          </p:cNvSpPr>
          <p:nvPr>
            <p:ph type="ftr" sz="quarter" idx="11"/>
          </p:nvPr>
        </p:nvSpPr>
        <p:spPr/>
        <p:txBody>
          <a:bodyPr/>
          <a:lstStyle/>
          <a:p>
            <a:r>
              <a:rPr lang="en-US"/>
              <a:t>CppCon 2019</a:t>
            </a:r>
            <a:endParaRPr lang="en-US" dirty="0"/>
          </a:p>
        </p:txBody>
      </p:sp>
      <p:sp>
        <p:nvSpPr>
          <p:cNvPr id="6" name="Slide Number Placeholder 5"/>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232807578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Kate Gregory @gregcons</a:t>
            </a:r>
            <a:endParaRPr lang="en-US" dirty="0"/>
          </a:p>
        </p:txBody>
      </p:sp>
      <p:sp>
        <p:nvSpPr>
          <p:cNvPr id="5" name="Footer Placeholder 4"/>
          <p:cNvSpPr>
            <a:spLocks noGrp="1"/>
          </p:cNvSpPr>
          <p:nvPr>
            <p:ph type="ftr" sz="quarter" idx="11"/>
          </p:nvPr>
        </p:nvSpPr>
        <p:spPr/>
        <p:txBody>
          <a:bodyPr/>
          <a:lstStyle/>
          <a:p>
            <a:r>
              <a:rPr lang="en-US"/>
              <a:t>CppCon 2019</a:t>
            </a:r>
            <a:endParaRPr lang="en-US" dirty="0"/>
          </a:p>
        </p:txBody>
      </p:sp>
      <p:sp>
        <p:nvSpPr>
          <p:cNvPr id="6" name="Slide Number Placeholder 5"/>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22542639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Kate Gregory @gregcons</a:t>
            </a:r>
            <a:endParaRPr lang="en-US" dirty="0"/>
          </a:p>
        </p:txBody>
      </p:sp>
      <p:sp>
        <p:nvSpPr>
          <p:cNvPr id="5" name="Footer Placeholder 4"/>
          <p:cNvSpPr>
            <a:spLocks noGrp="1"/>
          </p:cNvSpPr>
          <p:nvPr>
            <p:ph type="ftr" sz="quarter" idx="11"/>
          </p:nvPr>
        </p:nvSpPr>
        <p:spPr/>
        <p:txBody>
          <a:bodyPr/>
          <a:lstStyle/>
          <a:p>
            <a:r>
              <a:rPr lang="en-US"/>
              <a:t>CppCon 2019</a:t>
            </a:r>
            <a:endParaRPr lang="en-US" dirty="0"/>
          </a:p>
        </p:txBody>
      </p:sp>
      <p:sp>
        <p:nvSpPr>
          <p:cNvPr id="6" name="Slide Number Placeholder 5"/>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167481940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r>
              <a:rPr lang="en-US"/>
              <a:t>Kate Gregory @gregcons</a:t>
            </a:r>
            <a:endParaRPr lang="en-US" dirty="0"/>
          </a:p>
        </p:txBody>
      </p:sp>
      <p:sp>
        <p:nvSpPr>
          <p:cNvPr id="5" name="Footer Placeholder 4"/>
          <p:cNvSpPr>
            <a:spLocks noGrp="1"/>
          </p:cNvSpPr>
          <p:nvPr>
            <p:ph type="ftr" sz="quarter" idx="11"/>
          </p:nvPr>
        </p:nvSpPr>
        <p:spPr>
          <a:xfrm>
            <a:off x="1972647" y="6108173"/>
            <a:ext cx="5314517" cy="365125"/>
          </a:xfrm>
        </p:spPr>
        <p:txBody>
          <a:bodyPr/>
          <a:lstStyle/>
          <a:p>
            <a:r>
              <a:rPr lang="en-US"/>
              <a:t>CppCon 2019</a:t>
            </a:r>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597241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Kate Gregory @gregcons</a:t>
            </a:r>
          </a:p>
        </p:txBody>
      </p:sp>
      <p:sp>
        <p:nvSpPr>
          <p:cNvPr id="5" name="Footer Placeholder 4"/>
          <p:cNvSpPr>
            <a:spLocks noGrp="1"/>
          </p:cNvSpPr>
          <p:nvPr>
            <p:ph type="ftr" sz="quarter" idx="11"/>
          </p:nvPr>
        </p:nvSpPr>
        <p:spPr/>
        <p:txBody>
          <a:bodyPr/>
          <a:lstStyle/>
          <a:p>
            <a:r>
              <a:rPr lang="en-US"/>
              <a:t>CppCon 2019</a:t>
            </a:r>
          </a:p>
        </p:txBody>
      </p:sp>
      <p:sp>
        <p:nvSpPr>
          <p:cNvPr id="6" name="Slide Number Placeholder 5"/>
          <p:cNvSpPr>
            <a:spLocks noGrp="1"/>
          </p:cNvSpPr>
          <p:nvPr>
            <p:ph type="sldNum" sz="quarter" idx="12"/>
          </p:nvPr>
        </p:nvSpPr>
        <p:spPr>
          <a:xfrm>
            <a:off x="8273317" y="6116070"/>
            <a:ext cx="413483" cy="365125"/>
          </a:xfrm>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278046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Kate Gregory @gregcons</a:t>
            </a:r>
            <a:endParaRPr lang="en-US" dirty="0"/>
          </a:p>
        </p:txBody>
      </p:sp>
      <p:sp>
        <p:nvSpPr>
          <p:cNvPr id="6" name="Footer Placeholder 5"/>
          <p:cNvSpPr>
            <a:spLocks noGrp="1"/>
          </p:cNvSpPr>
          <p:nvPr>
            <p:ph type="ftr" sz="quarter" idx="11"/>
          </p:nvPr>
        </p:nvSpPr>
        <p:spPr/>
        <p:txBody>
          <a:bodyPr/>
          <a:lstStyle/>
          <a:p>
            <a:r>
              <a:rPr lang="en-US"/>
              <a:t>CppCon 2019</a:t>
            </a:r>
            <a:endParaRPr lang="en-US" dirty="0"/>
          </a:p>
        </p:txBody>
      </p:sp>
      <p:sp>
        <p:nvSpPr>
          <p:cNvPr id="7" name="Slide Number Placeholder 6"/>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52483509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Kate Gregory @gregcons</a:t>
            </a:r>
            <a:endParaRPr lang="en-US" dirty="0"/>
          </a:p>
        </p:txBody>
      </p:sp>
      <p:sp>
        <p:nvSpPr>
          <p:cNvPr id="8" name="Footer Placeholder 7"/>
          <p:cNvSpPr>
            <a:spLocks noGrp="1"/>
          </p:cNvSpPr>
          <p:nvPr>
            <p:ph type="ftr" sz="quarter" idx="11"/>
          </p:nvPr>
        </p:nvSpPr>
        <p:spPr/>
        <p:txBody>
          <a:bodyPr/>
          <a:lstStyle/>
          <a:p>
            <a:r>
              <a:rPr lang="en-US"/>
              <a:t>CppCon 2019</a:t>
            </a:r>
            <a:endParaRPr lang="en-US" dirty="0"/>
          </a:p>
        </p:txBody>
      </p:sp>
      <p:sp>
        <p:nvSpPr>
          <p:cNvPr id="9" name="Slide Number Placeholder 8"/>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27977631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Kate Gregory @gregcons</a:t>
            </a:r>
          </a:p>
        </p:txBody>
      </p:sp>
      <p:sp>
        <p:nvSpPr>
          <p:cNvPr id="4" name="Footer Placeholder 3"/>
          <p:cNvSpPr>
            <a:spLocks noGrp="1"/>
          </p:cNvSpPr>
          <p:nvPr>
            <p:ph type="ftr" sz="quarter" idx="11"/>
          </p:nvPr>
        </p:nvSpPr>
        <p:spPr/>
        <p:txBody>
          <a:bodyPr/>
          <a:lstStyle/>
          <a:p>
            <a:r>
              <a:rPr lang="en-US" cap="none"/>
              <a:t>CppCon</a:t>
            </a:r>
            <a:r>
              <a:rPr lang="en-US"/>
              <a:t> 2019</a:t>
            </a:r>
            <a:endParaRPr lang="en-US" dirty="0"/>
          </a:p>
        </p:txBody>
      </p:sp>
      <p:sp>
        <p:nvSpPr>
          <p:cNvPr id="5" name="Slide Number Placeholder 4"/>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400218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Kate Gregory @gregcons</a:t>
            </a:r>
          </a:p>
        </p:txBody>
      </p:sp>
      <p:sp>
        <p:nvSpPr>
          <p:cNvPr id="3" name="Footer Placeholder 2"/>
          <p:cNvSpPr>
            <a:spLocks noGrp="1"/>
          </p:cNvSpPr>
          <p:nvPr>
            <p:ph type="ftr" sz="quarter" idx="11"/>
          </p:nvPr>
        </p:nvSpPr>
        <p:spPr/>
        <p:txBody>
          <a:bodyPr/>
          <a:lstStyle/>
          <a:p>
            <a:r>
              <a:rPr lang="en-US"/>
              <a:t>CppCon 2019</a:t>
            </a:r>
          </a:p>
        </p:txBody>
      </p:sp>
      <p:sp>
        <p:nvSpPr>
          <p:cNvPr id="4" name="Slide Number Placeholder 3"/>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331751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Kate Gregory @gregcons</a:t>
            </a:r>
            <a:endParaRPr lang="en-US" dirty="0"/>
          </a:p>
        </p:txBody>
      </p:sp>
      <p:sp>
        <p:nvSpPr>
          <p:cNvPr id="6" name="Footer Placeholder 5"/>
          <p:cNvSpPr>
            <a:spLocks noGrp="1"/>
          </p:cNvSpPr>
          <p:nvPr>
            <p:ph type="ftr" sz="quarter" idx="11"/>
          </p:nvPr>
        </p:nvSpPr>
        <p:spPr/>
        <p:txBody>
          <a:bodyPr/>
          <a:lstStyle/>
          <a:p>
            <a:r>
              <a:rPr lang="en-US"/>
              <a:t>CppCon 2019</a:t>
            </a:r>
            <a:endParaRPr lang="en-US" dirty="0"/>
          </a:p>
        </p:txBody>
      </p:sp>
      <p:sp>
        <p:nvSpPr>
          <p:cNvPr id="7" name="Slide Number Placeholder 6"/>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30962506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Kate Gregory @gregcons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275693-60DC-4290-A480-86760640C8A1}" type="slidenum">
              <a:rPr lang="en-US" smtClean="0"/>
              <a:t>‹#›</a:t>
            </a:fld>
            <a:endParaRPr lang="en-US"/>
          </a:p>
        </p:txBody>
      </p:sp>
    </p:spTree>
    <p:extLst>
      <p:ext uri="{BB962C8B-B14F-4D97-AF65-F5344CB8AC3E}">
        <p14:creationId xmlns:p14="http://schemas.microsoft.com/office/powerpoint/2010/main" val="131690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Kate Gregory @gregcons</a:t>
            </a:r>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CppCon 2019</a:t>
            </a:r>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275693-60DC-4290-A480-86760640C8A1}" type="slidenum">
              <a:rPr lang="en-US" smtClean="0"/>
              <a:t>‹#›</a:t>
            </a:fld>
            <a:endParaRPr lang="en-US"/>
          </a:p>
        </p:txBody>
      </p:sp>
    </p:spTree>
    <p:extLst>
      <p:ext uri="{BB962C8B-B14F-4D97-AF65-F5344CB8AC3E}">
        <p14:creationId xmlns:p14="http://schemas.microsoft.com/office/powerpoint/2010/main" val="739533002"/>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 id="2147484093" r:id="rId16"/>
    <p:sldLayoutId id="2147484094"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55CF-03EB-42CF-93EC-88BD32791318}"/>
              </a:ext>
            </a:extLst>
          </p:cNvPr>
          <p:cNvSpPr>
            <a:spLocks noGrp="1"/>
          </p:cNvSpPr>
          <p:nvPr>
            <p:ph type="ctrTitle"/>
          </p:nvPr>
        </p:nvSpPr>
        <p:spPr>
          <a:xfrm>
            <a:off x="47171" y="1115106"/>
            <a:ext cx="9049657" cy="3021467"/>
          </a:xfrm>
        </p:spPr>
        <p:txBody>
          <a:bodyPr>
            <a:noAutofit/>
          </a:bodyPr>
          <a:lstStyle/>
          <a:p>
            <a:r>
              <a:rPr lang="en-US" sz="8800" dirty="0"/>
              <a:t>Naming is Hard: Let's Do Better</a:t>
            </a:r>
          </a:p>
        </p:txBody>
      </p:sp>
      <p:sp>
        <p:nvSpPr>
          <p:cNvPr id="3" name="Subtitle 2">
            <a:extLst>
              <a:ext uri="{FF2B5EF4-FFF2-40B4-BE49-F238E27FC236}">
                <a16:creationId xmlns:a16="http://schemas.microsoft.com/office/drawing/2014/main" id="{D4BE1BD6-ED7D-4E9C-BFFE-41AFA0063678}"/>
              </a:ext>
            </a:extLst>
          </p:cNvPr>
          <p:cNvSpPr>
            <a:spLocks noGrp="1"/>
          </p:cNvSpPr>
          <p:nvPr>
            <p:ph type="subTitle" idx="1"/>
          </p:nvPr>
        </p:nvSpPr>
        <p:spPr>
          <a:xfrm>
            <a:off x="1203158" y="4751054"/>
            <a:ext cx="7440780" cy="1655762"/>
          </a:xfrm>
        </p:spPr>
        <p:txBody>
          <a:bodyPr>
            <a:normAutofit/>
          </a:bodyPr>
          <a:lstStyle/>
          <a:p>
            <a:pPr algn="r"/>
            <a:r>
              <a:rPr lang="en-US" cap="none" dirty="0"/>
              <a:t>Kate Gregory</a:t>
            </a:r>
          </a:p>
          <a:p>
            <a:pPr algn="r"/>
            <a:r>
              <a:rPr lang="en-US" cap="none" dirty="0"/>
              <a:t>kate@gregcons.com</a:t>
            </a:r>
          </a:p>
          <a:p>
            <a:pPr algn="r"/>
            <a:r>
              <a:rPr lang="en-US" cap="none" dirty="0"/>
              <a:t>www.gregcons.com/kateblog</a:t>
            </a:r>
          </a:p>
          <a:p>
            <a:pPr algn="r"/>
            <a:r>
              <a:rPr lang="en-US" cap="none" dirty="0"/>
              <a:t>@</a:t>
            </a:r>
            <a:r>
              <a:rPr lang="en-US" cap="none" dirty="0" err="1"/>
              <a:t>gregcons</a:t>
            </a:r>
            <a:endParaRPr lang="en-US" cap="none" dirty="0"/>
          </a:p>
        </p:txBody>
      </p:sp>
      <p:sp>
        <p:nvSpPr>
          <p:cNvPr id="4" name="Slide Number Placeholder 3">
            <a:extLst>
              <a:ext uri="{FF2B5EF4-FFF2-40B4-BE49-F238E27FC236}">
                <a16:creationId xmlns:a16="http://schemas.microsoft.com/office/drawing/2014/main" id="{88FF423E-86D1-43E8-BEE8-55AC41876CE4}"/>
              </a:ext>
            </a:extLst>
          </p:cNvPr>
          <p:cNvSpPr>
            <a:spLocks noGrp="1"/>
          </p:cNvSpPr>
          <p:nvPr>
            <p:ph type="sldNum" sz="quarter" idx="12"/>
          </p:nvPr>
        </p:nvSpPr>
        <p:spPr>
          <a:xfrm>
            <a:off x="9622972" y="6406817"/>
            <a:ext cx="771089" cy="365125"/>
          </a:xfrm>
        </p:spPr>
        <p:txBody>
          <a:bodyPr/>
          <a:lstStyle/>
          <a:p>
            <a:fld id="{22275693-60DC-4290-A480-86760640C8A1}" type="slidenum">
              <a:rPr lang="en-US" smtClean="0"/>
              <a:t>1</a:t>
            </a:fld>
            <a:endParaRPr lang="en-US" dirty="0"/>
          </a:p>
        </p:txBody>
      </p:sp>
    </p:spTree>
    <p:extLst>
      <p:ext uri="{BB962C8B-B14F-4D97-AF65-F5344CB8AC3E}">
        <p14:creationId xmlns:p14="http://schemas.microsoft.com/office/powerpoint/2010/main" val="396389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A5B7-A845-4168-B553-240E5C7926D7}"/>
              </a:ext>
            </a:extLst>
          </p:cNvPr>
          <p:cNvSpPr>
            <a:spLocks noGrp="1"/>
          </p:cNvSpPr>
          <p:nvPr>
            <p:ph type="title"/>
          </p:nvPr>
        </p:nvSpPr>
        <p:spPr/>
        <p:txBody>
          <a:bodyPr/>
          <a:lstStyle/>
          <a:p>
            <a:r>
              <a:rPr lang="en-US" dirty="0">
                <a:solidFill>
                  <a:srgbClr val="FF0000"/>
                </a:solidFill>
              </a:rPr>
              <a:t>Question Pause</a:t>
            </a:r>
          </a:p>
        </p:txBody>
      </p:sp>
      <p:sp>
        <p:nvSpPr>
          <p:cNvPr id="3" name="Slide Number Placeholder 2">
            <a:extLst>
              <a:ext uri="{FF2B5EF4-FFF2-40B4-BE49-F238E27FC236}">
                <a16:creationId xmlns:a16="http://schemas.microsoft.com/office/drawing/2014/main" id="{878087E5-5E70-4279-A2E0-87291C1EA66A}"/>
              </a:ext>
            </a:extLst>
          </p:cNvPr>
          <p:cNvSpPr>
            <a:spLocks noGrp="1"/>
          </p:cNvSpPr>
          <p:nvPr>
            <p:ph type="sldNum" sz="quarter" idx="12"/>
          </p:nvPr>
        </p:nvSpPr>
        <p:spPr/>
        <p:txBody>
          <a:bodyPr/>
          <a:lstStyle/>
          <a:p>
            <a:fld id="{22275693-60DC-4290-A480-86760640C8A1}" type="slidenum">
              <a:rPr lang="en-US" smtClean="0"/>
              <a:t>10</a:t>
            </a:fld>
            <a:endParaRPr lang="en-US"/>
          </a:p>
        </p:txBody>
      </p:sp>
    </p:spTree>
    <p:extLst>
      <p:ext uri="{BB962C8B-B14F-4D97-AF65-F5344CB8AC3E}">
        <p14:creationId xmlns:p14="http://schemas.microsoft.com/office/powerpoint/2010/main" val="89745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4D7E-935D-4FE3-87C9-26CC30C48CD3}"/>
              </a:ext>
            </a:extLst>
          </p:cNvPr>
          <p:cNvSpPr>
            <a:spLocks noGrp="1"/>
          </p:cNvSpPr>
          <p:nvPr>
            <p:ph type="title"/>
          </p:nvPr>
        </p:nvSpPr>
        <p:spPr/>
        <p:txBody>
          <a:bodyPr/>
          <a:lstStyle/>
          <a:p>
            <a:r>
              <a:rPr lang="en-US" dirty="0"/>
              <a:t>Consistency</a:t>
            </a:r>
          </a:p>
        </p:txBody>
      </p:sp>
      <p:sp>
        <p:nvSpPr>
          <p:cNvPr id="3" name="Text Placeholder 2">
            <a:extLst>
              <a:ext uri="{FF2B5EF4-FFF2-40B4-BE49-F238E27FC236}">
                <a16:creationId xmlns:a16="http://schemas.microsoft.com/office/drawing/2014/main" id="{4A19CE45-8319-415A-B53D-37E68220DA26}"/>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4F3E0271-E0E3-4550-8B4C-CCE446A3B4AF}"/>
              </a:ext>
            </a:extLst>
          </p:cNvPr>
          <p:cNvSpPr>
            <a:spLocks noGrp="1"/>
          </p:cNvSpPr>
          <p:nvPr>
            <p:ph type="sldNum" sz="quarter" idx="12"/>
          </p:nvPr>
        </p:nvSpPr>
        <p:spPr/>
        <p:txBody>
          <a:bodyPr/>
          <a:lstStyle/>
          <a:p>
            <a:fld id="{22275693-60DC-4290-A480-86760640C8A1}" type="slidenum">
              <a:rPr lang="en-US" smtClean="0"/>
              <a:t>11</a:t>
            </a:fld>
            <a:endParaRPr lang="en-US"/>
          </a:p>
        </p:txBody>
      </p:sp>
    </p:spTree>
    <p:extLst>
      <p:ext uri="{BB962C8B-B14F-4D97-AF65-F5344CB8AC3E}">
        <p14:creationId xmlns:p14="http://schemas.microsoft.com/office/powerpoint/2010/main" val="88827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00AF56-A6C5-4EE5-A5F6-20A11379AE96}"/>
              </a:ext>
            </a:extLst>
          </p:cNvPr>
          <p:cNvSpPr>
            <a:spLocks noGrp="1"/>
          </p:cNvSpPr>
          <p:nvPr>
            <p:ph type="title"/>
          </p:nvPr>
        </p:nvSpPr>
        <p:spPr>
          <a:xfrm>
            <a:off x="-382587" y="618518"/>
            <a:ext cx="9905998" cy="834198"/>
          </a:xfrm>
        </p:spPr>
        <p:txBody>
          <a:bodyPr/>
          <a:lstStyle/>
          <a:p>
            <a:r>
              <a:rPr lang="en-US" dirty="0"/>
              <a:t>User Nomenclature</a:t>
            </a:r>
          </a:p>
        </p:txBody>
      </p:sp>
      <p:sp>
        <p:nvSpPr>
          <p:cNvPr id="5" name="Content Placeholder 4">
            <a:extLst>
              <a:ext uri="{FF2B5EF4-FFF2-40B4-BE49-F238E27FC236}">
                <a16:creationId xmlns:a16="http://schemas.microsoft.com/office/drawing/2014/main" id="{8E4F43D4-73A9-4977-BA8F-04C8DF1C0C79}"/>
              </a:ext>
            </a:extLst>
          </p:cNvPr>
          <p:cNvSpPr>
            <a:spLocks noGrp="1"/>
          </p:cNvSpPr>
          <p:nvPr>
            <p:ph idx="1"/>
          </p:nvPr>
        </p:nvSpPr>
        <p:spPr>
          <a:xfrm>
            <a:off x="957263" y="1341982"/>
            <a:ext cx="8186737" cy="5044066"/>
          </a:xfrm>
        </p:spPr>
        <p:txBody>
          <a:bodyPr>
            <a:normAutofit/>
          </a:bodyPr>
          <a:lstStyle/>
          <a:p>
            <a:r>
              <a:rPr lang="en-US" sz="3200" dirty="0"/>
              <a:t>Names exist outside your code</a:t>
            </a:r>
          </a:p>
          <a:p>
            <a:pPr lvl="1"/>
            <a:r>
              <a:rPr lang="en-US" sz="2800" dirty="0"/>
              <a:t>Headings on reports</a:t>
            </a:r>
          </a:p>
          <a:p>
            <a:pPr lvl="1"/>
            <a:r>
              <a:rPr lang="en-US" sz="2800" dirty="0"/>
              <a:t>Emails</a:t>
            </a:r>
          </a:p>
          <a:p>
            <a:pPr lvl="1"/>
            <a:r>
              <a:rPr lang="en-US" sz="2800" dirty="0"/>
              <a:t>Prompts</a:t>
            </a:r>
          </a:p>
          <a:p>
            <a:pPr lvl="1"/>
            <a:r>
              <a:rPr lang="en-US" sz="2800" dirty="0"/>
              <a:t>Human conversations about the system</a:t>
            </a:r>
          </a:p>
          <a:p>
            <a:r>
              <a:rPr lang="en-US" sz="3200" dirty="0"/>
              <a:t>Use the same words/names in all contexts</a:t>
            </a:r>
          </a:p>
          <a:p>
            <a:pPr lvl="1"/>
            <a:r>
              <a:rPr lang="en-US" sz="2800" dirty="0"/>
              <a:t>Everyone should call things by their proper names, everywhere</a:t>
            </a:r>
          </a:p>
        </p:txBody>
      </p:sp>
      <p:sp>
        <p:nvSpPr>
          <p:cNvPr id="6" name="Slide Number Placeholder 5">
            <a:extLst>
              <a:ext uri="{FF2B5EF4-FFF2-40B4-BE49-F238E27FC236}">
                <a16:creationId xmlns:a16="http://schemas.microsoft.com/office/drawing/2014/main" id="{A30AC085-B222-4525-959D-A23449106614}"/>
              </a:ext>
            </a:extLst>
          </p:cNvPr>
          <p:cNvSpPr>
            <a:spLocks noGrp="1"/>
          </p:cNvSpPr>
          <p:nvPr>
            <p:ph type="sldNum" sz="quarter" idx="12"/>
          </p:nvPr>
        </p:nvSpPr>
        <p:spPr/>
        <p:txBody>
          <a:bodyPr/>
          <a:lstStyle/>
          <a:p>
            <a:fld id="{22275693-60DC-4290-A480-86760640C8A1}" type="slidenum">
              <a:rPr lang="en-US" smtClean="0"/>
              <a:t>12</a:t>
            </a:fld>
            <a:endParaRPr lang="en-US"/>
          </a:p>
        </p:txBody>
      </p:sp>
    </p:spTree>
    <p:extLst>
      <p:ext uri="{BB962C8B-B14F-4D97-AF65-F5344CB8AC3E}">
        <p14:creationId xmlns:p14="http://schemas.microsoft.com/office/powerpoint/2010/main" val="6341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00AF56-A6C5-4EE5-A5F6-20A11379AE96}"/>
              </a:ext>
            </a:extLst>
          </p:cNvPr>
          <p:cNvSpPr>
            <a:spLocks noGrp="1"/>
          </p:cNvSpPr>
          <p:nvPr>
            <p:ph type="title"/>
          </p:nvPr>
        </p:nvSpPr>
        <p:spPr>
          <a:xfrm>
            <a:off x="-380999" y="271188"/>
            <a:ext cx="9905998" cy="834198"/>
          </a:xfrm>
        </p:spPr>
        <p:txBody>
          <a:bodyPr/>
          <a:lstStyle/>
          <a:p>
            <a:r>
              <a:rPr lang="en-US" dirty="0"/>
              <a:t>User Nomenclature</a:t>
            </a:r>
          </a:p>
        </p:txBody>
      </p:sp>
      <p:sp>
        <p:nvSpPr>
          <p:cNvPr id="5" name="Content Placeholder 4">
            <a:extLst>
              <a:ext uri="{FF2B5EF4-FFF2-40B4-BE49-F238E27FC236}">
                <a16:creationId xmlns:a16="http://schemas.microsoft.com/office/drawing/2014/main" id="{8E4F43D4-73A9-4977-BA8F-04C8DF1C0C79}"/>
              </a:ext>
            </a:extLst>
          </p:cNvPr>
          <p:cNvSpPr>
            <a:spLocks noGrp="1"/>
          </p:cNvSpPr>
          <p:nvPr>
            <p:ph idx="1"/>
          </p:nvPr>
        </p:nvSpPr>
        <p:spPr>
          <a:xfrm>
            <a:off x="971550" y="1341982"/>
            <a:ext cx="7915275" cy="5044066"/>
          </a:xfrm>
        </p:spPr>
        <p:txBody>
          <a:bodyPr>
            <a:normAutofit/>
          </a:bodyPr>
          <a:lstStyle/>
          <a:p>
            <a:r>
              <a:rPr lang="en-US" sz="3200" dirty="0"/>
              <a:t>Don’t use the same words for different things</a:t>
            </a:r>
          </a:p>
          <a:p>
            <a:pPr lvl="1"/>
            <a:r>
              <a:rPr lang="en-US" sz="2800" dirty="0"/>
              <a:t>Be arbitrary: a certification expires but a coupon becomes invalid</a:t>
            </a:r>
          </a:p>
          <a:p>
            <a:pPr lvl="1"/>
            <a:r>
              <a:rPr lang="en-US" sz="2800" dirty="0"/>
              <a:t>Then stick to it</a:t>
            </a:r>
          </a:p>
          <a:p>
            <a:r>
              <a:rPr lang="en-US" sz="3200" dirty="0"/>
              <a:t>Don’t accept similar English words in conversation; stay precise</a:t>
            </a:r>
          </a:p>
          <a:p>
            <a:pPr lvl="1"/>
            <a:r>
              <a:rPr lang="en-US" sz="2800" dirty="0"/>
              <a:t>Expired/inactive/invalid</a:t>
            </a:r>
          </a:p>
          <a:p>
            <a:pPr lvl="1"/>
            <a:r>
              <a:rPr lang="en-US" sz="2800" dirty="0"/>
              <a:t>Coupon/voucher/discount</a:t>
            </a:r>
          </a:p>
        </p:txBody>
      </p:sp>
      <p:sp>
        <p:nvSpPr>
          <p:cNvPr id="6" name="Slide Number Placeholder 5">
            <a:extLst>
              <a:ext uri="{FF2B5EF4-FFF2-40B4-BE49-F238E27FC236}">
                <a16:creationId xmlns:a16="http://schemas.microsoft.com/office/drawing/2014/main" id="{A30AC085-B222-4525-959D-A23449106614}"/>
              </a:ext>
            </a:extLst>
          </p:cNvPr>
          <p:cNvSpPr>
            <a:spLocks noGrp="1"/>
          </p:cNvSpPr>
          <p:nvPr>
            <p:ph type="sldNum" sz="quarter" idx="12"/>
          </p:nvPr>
        </p:nvSpPr>
        <p:spPr/>
        <p:txBody>
          <a:bodyPr/>
          <a:lstStyle/>
          <a:p>
            <a:fld id="{22275693-60DC-4290-A480-86760640C8A1}" type="slidenum">
              <a:rPr lang="en-US" smtClean="0"/>
              <a:t>13</a:t>
            </a:fld>
            <a:endParaRPr lang="en-US"/>
          </a:p>
        </p:txBody>
      </p:sp>
    </p:spTree>
    <p:extLst>
      <p:ext uri="{BB962C8B-B14F-4D97-AF65-F5344CB8AC3E}">
        <p14:creationId xmlns:p14="http://schemas.microsoft.com/office/powerpoint/2010/main" val="131628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9DD9-CFA6-4DB5-A1AF-4FB8B27BF83A}"/>
              </a:ext>
            </a:extLst>
          </p:cNvPr>
          <p:cNvSpPr>
            <a:spLocks noGrp="1"/>
          </p:cNvSpPr>
          <p:nvPr>
            <p:ph type="title"/>
          </p:nvPr>
        </p:nvSpPr>
        <p:spPr>
          <a:xfrm>
            <a:off x="-39689" y="212651"/>
            <a:ext cx="10018713" cy="1105786"/>
          </a:xfrm>
        </p:spPr>
        <p:txBody>
          <a:bodyPr>
            <a:normAutofit/>
          </a:bodyPr>
          <a:lstStyle/>
          <a:p>
            <a:r>
              <a:rPr lang="en-US" sz="4400" dirty="0"/>
              <a:t>Don’t Invent Business Words</a:t>
            </a:r>
          </a:p>
        </p:txBody>
      </p:sp>
      <p:sp>
        <p:nvSpPr>
          <p:cNvPr id="3" name="Content Placeholder 2">
            <a:extLst>
              <a:ext uri="{FF2B5EF4-FFF2-40B4-BE49-F238E27FC236}">
                <a16:creationId xmlns:a16="http://schemas.microsoft.com/office/drawing/2014/main" id="{CA15AD05-2D6C-45ED-A583-149FC72A77A5}"/>
              </a:ext>
            </a:extLst>
          </p:cNvPr>
          <p:cNvSpPr>
            <a:spLocks noGrp="1"/>
          </p:cNvSpPr>
          <p:nvPr>
            <p:ph idx="1"/>
          </p:nvPr>
        </p:nvSpPr>
        <p:spPr>
          <a:xfrm>
            <a:off x="1071563" y="1935127"/>
            <a:ext cx="8072438" cy="3856074"/>
          </a:xfrm>
        </p:spPr>
        <p:txBody>
          <a:bodyPr>
            <a:noAutofit/>
          </a:bodyPr>
          <a:lstStyle/>
          <a:p>
            <a:r>
              <a:rPr lang="en-US" sz="3600" dirty="0"/>
              <a:t>Naming pieces of a function is hard</a:t>
            </a:r>
          </a:p>
          <a:p>
            <a:r>
              <a:rPr lang="en-US" sz="3600" dirty="0"/>
              <a:t>Avoid pre/post and other “dependent” names</a:t>
            </a:r>
          </a:p>
          <a:p>
            <a:pPr lvl="1"/>
            <a:r>
              <a:rPr lang="en-US" sz="3200" dirty="0"/>
              <a:t>Unless the business uses them</a:t>
            </a:r>
          </a:p>
          <a:p>
            <a:r>
              <a:rPr lang="en-US" sz="3600" dirty="0"/>
              <a:t>Prefer single English words like Save or Location to implementation-focused words like </a:t>
            </a:r>
            <a:r>
              <a:rPr lang="en-US" sz="3600" dirty="0" err="1"/>
              <a:t>UpdateConfigFile</a:t>
            </a:r>
            <a:r>
              <a:rPr lang="en-US" sz="3600" dirty="0"/>
              <a:t> or </a:t>
            </a:r>
            <a:r>
              <a:rPr lang="en-US" sz="3600" dirty="0" err="1"/>
              <a:t>StorageCoOrdinates</a:t>
            </a:r>
            <a:endParaRPr lang="en-US" sz="3600" dirty="0"/>
          </a:p>
        </p:txBody>
      </p:sp>
      <p:sp>
        <p:nvSpPr>
          <p:cNvPr id="6" name="Slide Number Placeholder 5">
            <a:extLst>
              <a:ext uri="{FF2B5EF4-FFF2-40B4-BE49-F238E27FC236}">
                <a16:creationId xmlns:a16="http://schemas.microsoft.com/office/drawing/2014/main" id="{44F15F7C-5BDA-473E-8A46-1668CB51A74C}"/>
              </a:ext>
            </a:extLst>
          </p:cNvPr>
          <p:cNvSpPr>
            <a:spLocks noGrp="1"/>
          </p:cNvSpPr>
          <p:nvPr>
            <p:ph type="sldNum" sz="quarter" idx="12"/>
          </p:nvPr>
        </p:nvSpPr>
        <p:spPr/>
        <p:txBody>
          <a:bodyPr/>
          <a:lstStyle/>
          <a:p>
            <a:fld id="{22275693-60DC-4290-A480-86760640C8A1}" type="slidenum">
              <a:rPr lang="en-US" smtClean="0"/>
              <a:t>14</a:t>
            </a:fld>
            <a:endParaRPr lang="en-US"/>
          </a:p>
        </p:txBody>
      </p:sp>
      <p:sp>
        <p:nvSpPr>
          <p:cNvPr id="7" name="TextBox 6">
            <a:extLst>
              <a:ext uri="{FF2B5EF4-FFF2-40B4-BE49-F238E27FC236}">
                <a16:creationId xmlns:a16="http://schemas.microsoft.com/office/drawing/2014/main" id="{49BAD642-5FCE-496B-B7D1-6B2C79F35384}"/>
              </a:ext>
            </a:extLst>
          </p:cNvPr>
          <p:cNvSpPr txBox="1"/>
          <p:nvPr/>
        </p:nvSpPr>
        <p:spPr>
          <a:xfrm>
            <a:off x="1071563" y="2108838"/>
            <a:ext cx="7729537" cy="1754326"/>
          </a:xfrm>
          <a:prstGeom prst="rect">
            <a:avLst/>
          </a:prstGeom>
          <a:solidFill>
            <a:schemeClr val="bg2">
              <a:lumMod val="75000"/>
            </a:schemeClr>
          </a:solidFill>
        </p:spPr>
        <p:txBody>
          <a:bodyPr wrap="square" rtlCol="0">
            <a:spAutoFit/>
          </a:bodyPr>
          <a:lstStyle/>
          <a:p>
            <a:r>
              <a:rPr lang="en-US" sz="3600" dirty="0" err="1">
                <a:latin typeface="Consolas" panose="020B0609020204030204" pitchFamily="49" charset="0"/>
              </a:rPr>
              <a:t>PreLoad</a:t>
            </a:r>
            <a:r>
              <a:rPr lang="en-US" sz="3600" dirty="0">
                <a:latin typeface="Consolas" panose="020B0609020204030204" pitchFamily="49" charset="0"/>
              </a:rPr>
              <a:t>(user, section);</a:t>
            </a:r>
          </a:p>
          <a:p>
            <a:r>
              <a:rPr lang="en-US" sz="3600" dirty="0">
                <a:latin typeface="Consolas" panose="020B0609020204030204" pitchFamily="49" charset="0"/>
              </a:rPr>
              <a:t>Load(begin, end, filter);</a:t>
            </a:r>
          </a:p>
          <a:p>
            <a:r>
              <a:rPr lang="en-US" sz="3600" dirty="0" err="1">
                <a:latin typeface="Consolas" panose="020B0609020204030204" pitchFamily="49" charset="0"/>
              </a:rPr>
              <a:t>PostLoad</a:t>
            </a:r>
            <a:r>
              <a:rPr lang="en-US" sz="3600" dirty="0">
                <a:latin typeface="Consolas" panose="020B0609020204030204" pitchFamily="49" charset="0"/>
              </a:rPr>
              <a:t>(user, category);</a:t>
            </a:r>
          </a:p>
        </p:txBody>
      </p:sp>
    </p:spTree>
    <p:extLst>
      <p:ext uri="{BB962C8B-B14F-4D97-AF65-F5344CB8AC3E}">
        <p14:creationId xmlns:p14="http://schemas.microsoft.com/office/powerpoint/2010/main" val="202343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AE7F-E4F8-4E78-871A-E496E2112B11}"/>
              </a:ext>
            </a:extLst>
          </p:cNvPr>
          <p:cNvSpPr>
            <a:spLocks noGrp="1"/>
          </p:cNvSpPr>
          <p:nvPr>
            <p:ph type="title"/>
          </p:nvPr>
        </p:nvSpPr>
        <p:spPr>
          <a:xfrm>
            <a:off x="-39689" y="685801"/>
            <a:ext cx="10018713" cy="845288"/>
          </a:xfrm>
        </p:spPr>
        <p:txBody>
          <a:bodyPr/>
          <a:lstStyle/>
          <a:p>
            <a:r>
              <a:rPr lang="en-US" dirty="0"/>
              <a:t>Don’t Mismatch Natural Pairs</a:t>
            </a:r>
          </a:p>
        </p:txBody>
      </p:sp>
      <p:sp>
        <p:nvSpPr>
          <p:cNvPr id="3" name="Content Placeholder 2">
            <a:extLst>
              <a:ext uri="{FF2B5EF4-FFF2-40B4-BE49-F238E27FC236}">
                <a16:creationId xmlns:a16="http://schemas.microsoft.com/office/drawing/2014/main" id="{2E4C15D3-1DA7-426F-8273-FC7081A01F9D}"/>
              </a:ext>
            </a:extLst>
          </p:cNvPr>
          <p:cNvSpPr>
            <a:spLocks noGrp="1"/>
          </p:cNvSpPr>
          <p:nvPr>
            <p:ph idx="1"/>
          </p:nvPr>
        </p:nvSpPr>
        <p:spPr>
          <a:xfrm>
            <a:off x="1042988" y="2418907"/>
            <a:ext cx="7986712" cy="3124201"/>
          </a:xfrm>
        </p:spPr>
        <p:txBody>
          <a:bodyPr>
            <a:noAutofit/>
          </a:bodyPr>
          <a:lstStyle/>
          <a:p>
            <a:r>
              <a:rPr lang="en-US" sz="3200" dirty="0"/>
              <a:t>Begin goes with end, not last (last goes with first)</a:t>
            </a:r>
          </a:p>
          <a:p>
            <a:r>
              <a:rPr lang="en-US" sz="3200" dirty="0"/>
              <a:t>Create goes with destroy, not cleanup</a:t>
            </a:r>
          </a:p>
          <a:p>
            <a:r>
              <a:rPr lang="en-US" sz="3200" dirty="0"/>
              <a:t>Open goes with close, not release</a:t>
            </a:r>
          </a:p>
          <a:p>
            <a:r>
              <a:rPr lang="en-US" sz="3200" dirty="0"/>
              <a:t>Next goes with previous, not rewind</a:t>
            </a:r>
          </a:p>
          <a:p>
            <a:r>
              <a:rPr lang="en-US" sz="3200" dirty="0"/>
              <a:t>Put goes with get, not retrieve</a:t>
            </a:r>
          </a:p>
          <a:p>
            <a:r>
              <a:rPr lang="en-US" sz="3200" dirty="0"/>
              <a:t>Source goes with destination, not target</a:t>
            </a:r>
          </a:p>
        </p:txBody>
      </p:sp>
      <p:sp>
        <p:nvSpPr>
          <p:cNvPr id="6" name="Slide Number Placeholder 5">
            <a:extLst>
              <a:ext uri="{FF2B5EF4-FFF2-40B4-BE49-F238E27FC236}">
                <a16:creationId xmlns:a16="http://schemas.microsoft.com/office/drawing/2014/main" id="{FAF2FC27-44B8-4338-8F1A-AEEECEB02A5A}"/>
              </a:ext>
            </a:extLst>
          </p:cNvPr>
          <p:cNvSpPr>
            <a:spLocks noGrp="1"/>
          </p:cNvSpPr>
          <p:nvPr>
            <p:ph type="sldNum" sz="quarter" idx="12"/>
          </p:nvPr>
        </p:nvSpPr>
        <p:spPr/>
        <p:txBody>
          <a:bodyPr/>
          <a:lstStyle/>
          <a:p>
            <a:fld id="{22275693-60DC-4290-A480-86760640C8A1}" type="slidenum">
              <a:rPr lang="en-US" smtClean="0"/>
              <a:t>15</a:t>
            </a:fld>
            <a:endParaRPr lang="en-US"/>
          </a:p>
        </p:txBody>
      </p:sp>
    </p:spTree>
    <p:extLst>
      <p:ext uri="{BB962C8B-B14F-4D97-AF65-F5344CB8AC3E}">
        <p14:creationId xmlns:p14="http://schemas.microsoft.com/office/powerpoint/2010/main" val="71218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D744-88EF-4B83-9754-359197DD7611}"/>
              </a:ext>
            </a:extLst>
          </p:cNvPr>
          <p:cNvSpPr>
            <a:spLocks noGrp="1"/>
          </p:cNvSpPr>
          <p:nvPr>
            <p:ph type="title"/>
          </p:nvPr>
        </p:nvSpPr>
        <p:spPr>
          <a:xfrm>
            <a:off x="-39689" y="685801"/>
            <a:ext cx="10018713" cy="753140"/>
          </a:xfrm>
        </p:spPr>
        <p:txBody>
          <a:bodyPr/>
          <a:lstStyle/>
          <a:p>
            <a:r>
              <a:rPr lang="en-US" dirty="0"/>
              <a:t>Metaphors Aren’t Universal</a:t>
            </a:r>
          </a:p>
        </p:txBody>
      </p:sp>
      <p:sp>
        <p:nvSpPr>
          <p:cNvPr id="3" name="Content Placeholder 2">
            <a:extLst>
              <a:ext uri="{FF2B5EF4-FFF2-40B4-BE49-F238E27FC236}">
                <a16:creationId xmlns:a16="http://schemas.microsoft.com/office/drawing/2014/main" id="{DF09BF91-0600-44AF-9A20-8A257B900614}"/>
              </a:ext>
            </a:extLst>
          </p:cNvPr>
          <p:cNvSpPr>
            <a:spLocks noGrp="1"/>
          </p:cNvSpPr>
          <p:nvPr>
            <p:ph idx="1"/>
          </p:nvPr>
        </p:nvSpPr>
        <p:spPr>
          <a:xfrm>
            <a:off x="828675" y="1665768"/>
            <a:ext cx="9150348" cy="4125433"/>
          </a:xfrm>
        </p:spPr>
        <p:txBody>
          <a:bodyPr>
            <a:normAutofit fontScale="92500" lnSpcReduction="20000"/>
          </a:bodyPr>
          <a:lstStyle/>
          <a:p>
            <a:r>
              <a:rPr lang="en-US" sz="3600" dirty="0"/>
              <a:t>Not everyone has your background</a:t>
            </a:r>
          </a:p>
          <a:p>
            <a:r>
              <a:rPr lang="en-US" sz="3600" dirty="0"/>
              <a:t>Many are very overloaded</a:t>
            </a:r>
          </a:p>
          <a:p>
            <a:pPr lvl="1"/>
            <a:r>
              <a:rPr lang="en-US" sz="3200" dirty="0"/>
              <a:t>Red/Green</a:t>
            </a:r>
          </a:p>
          <a:p>
            <a:pPr lvl="1"/>
            <a:r>
              <a:rPr lang="en-US" sz="3200" dirty="0"/>
              <a:t>White/Black</a:t>
            </a:r>
          </a:p>
          <a:p>
            <a:r>
              <a:rPr lang="en-US" sz="3600" dirty="0"/>
              <a:t>Does filter() include or exclude?</a:t>
            </a:r>
          </a:p>
          <a:p>
            <a:pPr lvl="1"/>
            <a:r>
              <a:rPr lang="en-US" sz="3200" dirty="0"/>
              <a:t>Try </a:t>
            </a:r>
            <a:r>
              <a:rPr lang="en-US" sz="3200" dirty="0" err="1"/>
              <a:t>include_if</a:t>
            </a:r>
            <a:r>
              <a:rPr lang="en-US" sz="3200" dirty="0"/>
              <a:t>() and </a:t>
            </a:r>
            <a:r>
              <a:rPr lang="en-US" sz="3200" dirty="0" err="1"/>
              <a:t>exclude_if</a:t>
            </a:r>
            <a:r>
              <a:rPr lang="en-US" sz="3200" dirty="0"/>
              <a:t>()</a:t>
            </a:r>
          </a:p>
          <a:p>
            <a:r>
              <a:rPr lang="en-US" sz="3600" dirty="0"/>
              <a:t>Try using a more literal word</a:t>
            </a:r>
          </a:p>
        </p:txBody>
      </p:sp>
      <p:sp>
        <p:nvSpPr>
          <p:cNvPr id="4" name="Slide Number Placeholder 3">
            <a:extLst>
              <a:ext uri="{FF2B5EF4-FFF2-40B4-BE49-F238E27FC236}">
                <a16:creationId xmlns:a16="http://schemas.microsoft.com/office/drawing/2014/main" id="{A16CDC48-5DA2-4D10-8D0E-9CC64A933E9B}"/>
              </a:ext>
            </a:extLst>
          </p:cNvPr>
          <p:cNvSpPr>
            <a:spLocks noGrp="1"/>
          </p:cNvSpPr>
          <p:nvPr>
            <p:ph type="sldNum" sz="quarter" idx="12"/>
          </p:nvPr>
        </p:nvSpPr>
        <p:spPr/>
        <p:txBody>
          <a:bodyPr/>
          <a:lstStyle/>
          <a:p>
            <a:fld id="{22275693-60DC-4290-A480-86760640C8A1}" type="slidenum">
              <a:rPr lang="en-US" smtClean="0"/>
              <a:t>16</a:t>
            </a:fld>
            <a:endParaRPr lang="en-US"/>
          </a:p>
        </p:txBody>
      </p:sp>
    </p:spTree>
    <p:extLst>
      <p:ext uri="{BB962C8B-B14F-4D97-AF65-F5344CB8AC3E}">
        <p14:creationId xmlns:p14="http://schemas.microsoft.com/office/powerpoint/2010/main" val="142514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5D0FD8-93E0-43DF-9651-DA5575AF4324}"/>
              </a:ext>
            </a:extLst>
          </p:cNvPr>
          <p:cNvSpPr>
            <a:spLocks noGrp="1"/>
          </p:cNvSpPr>
          <p:nvPr>
            <p:ph type="title"/>
          </p:nvPr>
        </p:nvSpPr>
        <p:spPr/>
        <p:txBody>
          <a:bodyPr/>
          <a:lstStyle/>
          <a:p>
            <a:r>
              <a:rPr lang="en-US" dirty="0"/>
              <a:t>Some Heuristics for Functions</a:t>
            </a:r>
          </a:p>
        </p:txBody>
      </p:sp>
      <p:sp>
        <p:nvSpPr>
          <p:cNvPr id="5" name="Text Placeholder 4">
            <a:extLst>
              <a:ext uri="{FF2B5EF4-FFF2-40B4-BE49-F238E27FC236}">
                <a16:creationId xmlns:a16="http://schemas.microsoft.com/office/drawing/2014/main" id="{5538E00D-7CCC-42ED-B502-0832237380FE}"/>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0A87D98D-618E-4C92-A550-84BED2B93AE1}"/>
              </a:ext>
            </a:extLst>
          </p:cNvPr>
          <p:cNvSpPr>
            <a:spLocks noGrp="1"/>
          </p:cNvSpPr>
          <p:nvPr>
            <p:ph type="sldNum" sz="quarter" idx="12"/>
          </p:nvPr>
        </p:nvSpPr>
        <p:spPr/>
        <p:txBody>
          <a:bodyPr/>
          <a:lstStyle/>
          <a:p>
            <a:fld id="{22275693-60DC-4290-A480-86760640C8A1}" type="slidenum">
              <a:rPr lang="en-US" smtClean="0"/>
              <a:t>17</a:t>
            </a:fld>
            <a:endParaRPr lang="en-US"/>
          </a:p>
        </p:txBody>
      </p:sp>
    </p:spTree>
    <p:extLst>
      <p:ext uri="{BB962C8B-B14F-4D97-AF65-F5344CB8AC3E}">
        <p14:creationId xmlns:p14="http://schemas.microsoft.com/office/powerpoint/2010/main" val="3778142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B807-09E4-470F-BD91-EAF571E57185}"/>
              </a:ext>
            </a:extLst>
          </p:cNvPr>
          <p:cNvSpPr>
            <a:spLocks noGrp="1"/>
          </p:cNvSpPr>
          <p:nvPr>
            <p:ph type="title"/>
          </p:nvPr>
        </p:nvSpPr>
        <p:spPr>
          <a:xfrm>
            <a:off x="-39689" y="290624"/>
            <a:ext cx="10018713" cy="1212112"/>
          </a:xfrm>
        </p:spPr>
        <p:txBody>
          <a:bodyPr>
            <a:normAutofit/>
          </a:bodyPr>
          <a:lstStyle/>
          <a:p>
            <a:r>
              <a:rPr lang="en-US" sz="4400" dirty="0"/>
              <a:t>Verbs Help Functions Make Sense</a:t>
            </a:r>
          </a:p>
        </p:txBody>
      </p:sp>
      <p:sp>
        <p:nvSpPr>
          <p:cNvPr id="3" name="Content Placeholder 2">
            <a:extLst>
              <a:ext uri="{FF2B5EF4-FFF2-40B4-BE49-F238E27FC236}">
                <a16:creationId xmlns:a16="http://schemas.microsoft.com/office/drawing/2014/main" id="{0773256B-775E-417A-8014-F4FD5C5A5CEB}"/>
              </a:ext>
            </a:extLst>
          </p:cNvPr>
          <p:cNvSpPr>
            <a:spLocks noGrp="1"/>
          </p:cNvSpPr>
          <p:nvPr>
            <p:ph idx="1"/>
          </p:nvPr>
        </p:nvSpPr>
        <p:spPr>
          <a:xfrm>
            <a:off x="942975" y="1687034"/>
            <a:ext cx="7943850" cy="4104167"/>
          </a:xfrm>
        </p:spPr>
        <p:txBody>
          <a:bodyPr>
            <a:noAutofit/>
          </a:bodyPr>
          <a:lstStyle/>
          <a:p>
            <a:r>
              <a:rPr lang="en-US" sz="3600" dirty="0"/>
              <a:t>Ideally a service of the system or object: Update, </a:t>
            </a:r>
            <a:r>
              <a:rPr lang="en-US" sz="3600" dirty="0" err="1"/>
              <a:t>CalculateTax</a:t>
            </a:r>
            <a:r>
              <a:rPr lang="en-US" sz="3600" dirty="0"/>
              <a:t>, </a:t>
            </a:r>
            <a:r>
              <a:rPr lang="en-US" sz="3600" dirty="0" err="1"/>
              <a:t>DeductFees</a:t>
            </a:r>
            <a:r>
              <a:rPr lang="en-US" sz="3600" dirty="0"/>
              <a:t>, </a:t>
            </a:r>
            <a:r>
              <a:rPr lang="en-US" sz="3600" dirty="0" err="1"/>
              <a:t>MarkAsRead</a:t>
            </a:r>
            <a:r>
              <a:rPr lang="en-US" sz="3600" dirty="0"/>
              <a:t> </a:t>
            </a:r>
          </a:p>
          <a:p>
            <a:r>
              <a:rPr lang="en-US" sz="3600" dirty="0"/>
              <a:t>You may want to use helper verbs</a:t>
            </a:r>
          </a:p>
          <a:p>
            <a:pPr lvl="1"/>
            <a:r>
              <a:rPr lang="en-US" sz="3200" dirty="0" err="1"/>
              <a:t>IsEmpty</a:t>
            </a:r>
            <a:r>
              <a:rPr lang="en-US" sz="3200" dirty="0"/>
              <a:t>() is less ambiguous than Empty()</a:t>
            </a:r>
          </a:p>
          <a:p>
            <a:pPr lvl="2"/>
            <a:r>
              <a:rPr lang="en-US" sz="2800" dirty="0"/>
              <a:t>[[</a:t>
            </a:r>
            <a:r>
              <a:rPr lang="en-US" sz="2800" dirty="0" err="1"/>
              <a:t>nodiscard</a:t>
            </a:r>
            <a:r>
              <a:rPr lang="en-US" sz="2800" dirty="0"/>
              <a:t>]] is a signal that people misunderstand the name you’re using now</a:t>
            </a:r>
          </a:p>
        </p:txBody>
      </p:sp>
      <p:sp>
        <p:nvSpPr>
          <p:cNvPr id="6" name="Slide Number Placeholder 5">
            <a:extLst>
              <a:ext uri="{FF2B5EF4-FFF2-40B4-BE49-F238E27FC236}">
                <a16:creationId xmlns:a16="http://schemas.microsoft.com/office/drawing/2014/main" id="{968A4EEC-1FFD-4FE6-976F-17706D16D7D7}"/>
              </a:ext>
            </a:extLst>
          </p:cNvPr>
          <p:cNvSpPr>
            <a:spLocks noGrp="1"/>
          </p:cNvSpPr>
          <p:nvPr>
            <p:ph type="sldNum" sz="quarter" idx="12"/>
          </p:nvPr>
        </p:nvSpPr>
        <p:spPr/>
        <p:txBody>
          <a:bodyPr/>
          <a:lstStyle/>
          <a:p>
            <a:fld id="{22275693-60DC-4290-A480-86760640C8A1}" type="slidenum">
              <a:rPr lang="en-US" smtClean="0"/>
              <a:t>18</a:t>
            </a:fld>
            <a:endParaRPr lang="en-US"/>
          </a:p>
        </p:txBody>
      </p:sp>
    </p:spTree>
    <p:extLst>
      <p:ext uri="{BB962C8B-B14F-4D97-AF65-F5344CB8AC3E}">
        <p14:creationId xmlns:p14="http://schemas.microsoft.com/office/powerpoint/2010/main" val="367944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B807-09E4-470F-BD91-EAF571E57185}"/>
              </a:ext>
            </a:extLst>
          </p:cNvPr>
          <p:cNvSpPr>
            <a:spLocks noGrp="1"/>
          </p:cNvSpPr>
          <p:nvPr>
            <p:ph type="title"/>
          </p:nvPr>
        </p:nvSpPr>
        <p:spPr>
          <a:xfrm>
            <a:off x="-39689" y="290624"/>
            <a:ext cx="10018713" cy="1212112"/>
          </a:xfrm>
        </p:spPr>
        <p:txBody>
          <a:bodyPr>
            <a:normAutofit/>
          </a:bodyPr>
          <a:lstStyle/>
          <a:p>
            <a:r>
              <a:rPr lang="en-US" sz="4400" dirty="0"/>
              <a:t>Verbs Help Functions Make Sense</a:t>
            </a:r>
          </a:p>
        </p:txBody>
      </p:sp>
      <p:sp>
        <p:nvSpPr>
          <p:cNvPr id="3" name="Content Placeholder 2">
            <a:extLst>
              <a:ext uri="{FF2B5EF4-FFF2-40B4-BE49-F238E27FC236}">
                <a16:creationId xmlns:a16="http://schemas.microsoft.com/office/drawing/2014/main" id="{0773256B-775E-417A-8014-F4FD5C5A5CEB}"/>
              </a:ext>
            </a:extLst>
          </p:cNvPr>
          <p:cNvSpPr>
            <a:spLocks noGrp="1"/>
          </p:cNvSpPr>
          <p:nvPr>
            <p:ph idx="1"/>
          </p:nvPr>
        </p:nvSpPr>
        <p:spPr/>
        <p:txBody>
          <a:bodyPr>
            <a:noAutofit/>
          </a:bodyPr>
          <a:lstStyle/>
          <a:p>
            <a:pPr lvl="1"/>
            <a:r>
              <a:rPr lang="en-US" sz="3200" dirty="0" err="1"/>
              <a:t>HasX</a:t>
            </a:r>
            <a:r>
              <a:rPr lang="en-US" sz="3200" dirty="0"/>
              <a:t>() and </a:t>
            </a:r>
            <a:r>
              <a:rPr lang="en-US" sz="3200" dirty="0" err="1"/>
              <a:t>CanX</a:t>
            </a:r>
            <a:r>
              <a:rPr lang="en-US" sz="3200" dirty="0"/>
              <a:t>() are also useful</a:t>
            </a:r>
          </a:p>
          <a:p>
            <a:pPr lvl="2"/>
            <a:r>
              <a:rPr lang="en-US" sz="2800" dirty="0" err="1"/>
              <a:t>IsShippable</a:t>
            </a:r>
            <a:r>
              <a:rPr lang="en-US" sz="2800" dirty="0"/>
              <a:t>() vs </a:t>
            </a:r>
            <a:r>
              <a:rPr lang="en-US" sz="2800" dirty="0" err="1"/>
              <a:t>CanShip</a:t>
            </a:r>
            <a:r>
              <a:rPr lang="en-US" sz="2800" dirty="0"/>
              <a:t>() vs </a:t>
            </a:r>
            <a:r>
              <a:rPr lang="en-US" sz="2800" dirty="0" err="1"/>
              <a:t>getShipStatus</a:t>
            </a:r>
            <a:r>
              <a:rPr lang="en-US" sz="2800" dirty="0"/>
              <a:t>()</a:t>
            </a:r>
          </a:p>
          <a:p>
            <a:pPr lvl="2"/>
            <a:r>
              <a:rPr lang="en-US" sz="2800" dirty="0"/>
              <a:t>if (!</a:t>
            </a:r>
            <a:r>
              <a:rPr lang="en-US" sz="2800" dirty="0" err="1"/>
              <a:t>ReadyToShip</a:t>
            </a:r>
            <a:r>
              <a:rPr lang="en-US" sz="2800" dirty="0"/>
              <a:t>()) vs if (</a:t>
            </a:r>
            <a:r>
              <a:rPr lang="en-US" sz="2800" dirty="0" err="1"/>
              <a:t>NotReadyToShip</a:t>
            </a:r>
            <a:r>
              <a:rPr lang="en-US" sz="2800" dirty="0"/>
              <a:t>())</a:t>
            </a:r>
          </a:p>
          <a:p>
            <a:pPr lvl="2"/>
            <a:r>
              <a:rPr lang="en-US" sz="2800" dirty="0"/>
              <a:t>if (! </a:t>
            </a:r>
            <a:r>
              <a:rPr lang="en-US" sz="2800" dirty="0" err="1"/>
              <a:t>isInvalid</a:t>
            </a:r>
            <a:r>
              <a:rPr lang="en-US" sz="2800" dirty="0"/>
              <a:t>())</a:t>
            </a:r>
          </a:p>
          <a:p>
            <a:pPr lvl="2"/>
            <a:endParaRPr lang="en-US" sz="2800" dirty="0"/>
          </a:p>
        </p:txBody>
      </p:sp>
      <p:sp>
        <p:nvSpPr>
          <p:cNvPr id="6" name="Slide Number Placeholder 5">
            <a:extLst>
              <a:ext uri="{FF2B5EF4-FFF2-40B4-BE49-F238E27FC236}">
                <a16:creationId xmlns:a16="http://schemas.microsoft.com/office/drawing/2014/main" id="{968A4EEC-1FFD-4FE6-976F-17706D16D7D7}"/>
              </a:ext>
            </a:extLst>
          </p:cNvPr>
          <p:cNvSpPr>
            <a:spLocks noGrp="1"/>
          </p:cNvSpPr>
          <p:nvPr>
            <p:ph type="sldNum" sz="quarter" idx="12"/>
          </p:nvPr>
        </p:nvSpPr>
        <p:spPr/>
        <p:txBody>
          <a:bodyPr/>
          <a:lstStyle/>
          <a:p>
            <a:fld id="{22275693-60DC-4290-A480-86760640C8A1}" type="slidenum">
              <a:rPr lang="en-US" smtClean="0"/>
              <a:t>19</a:t>
            </a:fld>
            <a:endParaRPr lang="en-US"/>
          </a:p>
        </p:txBody>
      </p:sp>
      <p:pic>
        <p:nvPicPr>
          <p:cNvPr id="5" name="Picture 4">
            <a:extLst>
              <a:ext uri="{FF2B5EF4-FFF2-40B4-BE49-F238E27FC236}">
                <a16:creationId xmlns:a16="http://schemas.microsoft.com/office/drawing/2014/main" id="{79260310-9E2F-46B1-B005-C6D76973916F}"/>
              </a:ext>
            </a:extLst>
          </p:cNvPr>
          <p:cNvPicPr>
            <a:picLocks noChangeAspect="1"/>
          </p:cNvPicPr>
          <p:nvPr/>
        </p:nvPicPr>
        <p:blipFill>
          <a:blip r:embed="rId3"/>
          <a:stretch>
            <a:fillRect/>
          </a:stretch>
        </p:blipFill>
        <p:spPr>
          <a:xfrm>
            <a:off x="160730" y="567172"/>
            <a:ext cx="8822540" cy="5472112"/>
          </a:xfrm>
          <a:prstGeom prst="rect">
            <a:avLst/>
          </a:prstGeom>
        </p:spPr>
      </p:pic>
    </p:spTree>
    <p:extLst>
      <p:ext uri="{BB962C8B-B14F-4D97-AF65-F5344CB8AC3E}">
        <p14:creationId xmlns:p14="http://schemas.microsoft.com/office/powerpoint/2010/main" val="249154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757A-E20E-4372-832C-0DFB636AE1BC}"/>
              </a:ext>
            </a:extLst>
          </p:cNvPr>
          <p:cNvSpPr>
            <a:spLocks noGrp="1"/>
          </p:cNvSpPr>
          <p:nvPr>
            <p:ph type="title"/>
          </p:nvPr>
        </p:nvSpPr>
        <p:spPr>
          <a:xfrm>
            <a:off x="-382587" y="134680"/>
            <a:ext cx="9905998" cy="1155805"/>
          </a:xfrm>
        </p:spPr>
        <p:txBody>
          <a:bodyPr>
            <a:normAutofit/>
          </a:bodyPr>
          <a:lstStyle/>
          <a:p>
            <a:r>
              <a:rPr lang="en-US" sz="4400" dirty="0"/>
              <a:t>Naming Things</a:t>
            </a:r>
          </a:p>
        </p:txBody>
      </p:sp>
      <p:sp>
        <p:nvSpPr>
          <p:cNvPr id="3" name="Content Placeholder 2">
            <a:extLst>
              <a:ext uri="{FF2B5EF4-FFF2-40B4-BE49-F238E27FC236}">
                <a16:creationId xmlns:a16="http://schemas.microsoft.com/office/drawing/2014/main" id="{911796F5-0D90-48AC-82CC-9870C34EFF7D}"/>
              </a:ext>
            </a:extLst>
          </p:cNvPr>
          <p:cNvSpPr>
            <a:spLocks noGrp="1"/>
          </p:cNvSpPr>
          <p:nvPr>
            <p:ph idx="1"/>
          </p:nvPr>
        </p:nvSpPr>
        <p:spPr>
          <a:xfrm>
            <a:off x="814387" y="1460090"/>
            <a:ext cx="8709023" cy="5132096"/>
          </a:xfrm>
        </p:spPr>
        <p:txBody>
          <a:bodyPr>
            <a:noAutofit/>
          </a:bodyPr>
          <a:lstStyle/>
          <a:p>
            <a:r>
              <a:rPr lang="en-US" sz="3600" dirty="0"/>
              <a:t>It matters</a:t>
            </a:r>
          </a:p>
          <a:p>
            <a:r>
              <a:rPr lang="en-US" sz="3600" dirty="0"/>
              <a:t>This is how we explain ourselves</a:t>
            </a:r>
          </a:p>
          <a:p>
            <a:pPr lvl="1"/>
            <a:r>
              <a:rPr lang="en-US" sz="3200" dirty="0"/>
              <a:t>To each other</a:t>
            </a:r>
          </a:p>
          <a:p>
            <a:pPr lvl="1"/>
            <a:r>
              <a:rPr lang="en-US" sz="3200" dirty="0"/>
              <a:t>To our customers, users, managers, …</a:t>
            </a:r>
          </a:p>
          <a:p>
            <a:r>
              <a:rPr lang="en-US" sz="3600" dirty="0"/>
              <a:t>C++ people are famously bad at it</a:t>
            </a:r>
          </a:p>
          <a:p>
            <a:r>
              <a:rPr lang="en-US" sz="3600" dirty="0"/>
              <a:t>It’s a learned skill</a:t>
            </a:r>
          </a:p>
          <a:p>
            <a:pPr lvl="1"/>
            <a:r>
              <a:rPr lang="en-US" sz="3200" dirty="0"/>
              <a:t>That means we can improve</a:t>
            </a:r>
          </a:p>
        </p:txBody>
      </p:sp>
      <p:sp>
        <p:nvSpPr>
          <p:cNvPr id="6" name="Slide Number Placeholder 5">
            <a:extLst>
              <a:ext uri="{FF2B5EF4-FFF2-40B4-BE49-F238E27FC236}">
                <a16:creationId xmlns:a16="http://schemas.microsoft.com/office/drawing/2014/main" id="{CEFDF206-0A44-414F-AADF-4B6721CC3BD6}"/>
              </a:ext>
            </a:extLst>
          </p:cNvPr>
          <p:cNvSpPr>
            <a:spLocks noGrp="1"/>
          </p:cNvSpPr>
          <p:nvPr>
            <p:ph type="sldNum" sz="quarter" idx="12"/>
          </p:nvPr>
        </p:nvSpPr>
        <p:spPr/>
        <p:txBody>
          <a:bodyPr/>
          <a:lstStyle/>
          <a:p>
            <a:fld id="{22275693-60DC-4290-A480-86760640C8A1}" type="slidenum">
              <a:rPr lang="en-US" smtClean="0"/>
              <a:t>2</a:t>
            </a:fld>
            <a:endParaRPr lang="en-US"/>
          </a:p>
        </p:txBody>
      </p:sp>
    </p:spTree>
    <p:extLst>
      <p:ext uri="{BB962C8B-B14F-4D97-AF65-F5344CB8AC3E}">
        <p14:creationId xmlns:p14="http://schemas.microsoft.com/office/powerpoint/2010/main" val="237771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6C70-0B45-4258-9D9A-546375F38E5F}"/>
              </a:ext>
            </a:extLst>
          </p:cNvPr>
          <p:cNvSpPr>
            <a:spLocks noGrp="1"/>
          </p:cNvSpPr>
          <p:nvPr>
            <p:ph type="title"/>
          </p:nvPr>
        </p:nvSpPr>
        <p:spPr>
          <a:xfrm>
            <a:off x="-115888" y="128588"/>
            <a:ext cx="10018713" cy="831112"/>
          </a:xfrm>
        </p:spPr>
        <p:txBody>
          <a:bodyPr>
            <a:normAutofit/>
          </a:bodyPr>
          <a:lstStyle/>
          <a:p>
            <a:r>
              <a:rPr lang="en-US" sz="4400" dirty="0"/>
              <a:t>Order Matters</a:t>
            </a:r>
          </a:p>
        </p:txBody>
      </p:sp>
      <p:sp>
        <p:nvSpPr>
          <p:cNvPr id="3" name="Content Placeholder 2">
            <a:extLst>
              <a:ext uri="{FF2B5EF4-FFF2-40B4-BE49-F238E27FC236}">
                <a16:creationId xmlns:a16="http://schemas.microsoft.com/office/drawing/2014/main" id="{E6FF574F-2E99-4649-BC54-C79BD49CBA4A}"/>
              </a:ext>
            </a:extLst>
          </p:cNvPr>
          <p:cNvSpPr>
            <a:spLocks noGrp="1"/>
          </p:cNvSpPr>
          <p:nvPr>
            <p:ph idx="1"/>
          </p:nvPr>
        </p:nvSpPr>
        <p:spPr>
          <a:xfrm>
            <a:off x="1228725" y="2411818"/>
            <a:ext cx="7558088" cy="3124201"/>
          </a:xfrm>
        </p:spPr>
        <p:txBody>
          <a:bodyPr>
            <a:noAutofit/>
          </a:bodyPr>
          <a:lstStyle/>
          <a:p>
            <a:r>
              <a:rPr lang="en-US" sz="3600" dirty="0"/>
              <a:t>If you are going to have a noun and a verb in each function name, should they be </a:t>
            </a:r>
            <a:r>
              <a:rPr lang="en-US" sz="3600" dirty="0" err="1"/>
              <a:t>VerbNoun</a:t>
            </a:r>
            <a:r>
              <a:rPr lang="en-US" sz="3600" dirty="0"/>
              <a:t> or </a:t>
            </a:r>
            <a:r>
              <a:rPr lang="en-US" sz="3600" dirty="0" err="1"/>
              <a:t>NounVerb</a:t>
            </a:r>
            <a:r>
              <a:rPr lang="en-US" sz="3600" dirty="0"/>
              <a:t>?</a:t>
            </a:r>
          </a:p>
          <a:p>
            <a:pPr lvl="1"/>
            <a:r>
              <a:rPr lang="en-US" sz="3200" dirty="0"/>
              <a:t>We never say </a:t>
            </a:r>
            <a:r>
              <a:rPr lang="en-US" sz="3200" dirty="0" err="1"/>
              <a:t>TaxDetermine</a:t>
            </a:r>
            <a:r>
              <a:rPr lang="en-US" sz="3200" dirty="0"/>
              <a:t>() or </a:t>
            </a:r>
            <a:r>
              <a:rPr lang="en-US" sz="3200" dirty="0" err="1"/>
              <a:t>FeesCharge</a:t>
            </a:r>
            <a:r>
              <a:rPr lang="en-US" sz="3200" dirty="0"/>
              <a:t>() but we do say </a:t>
            </a:r>
            <a:r>
              <a:rPr lang="en-US" sz="3200" dirty="0" err="1"/>
              <a:t>EmployeeUpdate</a:t>
            </a:r>
            <a:r>
              <a:rPr lang="en-US" sz="3200" dirty="0"/>
              <a:t>() and </a:t>
            </a:r>
            <a:r>
              <a:rPr lang="en-US" sz="3200" dirty="0" err="1"/>
              <a:t>InventoryCheck</a:t>
            </a:r>
            <a:r>
              <a:rPr lang="en-US" sz="3200" dirty="0"/>
              <a:t>() – why?</a:t>
            </a:r>
          </a:p>
          <a:p>
            <a:r>
              <a:rPr lang="en-US" sz="3600" dirty="0"/>
              <a:t>Make a deliberate choice, think about it</a:t>
            </a:r>
          </a:p>
        </p:txBody>
      </p:sp>
      <p:sp>
        <p:nvSpPr>
          <p:cNvPr id="6" name="Slide Number Placeholder 5">
            <a:extLst>
              <a:ext uri="{FF2B5EF4-FFF2-40B4-BE49-F238E27FC236}">
                <a16:creationId xmlns:a16="http://schemas.microsoft.com/office/drawing/2014/main" id="{A166A084-2E09-4C50-BC32-C62FE9468F8A}"/>
              </a:ext>
            </a:extLst>
          </p:cNvPr>
          <p:cNvSpPr>
            <a:spLocks noGrp="1"/>
          </p:cNvSpPr>
          <p:nvPr>
            <p:ph type="sldNum" sz="quarter" idx="12"/>
          </p:nvPr>
        </p:nvSpPr>
        <p:spPr/>
        <p:txBody>
          <a:bodyPr/>
          <a:lstStyle/>
          <a:p>
            <a:fld id="{22275693-60DC-4290-A480-86760640C8A1}" type="slidenum">
              <a:rPr lang="en-US" smtClean="0"/>
              <a:t>20</a:t>
            </a:fld>
            <a:endParaRPr lang="en-US"/>
          </a:p>
        </p:txBody>
      </p:sp>
    </p:spTree>
    <p:extLst>
      <p:ext uri="{BB962C8B-B14F-4D97-AF65-F5344CB8AC3E}">
        <p14:creationId xmlns:p14="http://schemas.microsoft.com/office/powerpoint/2010/main" val="25814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D6DD-4D83-4CA8-A23A-3734CA0BE6CA}"/>
              </a:ext>
            </a:extLst>
          </p:cNvPr>
          <p:cNvSpPr>
            <a:spLocks noGrp="1"/>
          </p:cNvSpPr>
          <p:nvPr>
            <p:ph type="title"/>
          </p:nvPr>
        </p:nvSpPr>
        <p:spPr>
          <a:xfrm>
            <a:off x="-39690" y="174747"/>
            <a:ext cx="10018713" cy="901995"/>
          </a:xfrm>
        </p:spPr>
        <p:txBody>
          <a:bodyPr>
            <a:normAutofit/>
          </a:bodyPr>
          <a:lstStyle/>
          <a:p>
            <a:r>
              <a:rPr lang="en-US" sz="4400" dirty="0"/>
              <a:t>Tools Matter</a:t>
            </a:r>
          </a:p>
        </p:txBody>
      </p:sp>
      <p:sp>
        <p:nvSpPr>
          <p:cNvPr id="3" name="Content Placeholder 2">
            <a:extLst>
              <a:ext uri="{FF2B5EF4-FFF2-40B4-BE49-F238E27FC236}">
                <a16:creationId xmlns:a16="http://schemas.microsoft.com/office/drawing/2014/main" id="{3666747B-02F9-43EC-9177-79F1F08B2363}"/>
              </a:ext>
            </a:extLst>
          </p:cNvPr>
          <p:cNvSpPr>
            <a:spLocks noGrp="1"/>
          </p:cNvSpPr>
          <p:nvPr>
            <p:ph idx="1"/>
          </p:nvPr>
        </p:nvSpPr>
        <p:spPr>
          <a:xfrm>
            <a:off x="1028700" y="2401529"/>
            <a:ext cx="7943850" cy="3124201"/>
          </a:xfrm>
        </p:spPr>
        <p:txBody>
          <a:bodyPr>
            <a:noAutofit/>
          </a:bodyPr>
          <a:lstStyle/>
          <a:p>
            <a:r>
              <a:rPr lang="en-US" sz="3200" dirty="0"/>
              <a:t>If similar functions all start the same</a:t>
            </a:r>
          </a:p>
          <a:p>
            <a:pPr lvl="1"/>
            <a:r>
              <a:rPr lang="en-US" sz="2800" dirty="0"/>
              <a:t>They are listed together in IDEs that show alphabetical lists of functions</a:t>
            </a:r>
          </a:p>
          <a:p>
            <a:pPr lvl="1"/>
            <a:r>
              <a:rPr lang="en-US" sz="2800" dirty="0"/>
              <a:t>They may be sorted together by </a:t>
            </a:r>
            <a:r>
              <a:rPr lang="en-US" sz="2800" dirty="0" err="1"/>
              <a:t>tidiers</a:t>
            </a:r>
            <a:r>
              <a:rPr lang="en-US" sz="2800" dirty="0"/>
              <a:t> that do so</a:t>
            </a:r>
          </a:p>
          <a:p>
            <a:pPr lvl="1"/>
            <a:r>
              <a:rPr lang="en-US" sz="2800" dirty="0"/>
              <a:t>You may have to type more of them before you can autocomplete</a:t>
            </a:r>
          </a:p>
          <a:p>
            <a:r>
              <a:rPr lang="en-US" sz="3200" dirty="0"/>
              <a:t>Do </a:t>
            </a:r>
            <a:r>
              <a:rPr lang="en-US" sz="3200" dirty="0" err="1"/>
              <a:t>HasEntries</a:t>
            </a:r>
            <a:r>
              <a:rPr lang="en-US" sz="3200" dirty="0"/>
              <a:t>() and </a:t>
            </a:r>
            <a:r>
              <a:rPr lang="en-US" sz="3200" dirty="0" err="1"/>
              <a:t>HasRisks</a:t>
            </a:r>
            <a:r>
              <a:rPr lang="en-US" sz="3200" dirty="0"/>
              <a:t>() belong together?</a:t>
            </a:r>
          </a:p>
          <a:p>
            <a:pPr lvl="1"/>
            <a:r>
              <a:rPr lang="en-US" sz="2800" dirty="0"/>
              <a:t>Away from </a:t>
            </a:r>
            <a:r>
              <a:rPr lang="en-US" sz="2800" dirty="0" err="1"/>
              <a:t>GetRisks</a:t>
            </a:r>
            <a:r>
              <a:rPr lang="en-US" sz="2800" dirty="0"/>
              <a:t>() and </a:t>
            </a:r>
            <a:r>
              <a:rPr lang="en-US" sz="2800" dirty="0" err="1"/>
              <a:t>GetEntries</a:t>
            </a:r>
            <a:r>
              <a:rPr lang="en-US" sz="2800" dirty="0"/>
              <a:t>(), and </a:t>
            </a:r>
            <a:r>
              <a:rPr lang="en-US" sz="2800" dirty="0" err="1"/>
              <a:t>AddEntry</a:t>
            </a:r>
            <a:r>
              <a:rPr lang="en-US" sz="2800" dirty="0"/>
              <a:t>() and </a:t>
            </a:r>
            <a:r>
              <a:rPr lang="en-US" sz="2800" dirty="0" err="1"/>
              <a:t>AddRisk</a:t>
            </a:r>
            <a:r>
              <a:rPr lang="en-US" sz="2800" dirty="0"/>
              <a:t>()?</a:t>
            </a:r>
          </a:p>
        </p:txBody>
      </p:sp>
      <p:sp>
        <p:nvSpPr>
          <p:cNvPr id="6" name="Slide Number Placeholder 5">
            <a:extLst>
              <a:ext uri="{FF2B5EF4-FFF2-40B4-BE49-F238E27FC236}">
                <a16:creationId xmlns:a16="http://schemas.microsoft.com/office/drawing/2014/main" id="{2F6A9705-77CD-4A12-B4CE-0A5708CA1C4A}"/>
              </a:ext>
            </a:extLst>
          </p:cNvPr>
          <p:cNvSpPr>
            <a:spLocks noGrp="1"/>
          </p:cNvSpPr>
          <p:nvPr>
            <p:ph type="sldNum" sz="quarter" idx="12"/>
          </p:nvPr>
        </p:nvSpPr>
        <p:spPr/>
        <p:txBody>
          <a:bodyPr/>
          <a:lstStyle/>
          <a:p>
            <a:fld id="{22275693-60DC-4290-A480-86760640C8A1}" type="slidenum">
              <a:rPr lang="en-US" smtClean="0"/>
              <a:t>21</a:t>
            </a:fld>
            <a:endParaRPr lang="en-US"/>
          </a:p>
        </p:txBody>
      </p:sp>
    </p:spTree>
    <p:extLst>
      <p:ext uri="{BB962C8B-B14F-4D97-AF65-F5344CB8AC3E}">
        <p14:creationId xmlns:p14="http://schemas.microsoft.com/office/powerpoint/2010/main" val="22552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262F01-A3D5-4DCE-9711-823A89BD4F11}"/>
              </a:ext>
            </a:extLst>
          </p:cNvPr>
          <p:cNvSpPr>
            <a:spLocks noGrp="1"/>
          </p:cNvSpPr>
          <p:nvPr>
            <p:ph type="title"/>
          </p:nvPr>
        </p:nvSpPr>
        <p:spPr>
          <a:xfrm>
            <a:off x="-382587" y="214314"/>
            <a:ext cx="9905998" cy="971550"/>
          </a:xfrm>
        </p:spPr>
        <p:txBody>
          <a:bodyPr>
            <a:normAutofit/>
          </a:bodyPr>
          <a:lstStyle/>
          <a:p>
            <a:r>
              <a:rPr lang="en-US" sz="4400" dirty="0"/>
              <a:t>Parameters</a:t>
            </a:r>
          </a:p>
        </p:txBody>
      </p:sp>
      <p:sp>
        <p:nvSpPr>
          <p:cNvPr id="5" name="Content Placeholder 4">
            <a:extLst>
              <a:ext uri="{FF2B5EF4-FFF2-40B4-BE49-F238E27FC236}">
                <a16:creationId xmlns:a16="http://schemas.microsoft.com/office/drawing/2014/main" id="{58C54EFC-BF4F-45F0-8056-F51F55F236A7}"/>
              </a:ext>
            </a:extLst>
          </p:cNvPr>
          <p:cNvSpPr>
            <a:spLocks noGrp="1"/>
          </p:cNvSpPr>
          <p:nvPr>
            <p:ph idx="1"/>
          </p:nvPr>
        </p:nvSpPr>
        <p:spPr>
          <a:xfrm>
            <a:off x="871537" y="1356853"/>
            <a:ext cx="8272463" cy="4434349"/>
          </a:xfrm>
        </p:spPr>
        <p:txBody>
          <a:bodyPr>
            <a:normAutofit/>
          </a:bodyPr>
          <a:lstStyle/>
          <a:p>
            <a:r>
              <a:rPr lang="en-US" sz="3600" dirty="0"/>
              <a:t>Serve two purposes</a:t>
            </a:r>
          </a:p>
          <a:p>
            <a:pPr lvl="1"/>
            <a:r>
              <a:rPr lang="en-US" sz="3200" dirty="0"/>
              <a:t>They are local variables in the function scope, so you name them with that in mind</a:t>
            </a:r>
          </a:p>
          <a:p>
            <a:pPr lvl="2"/>
            <a:r>
              <a:rPr lang="en-US" sz="2800" dirty="0"/>
              <a:t>Never shadow member variables, but please also don’t </a:t>
            </a:r>
            <a:r>
              <a:rPr lang="en-US" sz="2800" dirty="0" err="1">
                <a:latin typeface="Consolas" panose="020B0609020204030204" pitchFamily="49" charset="0"/>
              </a:rPr>
              <a:t>argx</a:t>
            </a:r>
            <a:endParaRPr lang="en-US" sz="2800" dirty="0">
              <a:latin typeface="Consolas" panose="020B0609020204030204" pitchFamily="49" charset="0"/>
            </a:endParaRPr>
          </a:p>
          <a:p>
            <a:pPr lvl="1"/>
            <a:r>
              <a:rPr lang="en-US" sz="3200" dirty="0"/>
              <a:t>They are cues to the function caller</a:t>
            </a:r>
          </a:p>
          <a:p>
            <a:pPr lvl="2"/>
            <a:r>
              <a:rPr lang="en-US" sz="2800" dirty="0"/>
              <a:t>Never omit them in headers</a:t>
            </a:r>
          </a:p>
        </p:txBody>
      </p:sp>
      <p:sp>
        <p:nvSpPr>
          <p:cNvPr id="7" name="Slide Number Placeholder 6">
            <a:extLst>
              <a:ext uri="{FF2B5EF4-FFF2-40B4-BE49-F238E27FC236}">
                <a16:creationId xmlns:a16="http://schemas.microsoft.com/office/drawing/2014/main" id="{B3F12024-83FC-4EB7-B11E-54FA80A7CD27}"/>
              </a:ext>
            </a:extLst>
          </p:cNvPr>
          <p:cNvSpPr>
            <a:spLocks noGrp="1"/>
          </p:cNvSpPr>
          <p:nvPr>
            <p:ph type="sldNum" sz="quarter" idx="12"/>
          </p:nvPr>
        </p:nvSpPr>
        <p:spPr/>
        <p:txBody>
          <a:bodyPr/>
          <a:lstStyle/>
          <a:p>
            <a:fld id="{22275693-60DC-4290-A480-86760640C8A1}" type="slidenum">
              <a:rPr lang="en-US" smtClean="0"/>
              <a:t>22</a:t>
            </a:fld>
            <a:endParaRPr lang="en-US"/>
          </a:p>
        </p:txBody>
      </p:sp>
      <p:pic>
        <p:nvPicPr>
          <p:cNvPr id="2" name="Picture 1">
            <a:extLst>
              <a:ext uri="{FF2B5EF4-FFF2-40B4-BE49-F238E27FC236}">
                <a16:creationId xmlns:a16="http://schemas.microsoft.com/office/drawing/2014/main" id="{F1780945-B1E2-471C-8A17-568BC1CFEA6C}"/>
              </a:ext>
            </a:extLst>
          </p:cNvPr>
          <p:cNvPicPr>
            <a:picLocks noChangeAspect="1"/>
          </p:cNvPicPr>
          <p:nvPr/>
        </p:nvPicPr>
        <p:blipFill>
          <a:blip r:embed="rId3"/>
          <a:stretch>
            <a:fillRect/>
          </a:stretch>
        </p:blipFill>
        <p:spPr>
          <a:xfrm>
            <a:off x="1239042" y="4396848"/>
            <a:ext cx="7019925" cy="2076450"/>
          </a:xfrm>
          <a:prstGeom prst="rect">
            <a:avLst/>
          </a:prstGeom>
        </p:spPr>
      </p:pic>
    </p:spTree>
    <p:extLst>
      <p:ext uri="{BB962C8B-B14F-4D97-AF65-F5344CB8AC3E}">
        <p14:creationId xmlns:p14="http://schemas.microsoft.com/office/powerpoint/2010/main" val="267831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A5B7-A845-4168-B553-240E5C7926D7}"/>
              </a:ext>
            </a:extLst>
          </p:cNvPr>
          <p:cNvSpPr>
            <a:spLocks noGrp="1"/>
          </p:cNvSpPr>
          <p:nvPr>
            <p:ph type="title"/>
          </p:nvPr>
        </p:nvSpPr>
        <p:spPr/>
        <p:txBody>
          <a:bodyPr/>
          <a:lstStyle/>
          <a:p>
            <a:r>
              <a:rPr lang="en-US" dirty="0">
                <a:solidFill>
                  <a:srgbClr val="FF0000"/>
                </a:solidFill>
              </a:rPr>
              <a:t>Question Pause</a:t>
            </a:r>
          </a:p>
        </p:txBody>
      </p:sp>
      <p:sp>
        <p:nvSpPr>
          <p:cNvPr id="3" name="Slide Number Placeholder 2">
            <a:extLst>
              <a:ext uri="{FF2B5EF4-FFF2-40B4-BE49-F238E27FC236}">
                <a16:creationId xmlns:a16="http://schemas.microsoft.com/office/drawing/2014/main" id="{878087E5-5E70-4279-A2E0-87291C1EA66A}"/>
              </a:ext>
            </a:extLst>
          </p:cNvPr>
          <p:cNvSpPr>
            <a:spLocks noGrp="1"/>
          </p:cNvSpPr>
          <p:nvPr>
            <p:ph type="sldNum" sz="quarter" idx="12"/>
          </p:nvPr>
        </p:nvSpPr>
        <p:spPr/>
        <p:txBody>
          <a:bodyPr/>
          <a:lstStyle/>
          <a:p>
            <a:fld id="{22275693-60DC-4290-A480-86760640C8A1}" type="slidenum">
              <a:rPr lang="en-US" smtClean="0"/>
              <a:t>23</a:t>
            </a:fld>
            <a:endParaRPr lang="en-US"/>
          </a:p>
        </p:txBody>
      </p:sp>
    </p:spTree>
    <p:extLst>
      <p:ext uri="{BB962C8B-B14F-4D97-AF65-F5344CB8AC3E}">
        <p14:creationId xmlns:p14="http://schemas.microsoft.com/office/powerpoint/2010/main" val="1281379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5D0FD8-93E0-43DF-9651-DA5575AF4324}"/>
              </a:ext>
            </a:extLst>
          </p:cNvPr>
          <p:cNvSpPr>
            <a:spLocks noGrp="1"/>
          </p:cNvSpPr>
          <p:nvPr>
            <p:ph type="title"/>
          </p:nvPr>
        </p:nvSpPr>
        <p:spPr/>
        <p:txBody>
          <a:bodyPr/>
          <a:lstStyle/>
          <a:p>
            <a:r>
              <a:rPr lang="en-US" dirty="0"/>
              <a:t>Some Heuristics for Classes</a:t>
            </a:r>
          </a:p>
        </p:txBody>
      </p:sp>
      <p:sp>
        <p:nvSpPr>
          <p:cNvPr id="5" name="Text Placeholder 4">
            <a:extLst>
              <a:ext uri="{FF2B5EF4-FFF2-40B4-BE49-F238E27FC236}">
                <a16:creationId xmlns:a16="http://schemas.microsoft.com/office/drawing/2014/main" id="{5538E00D-7CCC-42ED-B502-0832237380FE}"/>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E7DC55BD-6943-4A53-A3A7-13C0B18CB9B7}"/>
              </a:ext>
            </a:extLst>
          </p:cNvPr>
          <p:cNvSpPr>
            <a:spLocks noGrp="1"/>
          </p:cNvSpPr>
          <p:nvPr>
            <p:ph type="sldNum" sz="quarter" idx="12"/>
          </p:nvPr>
        </p:nvSpPr>
        <p:spPr/>
        <p:txBody>
          <a:bodyPr/>
          <a:lstStyle/>
          <a:p>
            <a:fld id="{22275693-60DC-4290-A480-86760640C8A1}" type="slidenum">
              <a:rPr lang="en-US" smtClean="0"/>
              <a:t>24</a:t>
            </a:fld>
            <a:endParaRPr lang="en-US"/>
          </a:p>
        </p:txBody>
      </p:sp>
    </p:spTree>
    <p:extLst>
      <p:ext uri="{BB962C8B-B14F-4D97-AF65-F5344CB8AC3E}">
        <p14:creationId xmlns:p14="http://schemas.microsoft.com/office/powerpoint/2010/main" val="3241139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03C22D-8986-4D7D-AB11-2DD378157486}"/>
              </a:ext>
            </a:extLst>
          </p:cNvPr>
          <p:cNvSpPr>
            <a:spLocks noGrp="1"/>
          </p:cNvSpPr>
          <p:nvPr>
            <p:ph type="title"/>
          </p:nvPr>
        </p:nvSpPr>
        <p:spPr>
          <a:xfrm>
            <a:off x="-380999" y="64146"/>
            <a:ext cx="9905998" cy="1123196"/>
          </a:xfrm>
        </p:spPr>
        <p:txBody>
          <a:bodyPr>
            <a:normAutofit/>
          </a:bodyPr>
          <a:lstStyle/>
          <a:p>
            <a:r>
              <a:rPr lang="en-US" sz="4400" dirty="0"/>
              <a:t>Classes Are Nouns</a:t>
            </a:r>
          </a:p>
        </p:txBody>
      </p:sp>
      <p:sp>
        <p:nvSpPr>
          <p:cNvPr id="5" name="Content Placeholder 4">
            <a:extLst>
              <a:ext uri="{FF2B5EF4-FFF2-40B4-BE49-F238E27FC236}">
                <a16:creationId xmlns:a16="http://schemas.microsoft.com/office/drawing/2014/main" id="{06F4286B-99D5-42AD-9032-1E147C8D65F1}"/>
              </a:ext>
            </a:extLst>
          </p:cNvPr>
          <p:cNvSpPr>
            <a:spLocks noGrp="1"/>
          </p:cNvSpPr>
          <p:nvPr>
            <p:ph idx="1"/>
          </p:nvPr>
        </p:nvSpPr>
        <p:spPr>
          <a:xfrm>
            <a:off x="971550" y="1801835"/>
            <a:ext cx="8043863" cy="4314702"/>
          </a:xfrm>
        </p:spPr>
        <p:txBody>
          <a:bodyPr>
            <a:noAutofit/>
          </a:bodyPr>
          <a:lstStyle/>
          <a:p>
            <a:r>
              <a:rPr lang="en-US" sz="3200" dirty="0"/>
              <a:t>Anything ending in </a:t>
            </a:r>
            <a:r>
              <a:rPr lang="en-US" sz="3200" dirty="0" err="1"/>
              <a:t>er</a:t>
            </a:r>
            <a:r>
              <a:rPr lang="en-US" sz="3200" dirty="0"/>
              <a:t> (et al) is suspect without a noun</a:t>
            </a:r>
          </a:p>
          <a:p>
            <a:r>
              <a:rPr lang="en-US" sz="3200" dirty="0"/>
              <a:t>Don’t </a:t>
            </a:r>
            <a:r>
              <a:rPr lang="en-US" sz="3200" dirty="0" err="1"/>
              <a:t>overdecorate</a:t>
            </a:r>
            <a:endParaRPr lang="en-US" sz="3200" dirty="0"/>
          </a:p>
          <a:p>
            <a:pPr lvl="1"/>
            <a:r>
              <a:rPr lang="en-US" sz="2800" dirty="0"/>
              <a:t>Suffixes like proxy, factory, adapter, interface – really needed?</a:t>
            </a:r>
          </a:p>
          <a:p>
            <a:pPr lvl="1"/>
            <a:r>
              <a:rPr lang="en-US" sz="2800" dirty="0"/>
              <a:t>Monad? Singleton? </a:t>
            </a:r>
            <a:r>
              <a:rPr lang="en-US" sz="2800" dirty="0" err="1"/>
              <a:t>AbstractFactory</a:t>
            </a:r>
            <a:r>
              <a:rPr lang="en-US" sz="2800" dirty="0"/>
              <a:t>? Base? </a:t>
            </a:r>
            <a:r>
              <a:rPr lang="en-US" sz="2800" dirty="0" err="1"/>
              <a:t>Impl</a:t>
            </a:r>
            <a:r>
              <a:rPr lang="en-US" sz="2800" dirty="0"/>
              <a:t>?</a:t>
            </a:r>
          </a:p>
        </p:txBody>
      </p:sp>
      <p:sp>
        <p:nvSpPr>
          <p:cNvPr id="6" name="Slide Number Placeholder 5">
            <a:extLst>
              <a:ext uri="{FF2B5EF4-FFF2-40B4-BE49-F238E27FC236}">
                <a16:creationId xmlns:a16="http://schemas.microsoft.com/office/drawing/2014/main" id="{E7F81B74-15E2-4AA3-87F7-906D7DF3ED19}"/>
              </a:ext>
            </a:extLst>
          </p:cNvPr>
          <p:cNvSpPr>
            <a:spLocks noGrp="1"/>
          </p:cNvSpPr>
          <p:nvPr>
            <p:ph type="sldNum" sz="quarter" idx="12"/>
          </p:nvPr>
        </p:nvSpPr>
        <p:spPr/>
        <p:txBody>
          <a:bodyPr/>
          <a:lstStyle/>
          <a:p>
            <a:fld id="{22275693-60DC-4290-A480-86760640C8A1}" type="slidenum">
              <a:rPr lang="en-US" smtClean="0"/>
              <a:t>25</a:t>
            </a:fld>
            <a:endParaRPr lang="en-US"/>
          </a:p>
        </p:txBody>
      </p:sp>
    </p:spTree>
    <p:extLst>
      <p:ext uri="{BB962C8B-B14F-4D97-AF65-F5344CB8AC3E}">
        <p14:creationId xmlns:p14="http://schemas.microsoft.com/office/powerpoint/2010/main" val="187491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03C22D-8986-4D7D-AB11-2DD378157486}"/>
              </a:ext>
            </a:extLst>
          </p:cNvPr>
          <p:cNvSpPr>
            <a:spLocks noGrp="1"/>
          </p:cNvSpPr>
          <p:nvPr>
            <p:ph type="title"/>
          </p:nvPr>
        </p:nvSpPr>
        <p:spPr>
          <a:xfrm>
            <a:off x="-380999" y="64146"/>
            <a:ext cx="9905998" cy="1123196"/>
          </a:xfrm>
        </p:spPr>
        <p:txBody>
          <a:bodyPr>
            <a:normAutofit/>
          </a:bodyPr>
          <a:lstStyle/>
          <a:p>
            <a:r>
              <a:rPr lang="en-US" sz="4400" dirty="0"/>
              <a:t>Classes Are Nouns</a:t>
            </a:r>
          </a:p>
        </p:txBody>
      </p:sp>
      <p:sp>
        <p:nvSpPr>
          <p:cNvPr id="5" name="Content Placeholder 4">
            <a:extLst>
              <a:ext uri="{FF2B5EF4-FFF2-40B4-BE49-F238E27FC236}">
                <a16:creationId xmlns:a16="http://schemas.microsoft.com/office/drawing/2014/main" id="{06F4286B-99D5-42AD-9032-1E147C8D65F1}"/>
              </a:ext>
            </a:extLst>
          </p:cNvPr>
          <p:cNvSpPr>
            <a:spLocks noGrp="1"/>
          </p:cNvSpPr>
          <p:nvPr>
            <p:ph idx="1"/>
          </p:nvPr>
        </p:nvSpPr>
        <p:spPr>
          <a:xfrm>
            <a:off x="971550" y="1801835"/>
            <a:ext cx="8043863" cy="4314702"/>
          </a:xfrm>
        </p:spPr>
        <p:txBody>
          <a:bodyPr>
            <a:noAutofit/>
          </a:bodyPr>
          <a:lstStyle/>
          <a:p>
            <a:r>
              <a:rPr lang="en-US" sz="3200" dirty="0"/>
              <a:t>Don’t list the contents</a:t>
            </a:r>
          </a:p>
          <a:p>
            <a:pPr lvl="1"/>
            <a:r>
              <a:rPr lang="en-US" sz="2800" dirty="0" err="1"/>
              <a:t>NameAndAddress</a:t>
            </a:r>
            <a:r>
              <a:rPr lang="en-US" sz="2800" dirty="0"/>
              <a:t>? </a:t>
            </a:r>
            <a:r>
              <a:rPr lang="en-US" sz="2800" dirty="0" err="1"/>
              <a:t>NameAddressAndPhone</a:t>
            </a:r>
            <a:r>
              <a:rPr lang="en-US" sz="2800" dirty="0"/>
              <a:t>? </a:t>
            </a:r>
            <a:r>
              <a:rPr lang="en-US" sz="2800" dirty="0" err="1"/>
              <a:t>NameAddressPhoneAndEmail</a:t>
            </a:r>
            <a:r>
              <a:rPr lang="en-US" sz="2800" dirty="0"/>
              <a:t>?</a:t>
            </a:r>
          </a:p>
          <a:p>
            <a:pPr lvl="1"/>
            <a:r>
              <a:rPr lang="en-US" sz="2800" dirty="0" err="1"/>
              <a:t>ContactInfo</a:t>
            </a:r>
            <a:endParaRPr lang="en-US" sz="2800" dirty="0"/>
          </a:p>
          <a:p>
            <a:r>
              <a:rPr lang="en-US" sz="3200" dirty="0"/>
              <a:t>Purpose of this class?</a:t>
            </a:r>
          </a:p>
        </p:txBody>
      </p:sp>
      <p:sp>
        <p:nvSpPr>
          <p:cNvPr id="6" name="Slide Number Placeholder 5">
            <a:extLst>
              <a:ext uri="{FF2B5EF4-FFF2-40B4-BE49-F238E27FC236}">
                <a16:creationId xmlns:a16="http://schemas.microsoft.com/office/drawing/2014/main" id="{E7F81B74-15E2-4AA3-87F7-906D7DF3ED19}"/>
              </a:ext>
            </a:extLst>
          </p:cNvPr>
          <p:cNvSpPr>
            <a:spLocks noGrp="1"/>
          </p:cNvSpPr>
          <p:nvPr>
            <p:ph type="sldNum" sz="quarter" idx="12"/>
          </p:nvPr>
        </p:nvSpPr>
        <p:spPr/>
        <p:txBody>
          <a:bodyPr/>
          <a:lstStyle/>
          <a:p>
            <a:fld id="{22275693-60DC-4290-A480-86760640C8A1}" type="slidenum">
              <a:rPr lang="en-US" smtClean="0"/>
              <a:t>26</a:t>
            </a:fld>
            <a:endParaRPr lang="en-US"/>
          </a:p>
        </p:txBody>
      </p:sp>
    </p:spTree>
    <p:extLst>
      <p:ext uri="{BB962C8B-B14F-4D97-AF65-F5344CB8AC3E}">
        <p14:creationId xmlns:p14="http://schemas.microsoft.com/office/powerpoint/2010/main" val="101574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6342-033A-41C1-B3BB-0E5E9B98D2C3}"/>
              </a:ext>
            </a:extLst>
          </p:cNvPr>
          <p:cNvSpPr>
            <a:spLocks noGrp="1"/>
          </p:cNvSpPr>
          <p:nvPr>
            <p:ph type="title"/>
          </p:nvPr>
        </p:nvSpPr>
        <p:spPr>
          <a:xfrm>
            <a:off x="-380999" y="191731"/>
            <a:ext cx="9905998" cy="1025927"/>
          </a:xfrm>
        </p:spPr>
        <p:txBody>
          <a:bodyPr>
            <a:normAutofit/>
          </a:bodyPr>
          <a:lstStyle/>
          <a:p>
            <a:r>
              <a:rPr lang="en-US" sz="4400" dirty="0"/>
              <a:t>Members</a:t>
            </a:r>
          </a:p>
        </p:txBody>
      </p:sp>
      <p:sp>
        <p:nvSpPr>
          <p:cNvPr id="3" name="Content Placeholder 2">
            <a:extLst>
              <a:ext uri="{FF2B5EF4-FFF2-40B4-BE49-F238E27FC236}">
                <a16:creationId xmlns:a16="http://schemas.microsoft.com/office/drawing/2014/main" id="{18EB9EA2-8D77-408A-BE6C-97CFC1D64801}"/>
              </a:ext>
            </a:extLst>
          </p:cNvPr>
          <p:cNvSpPr>
            <a:spLocks noGrp="1"/>
          </p:cNvSpPr>
          <p:nvPr>
            <p:ph idx="1"/>
          </p:nvPr>
        </p:nvSpPr>
        <p:spPr>
          <a:xfrm>
            <a:off x="1057275" y="1548582"/>
            <a:ext cx="7800975" cy="5117689"/>
          </a:xfrm>
        </p:spPr>
        <p:txBody>
          <a:bodyPr>
            <a:noAutofit/>
          </a:bodyPr>
          <a:lstStyle/>
          <a:p>
            <a:r>
              <a:rPr lang="en-US" sz="3600" dirty="0"/>
              <a:t>The class name is implicitly included; don’t repeat it</a:t>
            </a:r>
          </a:p>
          <a:p>
            <a:pPr lvl="1"/>
            <a:r>
              <a:rPr lang="en-US" sz="3200" dirty="0"/>
              <a:t>Employee::</a:t>
            </a:r>
            <a:r>
              <a:rPr lang="en-US" sz="3200" dirty="0" err="1"/>
              <a:t>EmployeeName</a:t>
            </a:r>
            <a:r>
              <a:rPr lang="en-US" sz="3200" dirty="0"/>
              <a:t>  </a:t>
            </a:r>
            <a:r>
              <a:rPr lang="en-US" sz="3200" dirty="0">
                <a:sym typeface="Wingdings" panose="05000000000000000000" pitchFamily="2" charset="2"/>
              </a:rPr>
              <a:t> </a:t>
            </a:r>
            <a:r>
              <a:rPr lang="en-US" sz="3200" dirty="0"/>
              <a:t>Employee::Name</a:t>
            </a:r>
          </a:p>
          <a:p>
            <a:pPr lvl="1"/>
            <a:r>
              <a:rPr lang="en-US" sz="3200" dirty="0"/>
              <a:t>Employee::</a:t>
            </a:r>
            <a:r>
              <a:rPr lang="en-US" sz="3200" dirty="0" err="1"/>
              <a:t>PrintEmployeeRecord</a:t>
            </a:r>
            <a:r>
              <a:rPr lang="en-US" sz="3200" dirty="0"/>
              <a:t>() </a:t>
            </a:r>
            <a:r>
              <a:rPr lang="en-US" sz="3200" dirty="0">
                <a:sym typeface="Wingdings" panose="05000000000000000000" pitchFamily="2" charset="2"/>
              </a:rPr>
              <a:t></a:t>
            </a:r>
            <a:r>
              <a:rPr lang="en-US" sz="3200" dirty="0"/>
              <a:t> Employee::</a:t>
            </a:r>
            <a:r>
              <a:rPr lang="en-US" sz="3200" dirty="0" err="1"/>
              <a:t>PrintRecord</a:t>
            </a:r>
            <a:r>
              <a:rPr lang="en-US" sz="3200" dirty="0"/>
              <a:t>()</a:t>
            </a:r>
          </a:p>
        </p:txBody>
      </p:sp>
      <p:sp>
        <p:nvSpPr>
          <p:cNvPr id="6" name="Slide Number Placeholder 5">
            <a:extLst>
              <a:ext uri="{FF2B5EF4-FFF2-40B4-BE49-F238E27FC236}">
                <a16:creationId xmlns:a16="http://schemas.microsoft.com/office/drawing/2014/main" id="{47F7F770-A73C-4176-8D9C-31C7488FBE84}"/>
              </a:ext>
            </a:extLst>
          </p:cNvPr>
          <p:cNvSpPr>
            <a:spLocks noGrp="1"/>
          </p:cNvSpPr>
          <p:nvPr>
            <p:ph type="sldNum" sz="quarter" idx="12"/>
          </p:nvPr>
        </p:nvSpPr>
        <p:spPr/>
        <p:txBody>
          <a:bodyPr/>
          <a:lstStyle/>
          <a:p>
            <a:fld id="{22275693-60DC-4290-A480-86760640C8A1}" type="slidenum">
              <a:rPr lang="en-US" smtClean="0"/>
              <a:t>27</a:t>
            </a:fld>
            <a:endParaRPr lang="en-US"/>
          </a:p>
        </p:txBody>
      </p:sp>
    </p:spTree>
    <p:extLst>
      <p:ext uri="{BB962C8B-B14F-4D97-AF65-F5344CB8AC3E}">
        <p14:creationId xmlns:p14="http://schemas.microsoft.com/office/powerpoint/2010/main" val="32714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6342-033A-41C1-B3BB-0E5E9B98D2C3}"/>
              </a:ext>
            </a:extLst>
          </p:cNvPr>
          <p:cNvSpPr>
            <a:spLocks noGrp="1"/>
          </p:cNvSpPr>
          <p:nvPr>
            <p:ph type="title"/>
          </p:nvPr>
        </p:nvSpPr>
        <p:spPr>
          <a:xfrm>
            <a:off x="-380999" y="191731"/>
            <a:ext cx="9905998" cy="1025927"/>
          </a:xfrm>
        </p:spPr>
        <p:txBody>
          <a:bodyPr>
            <a:normAutofit/>
          </a:bodyPr>
          <a:lstStyle/>
          <a:p>
            <a:r>
              <a:rPr lang="en-US" sz="4400" dirty="0"/>
              <a:t>Members</a:t>
            </a:r>
          </a:p>
        </p:txBody>
      </p:sp>
      <p:sp>
        <p:nvSpPr>
          <p:cNvPr id="3" name="Content Placeholder 2">
            <a:extLst>
              <a:ext uri="{FF2B5EF4-FFF2-40B4-BE49-F238E27FC236}">
                <a16:creationId xmlns:a16="http://schemas.microsoft.com/office/drawing/2014/main" id="{18EB9EA2-8D77-408A-BE6C-97CFC1D64801}"/>
              </a:ext>
            </a:extLst>
          </p:cNvPr>
          <p:cNvSpPr>
            <a:spLocks noGrp="1"/>
          </p:cNvSpPr>
          <p:nvPr>
            <p:ph idx="1"/>
          </p:nvPr>
        </p:nvSpPr>
        <p:spPr>
          <a:xfrm>
            <a:off x="728662" y="1548582"/>
            <a:ext cx="8415337" cy="5117689"/>
          </a:xfrm>
        </p:spPr>
        <p:txBody>
          <a:bodyPr>
            <a:noAutofit/>
          </a:bodyPr>
          <a:lstStyle/>
          <a:p>
            <a:r>
              <a:rPr lang="en-US" sz="3600" dirty="0"/>
              <a:t>Adjectives are your friend</a:t>
            </a:r>
          </a:p>
          <a:p>
            <a:pPr lvl="1"/>
            <a:r>
              <a:rPr lang="en-US" sz="3000" dirty="0" err="1"/>
              <a:t>FullName</a:t>
            </a:r>
            <a:r>
              <a:rPr lang="en-US" sz="3000" dirty="0"/>
              <a:t> is better than Name</a:t>
            </a:r>
          </a:p>
          <a:p>
            <a:pPr lvl="1"/>
            <a:r>
              <a:rPr lang="en-US" sz="3000" dirty="0" err="1"/>
              <a:t>AnnualSalary</a:t>
            </a:r>
            <a:r>
              <a:rPr lang="en-US" sz="3000" dirty="0"/>
              <a:t> is better than Salary</a:t>
            </a:r>
          </a:p>
          <a:p>
            <a:r>
              <a:rPr lang="en-US" sz="3600" dirty="0"/>
              <a:t>Avoid encoding type</a:t>
            </a:r>
          </a:p>
          <a:p>
            <a:pPr lvl="1"/>
            <a:r>
              <a:rPr lang="en-US" sz="3200" dirty="0"/>
              <a:t>Possible exception for dates (</a:t>
            </a:r>
            <a:r>
              <a:rPr lang="en-US" sz="3200" dirty="0" err="1"/>
              <a:t>HireDate</a:t>
            </a:r>
            <a:r>
              <a:rPr lang="en-US" sz="3200" dirty="0"/>
              <a:t> not Hired; </a:t>
            </a:r>
            <a:r>
              <a:rPr lang="en-US" sz="3200" dirty="0" err="1"/>
              <a:t>ShipDate</a:t>
            </a:r>
            <a:r>
              <a:rPr lang="en-US" sz="3200" dirty="0"/>
              <a:t> not Shipped)</a:t>
            </a:r>
          </a:p>
        </p:txBody>
      </p:sp>
      <p:sp>
        <p:nvSpPr>
          <p:cNvPr id="6" name="Slide Number Placeholder 5">
            <a:extLst>
              <a:ext uri="{FF2B5EF4-FFF2-40B4-BE49-F238E27FC236}">
                <a16:creationId xmlns:a16="http://schemas.microsoft.com/office/drawing/2014/main" id="{47F7F770-A73C-4176-8D9C-31C7488FBE84}"/>
              </a:ext>
            </a:extLst>
          </p:cNvPr>
          <p:cNvSpPr>
            <a:spLocks noGrp="1"/>
          </p:cNvSpPr>
          <p:nvPr>
            <p:ph type="sldNum" sz="quarter" idx="12"/>
          </p:nvPr>
        </p:nvSpPr>
        <p:spPr/>
        <p:txBody>
          <a:bodyPr/>
          <a:lstStyle/>
          <a:p>
            <a:fld id="{22275693-60DC-4290-A480-86760640C8A1}" type="slidenum">
              <a:rPr lang="en-US" smtClean="0"/>
              <a:t>28</a:t>
            </a:fld>
            <a:endParaRPr lang="en-US"/>
          </a:p>
        </p:txBody>
      </p:sp>
    </p:spTree>
    <p:extLst>
      <p:ext uri="{BB962C8B-B14F-4D97-AF65-F5344CB8AC3E}">
        <p14:creationId xmlns:p14="http://schemas.microsoft.com/office/powerpoint/2010/main" val="420439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B310-4C3E-450D-91EC-4BA3871059B0}"/>
              </a:ext>
            </a:extLst>
          </p:cNvPr>
          <p:cNvSpPr>
            <a:spLocks noGrp="1"/>
          </p:cNvSpPr>
          <p:nvPr>
            <p:ph type="title"/>
          </p:nvPr>
        </p:nvSpPr>
        <p:spPr>
          <a:xfrm>
            <a:off x="-380999" y="238318"/>
            <a:ext cx="9905998" cy="1256580"/>
          </a:xfrm>
        </p:spPr>
        <p:txBody>
          <a:bodyPr>
            <a:noAutofit/>
          </a:bodyPr>
          <a:lstStyle/>
          <a:p>
            <a:r>
              <a:rPr lang="en-US" sz="4400" dirty="0"/>
              <a:t>Traditional Member </a:t>
            </a:r>
            <a:br>
              <a:rPr lang="en-US" sz="4400" dirty="0"/>
            </a:br>
            <a:r>
              <a:rPr lang="en-US" sz="4400" dirty="0"/>
              <a:t>Function Names</a:t>
            </a:r>
          </a:p>
        </p:txBody>
      </p:sp>
      <p:sp>
        <p:nvSpPr>
          <p:cNvPr id="3" name="Content Placeholder 2">
            <a:extLst>
              <a:ext uri="{FF2B5EF4-FFF2-40B4-BE49-F238E27FC236}">
                <a16:creationId xmlns:a16="http://schemas.microsoft.com/office/drawing/2014/main" id="{182450F9-A0BA-445C-A67C-7085790D7C04}"/>
              </a:ext>
            </a:extLst>
          </p:cNvPr>
          <p:cNvSpPr>
            <a:spLocks noGrp="1"/>
          </p:cNvSpPr>
          <p:nvPr>
            <p:ph idx="1"/>
          </p:nvPr>
        </p:nvSpPr>
        <p:spPr>
          <a:xfrm>
            <a:off x="757237" y="1530321"/>
            <a:ext cx="8946201" cy="4978400"/>
          </a:xfrm>
        </p:spPr>
        <p:txBody>
          <a:bodyPr>
            <a:noAutofit/>
          </a:bodyPr>
          <a:lstStyle/>
          <a:p>
            <a:r>
              <a:rPr lang="en-US" sz="3200" dirty="0"/>
              <a:t>If you put real work in a constructor or a destructor, others will know when it happens</a:t>
            </a:r>
          </a:p>
          <a:p>
            <a:pPr lvl="1"/>
            <a:r>
              <a:rPr lang="en-US" sz="2800" dirty="0" err="1"/>
              <a:t>Eg</a:t>
            </a:r>
            <a:r>
              <a:rPr lang="en-US" sz="2800" dirty="0"/>
              <a:t> open/close a file</a:t>
            </a:r>
          </a:p>
          <a:p>
            <a:r>
              <a:rPr lang="en-US" sz="3200" dirty="0"/>
              <a:t>We recognize get/set for better or worse</a:t>
            </a:r>
          </a:p>
          <a:p>
            <a:pPr lvl="1"/>
            <a:r>
              <a:rPr lang="en-US" sz="2800" dirty="0"/>
              <a:t>Try to reserve get for {return thingy;} and use fetch/read/load/retrieve otherwise</a:t>
            </a:r>
          </a:p>
          <a:p>
            <a:pPr lvl="1"/>
            <a:r>
              <a:rPr lang="en-US" sz="2800" dirty="0"/>
              <a:t>People expect </a:t>
            </a:r>
            <a:r>
              <a:rPr lang="en-US" sz="2800" dirty="0" err="1"/>
              <a:t>getThingy</a:t>
            </a:r>
            <a:r>
              <a:rPr lang="en-US" sz="2800" dirty="0"/>
              <a:t>() to be const</a:t>
            </a:r>
          </a:p>
        </p:txBody>
      </p:sp>
      <p:sp>
        <p:nvSpPr>
          <p:cNvPr id="6" name="Slide Number Placeholder 5">
            <a:extLst>
              <a:ext uri="{FF2B5EF4-FFF2-40B4-BE49-F238E27FC236}">
                <a16:creationId xmlns:a16="http://schemas.microsoft.com/office/drawing/2014/main" id="{BCCA1A49-DF86-44DB-BC6F-81E0BA12EF0E}"/>
              </a:ext>
            </a:extLst>
          </p:cNvPr>
          <p:cNvSpPr>
            <a:spLocks noGrp="1"/>
          </p:cNvSpPr>
          <p:nvPr>
            <p:ph type="sldNum" sz="quarter" idx="12"/>
          </p:nvPr>
        </p:nvSpPr>
        <p:spPr/>
        <p:txBody>
          <a:bodyPr/>
          <a:lstStyle/>
          <a:p>
            <a:fld id="{22275693-60DC-4290-A480-86760640C8A1}" type="slidenum">
              <a:rPr lang="en-US" smtClean="0"/>
              <a:t>29</a:t>
            </a:fld>
            <a:endParaRPr lang="en-US"/>
          </a:p>
        </p:txBody>
      </p:sp>
    </p:spTree>
    <p:extLst>
      <p:ext uri="{BB962C8B-B14F-4D97-AF65-F5344CB8AC3E}">
        <p14:creationId xmlns:p14="http://schemas.microsoft.com/office/powerpoint/2010/main" val="213086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5113-1CE0-49AC-AE48-4168B1F97CAF}"/>
              </a:ext>
            </a:extLst>
          </p:cNvPr>
          <p:cNvSpPr>
            <a:spLocks noGrp="1"/>
          </p:cNvSpPr>
          <p:nvPr>
            <p:ph type="title"/>
          </p:nvPr>
        </p:nvSpPr>
        <p:spPr>
          <a:xfrm>
            <a:off x="-39689" y="685801"/>
            <a:ext cx="10018713" cy="1150088"/>
          </a:xfrm>
        </p:spPr>
        <p:txBody>
          <a:bodyPr>
            <a:normAutofit/>
          </a:bodyPr>
          <a:lstStyle/>
          <a:p>
            <a:r>
              <a:rPr lang="en-US" sz="4400" dirty="0"/>
              <a:t>Not Naming Conventions</a:t>
            </a:r>
          </a:p>
        </p:txBody>
      </p:sp>
      <p:sp>
        <p:nvSpPr>
          <p:cNvPr id="3" name="Content Placeholder 2">
            <a:extLst>
              <a:ext uri="{FF2B5EF4-FFF2-40B4-BE49-F238E27FC236}">
                <a16:creationId xmlns:a16="http://schemas.microsoft.com/office/drawing/2014/main" id="{E163D254-B9D3-41EF-BAB4-5386F958B785}"/>
              </a:ext>
            </a:extLst>
          </p:cNvPr>
          <p:cNvSpPr>
            <a:spLocks noGrp="1"/>
          </p:cNvSpPr>
          <p:nvPr>
            <p:ph idx="1"/>
          </p:nvPr>
        </p:nvSpPr>
        <p:spPr/>
        <p:txBody>
          <a:bodyPr>
            <a:noAutofit/>
          </a:bodyPr>
          <a:lstStyle/>
          <a:p>
            <a:r>
              <a:rPr lang="en-US" sz="3600" dirty="0"/>
              <a:t>camelCase, </a:t>
            </a:r>
            <a:r>
              <a:rPr lang="en-US" sz="3600" dirty="0" err="1"/>
              <a:t>snake_case</a:t>
            </a:r>
            <a:r>
              <a:rPr lang="en-US" sz="3600" dirty="0"/>
              <a:t>, </a:t>
            </a:r>
            <a:r>
              <a:rPr lang="en-US" sz="3600" dirty="0" err="1"/>
              <a:t>PascalCase</a:t>
            </a:r>
            <a:r>
              <a:rPr lang="en-US" sz="3600" dirty="0"/>
              <a:t>, </a:t>
            </a:r>
            <a:r>
              <a:rPr lang="en-US" sz="3600" dirty="0" err="1"/>
              <a:t>m_thing</a:t>
            </a:r>
            <a:r>
              <a:rPr lang="en-US" sz="3600" dirty="0"/>
              <a:t>, thing_, ALLCAPS </a:t>
            </a:r>
          </a:p>
          <a:p>
            <a:r>
              <a:rPr lang="en-US" sz="3600" dirty="0" err="1"/>
              <a:t>Bikeshed</a:t>
            </a:r>
            <a:r>
              <a:rPr lang="en-US" sz="3600" dirty="0"/>
              <a:t> that stuff on your own time</a:t>
            </a:r>
          </a:p>
          <a:p>
            <a:r>
              <a:rPr lang="en-US" sz="3600" dirty="0"/>
              <a:t>Pick a convention and stick to it</a:t>
            </a:r>
          </a:p>
          <a:p>
            <a:r>
              <a:rPr lang="en-US" sz="3600" dirty="0"/>
              <a:t>Use tools for that kind of renaming</a:t>
            </a:r>
          </a:p>
        </p:txBody>
      </p:sp>
      <p:sp>
        <p:nvSpPr>
          <p:cNvPr id="6" name="Slide Number Placeholder 5">
            <a:extLst>
              <a:ext uri="{FF2B5EF4-FFF2-40B4-BE49-F238E27FC236}">
                <a16:creationId xmlns:a16="http://schemas.microsoft.com/office/drawing/2014/main" id="{0A3A02D5-2EA7-41AA-AB34-FB60719F61EC}"/>
              </a:ext>
            </a:extLst>
          </p:cNvPr>
          <p:cNvSpPr>
            <a:spLocks noGrp="1"/>
          </p:cNvSpPr>
          <p:nvPr>
            <p:ph type="sldNum" sz="quarter" idx="12"/>
          </p:nvPr>
        </p:nvSpPr>
        <p:spPr/>
        <p:txBody>
          <a:bodyPr/>
          <a:lstStyle/>
          <a:p>
            <a:fld id="{22275693-60DC-4290-A480-86760640C8A1}" type="slidenum">
              <a:rPr lang="en-US" smtClean="0"/>
              <a:t>3</a:t>
            </a:fld>
            <a:endParaRPr lang="en-US"/>
          </a:p>
        </p:txBody>
      </p:sp>
    </p:spTree>
    <p:extLst>
      <p:ext uri="{BB962C8B-B14F-4D97-AF65-F5344CB8AC3E}">
        <p14:creationId xmlns:p14="http://schemas.microsoft.com/office/powerpoint/2010/main" val="150956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450F9-A0BA-445C-A67C-7085790D7C04}"/>
              </a:ext>
            </a:extLst>
          </p:cNvPr>
          <p:cNvSpPr>
            <a:spLocks noGrp="1"/>
          </p:cNvSpPr>
          <p:nvPr>
            <p:ph idx="1"/>
          </p:nvPr>
        </p:nvSpPr>
        <p:spPr>
          <a:xfrm>
            <a:off x="828675" y="1530321"/>
            <a:ext cx="7858125" cy="4978400"/>
          </a:xfrm>
        </p:spPr>
        <p:txBody>
          <a:bodyPr>
            <a:noAutofit/>
          </a:bodyPr>
          <a:lstStyle/>
          <a:p>
            <a:r>
              <a:rPr lang="en-US" sz="4000" dirty="0"/>
              <a:t>void Temperature(int t) and </a:t>
            </a:r>
            <a:br>
              <a:rPr lang="en-US" sz="4000" dirty="0"/>
            </a:br>
            <a:r>
              <a:rPr lang="en-US" sz="4000" dirty="0"/>
              <a:t>int Temperature() const are also well known</a:t>
            </a:r>
          </a:p>
          <a:p>
            <a:pPr lvl="1"/>
            <a:r>
              <a:rPr lang="en-US" sz="3600" dirty="0"/>
              <a:t>Some people really hate them; be careful</a:t>
            </a:r>
          </a:p>
        </p:txBody>
      </p:sp>
      <p:sp>
        <p:nvSpPr>
          <p:cNvPr id="6" name="Slide Number Placeholder 5">
            <a:extLst>
              <a:ext uri="{FF2B5EF4-FFF2-40B4-BE49-F238E27FC236}">
                <a16:creationId xmlns:a16="http://schemas.microsoft.com/office/drawing/2014/main" id="{BCCA1A49-DF86-44DB-BC6F-81E0BA12EF0E}"/>
              </a:ext>
            </a:extLst>
          </p:cNvPr>
          <p:cNvSpPr>
            <a:spLocks noGrp="1"/>
          </p:cNvSpPr>
          <p:nvPr>
            <p:ph type="sldNum" sz="quarter" idx="12"/>
          </p:nvPr>
        </p:nvSpPr>
        <p:spPr/>
        <p:txBody>
          <a:bodyPr/>
          <a:lstStyle/>
          <a:p>
            <a:fld id="{22275693-60DC-4290-A480-86760640C8A1}" type="slidenum">
              <a:rPr lang="en-US" smtClean="0"/>
              <a:t>30</a:t>
            </a:fld>
            <a:endParaRPr lang="en-US"/>
          </a:p>
        </p:txBody>
      </p:sp>
      <p:sp>
        <p:nvSpPr>
          <p:cNvPr id="7" name="Title 1">
            <a:extLst>
              <a:ext uri="{FF2B5EF4-FFF2-40B4-BE49-F238E27FC236}">
                <a16:creationId xmlns:a16="http://schemas.microsoft.com/office/drawing/2014/main" id="{7A62F7D7-C438-4B3F-A15A-D8C09A749F03}"/>
              </a:ext>
            </a:extLst>
          </p:cNvPr>
          <p:cNvSpPr txBox="1">
            <a:spLocks/>
          </p:cNvSpPr>
          <p:nvPr/>
        </p:nvSpPr>
        <p:spPr>
          <a:xfrm>
            <a:off x="-380999" y="238318"/>
            <a:ext cx="9905998" cy="1256580"/>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a:t>Traditional Member </a:t>
            </a:r>
            <a:br>
              <a:rPr lang="en-US" sz="4400"/>
            </a:br>
            <a:r>
              <a:rPr lang="en-US" sz="4400"/>
              <a:t>Function Names</a:t>
            </a:r>
            <a:endParaRPr lang="en-US" sz="4400" dirty="0"/>
          </a:p>
        </p:txBody>
      </p:sp>
    </p:spTree>
    <p:extLst>
      <p:ext uri="{BB962C8B-B14F-4D97-AF65-F5344CB8AC3E}">
        <p14:creationId xmlns:p14="http://schemas.microsoft.com/office/powerpoint/2010/main" val="174284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C1BF-1366-42C7-98B4-CBA9A15BEAE1}"/>
              </a:ext>
            </a:extLst>
          </p:cNvPr>
          <p:cNvSpPr>
            <a:spLocks noGrp="1"/>
          </p:cNvSpPr>
          <p:nvPr>
            <p:ph type="title"/>
          </p:nvPr>
        </p:nvSpPr>
        <p:spPr>
          <a:xfrm>
            <a:off x="-117661" y="120881"/>
            <a:ext cx="10018713" cy="866553"/>
          </a:xfrm>
        </p:spPr>
        <p:txBody>
          <a:bodyPr>
            <a:normAutofit/>
          </a:bodyPr>
          <a:lstStyle/>
          <a:p>
            <a:r>
              <a:rPr lang="en-US" sz="4400" dirty="0" err="1"/>
              <a:t>Enums</a:t>
            </a:r>
            <a:endParaRPr lang="en-US" sz="4400" dirty="0"/>
          </a:p>
        </p:txBody>
      </p:sp>
      <p:sp>
        <p:nvSpPr>
          <p:cNvPr id="3" name="Content Placeholder 2">
            <a:extLst>
              <a:ext uri="{FF2B5EF4-FFF2-40B4-BE49-F238E27FC236}">
                <a16:creationId xmlns:a16="http://schemas.microsoft.com/office/drawing/2014/main" id="{4314495D-AC16-4348-9F8D-CDB39D37B0F3}"/>
              </a:ext>
            </a:extLst>
          </p:cNvPr>
          <p:cNvSpPr>
            <a:spLocks noGrp="1"/>
          </p:cNvSpPr>
          <p:nvPr>
            <p:ph idx="1"/>
          </p:nvPr>
        </p:nvSpPr>
        <p:spPr>
          <a:xfrm>
            <a:off x="842963" y="2013218"/>
            <a:ext cx="8301037" cy="3124201"/>
          </a:xfrm>
        </p:spPr>
        <p:txBody>
          <a:bodyPr>
            <a:noAutofit/>
          </a:bodyPr>
          <a:lstStyle/>
          <a:p>
            <a:r>
              <a:rPr lang="en-US" sz="3600" dirty="0"/>
              <a:t>Prefer scoped </a:t>
            </a:r>
            <a:r>
              <a:rPr lang="en-US" sz="3600" dirty="0" err="1"/>
              <a:t>enums</a:t>
            </a:r>
            <a:endParaRPr lang="en-US" sz="3600" dirty="0"/>
          </a:p>
          <a:p>
            <a:pPr lvl="1"/>
            <a:r>
              <a:rPr lang="en-US" sz="3200" dirty="0"/>
              <a:t>So you don’t have to encode </a:t>
            </a:r>
            <a:r>
              <a:rPr lang="en-US" sz="3200" dirty="0" err="1"/>
              <a:t>enum</a:t>
            </a:r>
            <a:r>
              <a:rPr lang="en-US" sz="3200" dirty="0"/>
              <a:t> name into values </a:t>
            </a:r>
            <a:r>
              <a:rPr lang="en-US" sz="3200" dirty="0" err="1"/>
              <a:t>eg</a:t>
            </a:r>
            <a:r>
              <a:rPr lang="en-US" sz="3200" dirty="0"/>
              <a:t> NT_OK, SB_OK </a:t>
            </a:r>
            <a:r>
              <a:rPr lang="en-US" sz="3200" dirty="0" err="1"/>
              <a:t>etc</a:t>
            </a:r>
            <a:endParaRPr lang="en-US" sz="3200" dirty="0"/>
          </a:p>
          <a:p>
            <a:r>
              <a:rPr lang="en-US" sz="3600" dirty="0"/>
              <a:t>As with members, don’t repeat the </a:t>
            </a:r>
            <a:r>
              <a:rPr lang="en-US" sz="3600" dirty="0" err="1"/>
              <a:t>enum</a:t>
            </a:r>
            <a:r>
              <a:rPr lang="en-US" sz="3600" dirty="0"/>
              <a:t> name</a:t>
            </a:r>
          </a:p>
          <a:p>
            <a:r>
              <a:rPr lang="en-US" sz="3600" dirty="0"/>
              <a:t>Think about whether or not to “leak” the </a:t>
            </a:r>
            <a:r>
              <a:rPr lang="en-US" sz="3600" dirty="0" err="1"/>
              <a:t>enum</a:t>
            </a:r>
            <a:r>
              <a:rPr lang="en-US" sz="3600" dirty="0"/>
              <a:t> values outside of the class they help</a:t>
            </a:r>
          </a:p>
        </p:txBody>
      </p:sp>
      <p:sp>
        <p:nvSpPr>
          <p:cNvPr id="8" name="Slide Number Placeholder 7">
            <a:extLst>
              <a:ext uri="{FF2B5EF4-FFF2-40B4-BE49-F238E27FC236}">
                <a16:creationId xmlns:a16="http://schemas.microsoft.com/office/drawing/2014/main" id="{95F2D2CD-CE08-437D-B789-80D7DE4649F5}"/>
              </a:ext>
            </a:extLst>
          </p:cNvPr>
          <p:cNvSpPr>
            <a:spLocks noGrp="1"/>
          </p:cNvSpPr>
          <p:nvPr>
            <p:ph type="sldNum" sz="quarter" idx="12"/>
          </p:nvPr>
        </p:nvSpPr>
        <p:spPr/>
        <p:txBody>
          <a:bodyPr/>
          <a:lstStyle/>
          <a:p>
            <a:fld id="{22275693-60DC-4290-A480-86760640C8A1}" type="slidenum">
              <a:rPr lang="en-US" smtClean="0"/>
              <a:t>31</a:t>
            </a:fld>
            <a:endParaRPr lang="en-US"/>
          </a:p>
        </p:txBody>
      </p:sp>
      <p:sp>
        <p:nvSpPr>
          <p:cNvPr id="5" name="TextBox 4">
            <a:extLst>
              <a:ext uri="{FF2B5EF4-FFF2-40B4-BE49-F238E27FC236}">
                <a16:creationId xmlns:a16="http://schemas.microsoft.com/office/drawing/2014/main" id="{336118FD-75BE-419A-BF2A-7805B15E1B6D}"/>
              </a:ext>
            </a:extLst>
          </p:cNvPr>
          <p:cNvSpPr txBox="1"/>
          <p:nvPr/>
        </p:nvSpPr>
        <p:spPr>
          <a:xfrm>
            <a:off x="378424" y="1364814"/>
            <a:ext cx="8387151" cy="2862322"/>
          </a:xfrm>
          <a:prstGeom prst="rect">
            <a:avLst/>
          </a:prstGeom>
          <a:solidFill>
            <a:schemeClr val="bg2">
              <a:lumMod val="75000"/>
            </a:schemeClr>
          </a:solidFill>
        </p:spPr>
        <p:txBody>
          <a:bodyPr wrap="square" rtlCol="0">
            <a:spAutoFit/>
          </a:bodyPr>
          <a:lstStyle/>
          <a:p>
            <a:r>
              <a:rPr lang="en-US" sz="3600" dirty="0">
                <a:latin typeface="Consolas" panose="020B0609020204030204" pitchFamily="49" charset="0"/>
              </a:rPr>
              <a:t>if (</a:t>
            </a:r>
            <a:r>
              <a:rPr lang="en-US" sz="3600" dirty="0" err="1">
                <a:latin typeface="Consolas" panose="020B0609020204030204" pitchFamily="49" charset="0"/>
              </a:rPr>
              <a:t>nextApplication.getStatus</a:t>
            </a:r>
            <a:r>
              <a:rPr lang="en-US" sz="3600" dirty="0">
                <a:latin typeface="Consolas" panose="020B0609020204030204" pitchFamily="49" charset="0"/>
              </a:rPr>
              <a:t>() == </a:t>
            </a:r>
            <a:r>
              <a:rPr lang="en-US" sz="3600" dirty="0" err="1">
                <a:latin typeface="Consolas" panose="020B0609020204030204" pitchFamily="49" charset="0"/>
              </a:rPr>
              <a:t>ApplicationStatus</a:t>
            </a:r>
            <a:r>
              <a:rPr lang="en-US" sz="3600" dirty="0">
                <a:latin typeface="Consolas" panose="020B0609020204030204" pitchFamily="49" charset="0"/>
              </a:rPr>
              <a:t>::Approved)</a:t>
            </a:r>
          </a:p>
          <a:p>
            <a:r>
              <a:rPr lang="en-US" sz="3600" dirty="0">
                <a:latin typeface="Consolas" panose="020B0609020204030204" pitchFamily="49" charset="0"/>
              </a:rPr>
              <a:t>{</a:t>
            </a:r>
          </a:p>
          <a:p>
            <a:r>
              <a:rPr lang="en-US" sz="3600" dirty="0">
                <a:latin typeface="Consolas" panose="020B0609020204030204" pitchFamily="49" charset="0"/>
              </a:rPr>
              <a:t>   // . . .</a:t>
            </a:r>
          </a:p>
          <a:p>
            <a:r>
              <a:rPr lang="en-US" sz="3600" dirty="0">
                <a:latin typeface="Consolas" panose="020B0609020204030204" pitchFamily="49" charset="0"/>
              </a:rPr>
              <a:t>}</a:t>
            </a:r>
          </a:p>
        </p:txBody>
      </p:sp>
      <p:sp>
        <p:nvSpPr>
          <p:cNvPr id="6" name="TextBox 5">
            <a:extLst>
              <a:ext uri="{FF2B5EF4-FFF2-40B4-BE49-F238E27FC236}">
                <a16:creationId xmlns:a16="http://schemas.microsoft.com/office/drawing/2014/main" id="{F1B93A39-CE8F-497E-9656-79116F04A8E4}"/>
              </a:ext>
            </a:extLst>
          </p:cNvPr>
          <p:cNvSpPr txBox="1"/>
          <p:nvPr/>
        </p:nvSpPr>
        <p:spPr>
          <a:xfrm>
            <a:off x="457200" y="3610976"/>
            <a:ext cx="8387151" cy="2862322"/>
          </a:xfrm>
          <a:prstGeom prst="rect">
            <a:avLst/>
          </a:prstGeom>
          <a:solidFill>
            <a:schemeClr val="bg2">
              <a:lumMod val="75000"/>
            </a:schemeClr>
          </a:solidFill>
        </p:spPr>
        <p:txBody>
          <a:bodyPr wrap="square" rtlCol="0">
            <a:spAutoFit/>
          </a:bodyPr>
          <a:lstStyle/>
          <a:p>
            <a:r>
              <a:rPr lang="en-US" sz="3600" dirty="0">
                <a:latin typeface="Consolas" panose="020B0609020204030204" pitchFamily="49" charset="0"/>
              </a:rPr>
              <a:t>if (</a:t>
            </a:r>
            <a:r>
              <a:rPr lang="en-US" sz="3600" dirty="0" err="1">
                <a:latin typeface="Consolas" panose="020B0609020204030204" pitchFamily="49" charset="0"/>
              </a:rPr>
              <a:t>nextApplication.isApproved</a:t>
            </a:r>
            <a:r>
              <a:rPr lang="en-US" sz="3600" dirty="0">
                <a:latin typeface="Consolas" panose="020B0609020204030204" pitchFamily="49" charset="0"/>
              </a:rPr>
              <a:t>())</a:t>
            </a:r>
          </a:p>
          <a:p>
            <a:r>
              <a:rPr lang="en-US" sz="3600" dirty="0">
                <a:latin typeface="Consolas" panose="020B0609020204030204" pitchFamily="49" charset="0"/>
              </a:rPr>
              <a:t>{</a:t>
            </a:r>
          </a:p>
          <a:p>
            <a:r>
              <a:rPr lang="en-US" sz="3600" dirty="0">
                <a:latin typeface="Consolas" panose="020B0609020204030204" pitchFamily="49" charset="0"/>
              </a:rPr>
              <a:t>	// . . .</a:t>
            </a:r>
          </a:p>
          <a:p>
            <a:r>
              <a:rPr lang="en-US" sz="3600" dirty="0">
                <a:latin typeface="Consolas" panose="020B0609020204030204" pitchFamily="49" charset="0"/>
              </a:rPr>
              <a:t>}</a:t>
            </a:r>
          </a:p>
        </p:txBody>
      </p:sp>
    </p:spTree>
    <p:extLst>
      <p:ext uri="{BB962C8B-B14F-4D97-AF65-F5344CB8AC3E}">
        <p14:creationId xmlns:p14="http://schemas.microsoft.com/office/powerpoint/2010/main" val="77801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5D0FD8-93E0-43DF-9651-DA5575AF4324}"/>
              </a:ext>
            </a:extLst>
          </p:cNvPr>
          <p:cNvSpPr>
            <a:spLocks noGrp="1"/>
          </p:cNvSpPr>
          <p:nvPr>
            <p:ph type="title"/>
          </p:nvPr>
        </p:nvSpPr>
        <p:spPr/>
        <p:txBody>
          <a:bodyPr/>
          <a:lstStyle/>
          <a:p>
            <a:r>
              <a:rPr lang="en-US" dirty="0"/>
              <a:t>Some Heuristics for Local Variables</a:t>
            </a:r>
          </a:p>
        </p:txBody>
      </p:sp>
      <p:sp>
        <p:nvSpPr>
          <p:cNvPr id="5" name="Text Placeholder 4">
            <a:extLst>
              <a:ext uri="{FF2B5EF4-FFF2-40B4-BE49-F238E27FC236}">
                <a16:creationId xmlns:a16="http://schemas.microsoft.com/office/drawing/2014/main" id="{5538E00D-7CCC-42ED-B502-0832237380FE}"/>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8DB72F72-AF57-4E2E-BE25-670CC3C8B720}"/>
              </a:ext>
            </a:extLst>
          </p:cNvPr>
          <p:cNvSpPr>
            <a:spLocks noGrp="1"/>
          </p:cNvSpPr>
          <p:nvPr>
            <p:ph type="sldNum" sz="quarter" idx="12"/>
          </p:nvPr>
        </p:nvSpPr>
        <p:spPr/>
        <p:txBody>
          <a:bodyPr/>
          <a:lstStyle/>
          <a:p>
            <a:fld id="{22275693-60DC-4290-A480-86760640C8A1}" type="slidenum">
              <a:rPr lang="en-US" smtClean="0"/>
              <a:t>32</a:t>
            </a:fld>
            <a:endParaRPr lang="en-US"/>
          </a:p>
        </p:txBody>
      </p:sp>
    </p:spTree>
    <p:extLst>
      <p:ext uri="{BB962C8B-B14F-4D97-AF65-F5344CB8AC3E}">
        <p14:creationId xmlns:p14="http://schemas.microsoft.com/office/powerpoint/2010/main" val="2974195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037662-C92A-4A24-82A0-CE9A421A5D34}"/>
              </a:ext>
            </a:extLst>
          </p:cNvPr>
          <p:cNvSpPr>
            <a:spLocks noGrp="1"/>
          </p:cNvSpPr>
          <p:nvPr>
            <p:ph type="title"/>
          </p:nvPr>
        </p:nvSpPr>
        <p:spPr>
          <a:xfrm>
            <a:off x="-382587" y="143597"/>
            <a:ext cx="9905998" cy="1072396"/>
          </a:xfrm>
        </p:spPr>
        <p:txBody>
          <a:bodyPr>
            <a:normAutofit/>
          </a:bodyPr>
          <a:lstStyle/>
          <a:p>
            <a:r>
              <a:rPr lang="en-US" sz="4400" dirty="0"/>
              <a:t>Rarely, Shorter is Better</a:t>
            </a:r>
          </a:p>
        </p:txBody>
      </p:sp>
      <p:sp>
        <p:nvSpPr>
          <p:cNvPr id="5" name="Content Placeholder 4">
            <a:extLst>
              <a:ext uri="{FF2B5EF4-FFF2-40B4-BE49-F238E27FC236}">
                <a16:creationId xmlns:a16="http://schemas.microsoft.com/office/drawing/2014/main" id="{1FBAE154-00A8-4AEC-AFF4-DDA6A059B6B8}"/>
              </a:ext>
            </a:extLst>
          </p:cNvPr>
          <p:cNvSpPr>
            <a:spLocks noGrp="1"/>
          </p:cNvSpPr>
          <p:nvPr>
            <p:ph idx="1"/>
          </p:nvPr>
        </p:nvSpPr>
        <p:spPr>
          <a:xfrm>
            <a:off x="842963" y="1843315"/>
            <a:ext cx="8301037" cy="3947887"/>
          </a:xfrm>
        </p:spPr>
        <p:txBody>
          <a:bodyPr>
            <a:noAutofit/>
          </a:bodyPr>
          <a:lstStyle/>
          <a:p>
            <a:r>
              <a:rPr lang="en-US" sz="3600" dirty="0" err="1"/>
              <a:t>i</a:t>
            </a:r>
            <a:r>
              <a:rPr lang="en-US" sz="3600" dirty="0"/>
              <a:t>, j, k in loops</a:t>
            </a:r>
          </a:p>
          <a:p>
            <a:pPr lvl="1"/>
            <a:r>
              <a:rPr lang="en-US" sz="3200" dirty="0"/>
              <a:t>If loop is right; consider a ranged for or an algorithm</a:t>
            </a:r>
          </a:p>
          <a:p>
            <a:r>
              <a:rPr lang="en-US" sz="3600" dirty="0"/>
              <a:t>x, y, t, v </a:t>
            </a:r>
            <a:r>
              <a:rPr lang="en-US" sz="3600" dirty="0" err="1"/>
              <a:t>etc</a:t>
            </a:r>
            <a:r>
              <a:rPr lang="en-US" sz="3600" dirty="0"/>
              <a:t> in scientific calculations</a:t>
            </a:r>
          </a:p>
          <a:p>
            <a:pPr lvl="1"/>
            <a:r>
              <a:rPr lang="en-US" sz="3200" dirty="0"/>
              <a:t>Use the same notation as the formula</a:t>
            </a:r>
          </a:p>
          <a:p>
            <a:r>
              <a:rPr lang="en-US" sz="3600" dirty="0"/>
              <a:t>When it has a tiny scope</a:t>
            </a:r>
          </a:p>
          <a:p>
            <a:pPr lvl="1"/>
            <a:r>
              <a:rPr lang="en-US" sz="3200" dirty="0"/>
              <a:t>almost like a pronoun </a:t>
            </a:r>
          </a:p>
        </p:txBody>
      </p:sp>
      <p:sp>
        <p:nvSpPr>
          <p:cNvPr id="7" name="Slide Number Placeholder 6">
            <a:extLst>
              <a:ext uri="{FF2B5EF4-FFF2-40B4-BE49-F238E27FC236}">
                <a16:creationId xmlns:a16="http://schemas.microsoft.com/office/drawing/2014/main" id="{B4511EF4-EC3B-47FF-8140-0FFF1FEFA84A}"/>
              </a:ext>
            </a:extLst>
          </p:cNvPr>
          <p:cNvSpPr>
            <a:spLocks noGrp="1"/>
          </p:cNvSpPr>
          <p:nvPr>
            <p:ph type="sldNum" sz="quarter" idx="12"/>
          </p:nvPr>
        </p:nvSpPr>
        <p:spPr/>
        <p:txBody>
          <a:bodyPr/>
          <a:lstStyle/>
          <a:p>
            <a:fld id="{22275693-60DC-4290-A480-86760640C8A1}" type="slidenum">
              <a:rPr lang="en-US" smtClean="0"/>
              <a:t>33</a:t>
            </a:fld>
            <a:endParaRPr lang="en-US"/>
          </a:p>
        </p:txBody>
      </p:sp>
      <p:sp>
        <p:nvSpPr>
          <p:cNvPr id="6" name="TextBox 5">
            <a:extLst>
              <a:ext uri="{FF2B5EF4-FFF2-40B4-BE49-F238E27FC236}">
                <a16:creationId xmlns:a16="http://schemas.microsoft.com/office/drawing/2014/main" id="{AD8E87CD-729B-45AF-9A2C-44ACA84604ED}"/>
              </a:ext>
            </a:extLst>
          </p:cNvPr>
          <p:cNvSpPr txBox="1"/>
          <p:nvPr/>
        </p:nvSpPr>
        <p:spPr>
          <a:xfrm>
            <a:off x="868885" y="3428413"/>
            <a:ext cx="7603998" cy="2862322"/>
          </a:xfrm>
          <a:prstGeom prst="rect">
            <a:avLst/>
          </a:prstGeom>
          <a:solidFill>
            <a:schemeClr val="bg2">
              <a:lumMod val="75000"/>
            </a:schemeClr>
          </a:solidFill>
        </p:spPr>
        <p:txBody>
          <a:bodyPr wrap="square" rtlCol="0">
            <a:spAutoFit/>
          </a:bodyPr>
          <a:lstStyle/>
          <a:p>
            <a:r>
              <a:rPr lang="en-US" sz="3600" dirty="0">
                <a:latin typeface="Consolas" panose="020B0609020204030204" pitchFamily="49" charset="0"/>
              </a:rPr>
              <a:t>string r = </a:t>
            </a:r>
            <a:r>
              <a:rPr lang="en-US" sz="3600" dirty="0" err="1">
                <a:latin typeface="Consolas" panose="020B0609020204030204" pitchFamily="49" charset="0"/>
              </a:rPr>
              <a:t>getNextResponse</a:t>
            </a:r>
            <a:r>
              <a:rPr lang="en-US" sz="3600" dirty="0">
                <a:latin typeface="Consolas" panose="020B0609020204030204" pitchFamily="49" charset="0"/>
              </a:rPr>
              <a:t>();</a:t>
            </a:r>
          </a:p>
          <a:p>
            <a:r>
              <a:rPr lang="en-US" sz="3600" dirty="0">
                <a:latin typeface="Consolas" panose="020B0609020204030204" pitchFamily="49" charset="0"/>
              </a:rPr>
              <a:t>while (!</a:t>
            </a:r>
            <a:r>
              <a:rPr lang="en-US" sz="3600" dirty="0" err="1">
                <a:latin typeface="Consolas" panose="020B0609020204030204" pitchFamily="49" charset="0"/>
              </a:rPr>
              <a:t>r.empty</a:t>
            </a:r>
            <a:r>
              <a:rPr lang="en-US" sz="3600" dirty="0">
                <a:latin typeface="Consolas" panose="020B0609020204030204" pitchFamily="49" charset="0"/>
              </a:rPr>
              <a:t>())</a:t>
            </a:r>
          </a:p>
          <a:p>
            <a:r>
              <a:rPr lang="en-US" sz="3600" dirty="0">
                <a:latin typeface="Consolas" panose="020B0609020204030204" pitchFamily="49" charset="0"/>
              </a:rPr>
              <a:t>{</a:t>
            </a:r>
          </a:p>
          <a:p>
            <a:r>
              <a:rPr lang="en-US" sz="3600" dirty="0">
                <a:latin typeface="Consolas" panose="020B0609020204030204" pitchFamily="49" charset="0"/>
              </a:rPr>
              <a:t>	</a:t>
            </a:r>
            <a:r>
              <a:rPr lang="en-US" sz="3600" dirty="0" err="1">
                <a:latin typeface="Consolas" panose="020B0609020204030204" pitchFamily="49" charset="0"/>
              </a:rPr>
              <a:t>responses.take</a:t>
            </a:r>
            <a:r>
              <a:rPr lang="en-US" sz="3600" dirty="0">
                <a:latin typeface="Consolas" panose="020B0609020204030204" pitchFamily="49" charset="0"/>
              </a:rPr>
              <a:t>(r);</a:t>
            </a:r>
          </a:p>
          <a:p>
            <a:r>
              <a:rPr lang="en-US" sz="3600" dirty="0">
                <a:latin typeface="Consolas" panose="020B0609020204030204" pitchFamily="49" charset="0"/>
              </a:rPr>
              <a:t>}</a:t>
            </a:r>
          </a:p>
        </p:txBody>
      </p:sp>
    </p:spTree>
    <p:extLst>
      <p:ext uri="{BB962C8B-B14F-4D97-AF65-F5344CB8AC3E}">
        <p14:creationId xmlns:p14="http://schemas.microsoft.com/office/powerpoint/2010/main" val="84658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A63A-7942-4960-BED7-D270B071C0F4}"/>
              </a:ext>
            </a:extLst>
          </p:cNvPr>
          <p:cNvSpPr>
            <a:spLocks noGrp="1"/>
          </p:cNvSpPr>
          <p:nvPr>
            <p:ph type="title"/>
          </p:nvPr>
        </p:nvSpPr>
        <p:spPr>
          <a:xfrm>
            <a:off x="-380999" y="168086"/>
            <a:ext cx="9905998" cy="1248321"/>
          </a:xfrm>
        </p:spPr>
        <p:txBody>
          <a:bodyPr>
            <a:noAutofit/>
          </a:bodyPr>
          <a:lstStyle/>
          <a:p>
            <a:r>
              <a:rPr lang="en-US" sz="4400" dirty="0"/>
              <a:t>Most of the Time,</a:t>
            </a:r>
            <a:br>
              <a:rPr lang="en-US" sz="4400" dirty="0"/>
            </a:br>
            <a:r>
              <a:rPr lang="en-US" sz="4400" dirty="0"/>
              <a:t> Longer is Better</a:t>
            </a:r>
          </a:p>
        </p:txBody>
      </p:sp>
      <p:sp>
        <p:nvSpPr>
          <p:cNvPr id="3" name="Content Placeholder 2">
            <a:extLst>
              <a:ext uri="{FF2B5EF4-FFF2-40B4-BE49-F238E27FC236}">
                <a16:creationId xmlns:a16="http://schemas.microsoft.com/office/drawing/2014/main" id="{2945E82E-1915-41E3-8387-1BA1C7C657AA}"/>
              </a:ext>
            </a:extLst>
          </p:cNvPr>
          <p:cNvSpPr>
            <a:spLocks noGrp="1"/>
          </p:cNvSpPr>
          <p:nvPr>
            <p:ph idx="1"/>
          </p:nvPr>
        </p:nvSpPr>
        <p:spPr>
          <a:xfrm>
            <a:off x="1028699" y="1749568"/>
            <a:ext cx="9034449" cy="4390570"/>
          </a:xfrm>
        </p:spPr>
        <p:txBody>
          <a:bodyPr>
            <a:noAutofit/>
          </a:bodyPr>
          <a:lstStyle/>
          <a:p>
            <a:r>
              <a:rPr lang="en-US" sz="3200" dirty="0"/>
              <a:t>Nouns</a:t>
            </a:r>
          </a:p>
          <a:p>
            <a:r>
              <a:rPr lang="en-US" sz="3200" dirty="0"/>
              <a:t>Add Adjectives liberally</a:t>
            </a:r>
          </a:p>
          <a:p>
            <a:pPr lvl="1"/>
            <a:r>
              <a:rPr lang="en-US" sz="2800" dirty="0"/>
              <a:t>Next, current, remaining, active, . . . </a:t>
            </a:r>
          </a:p>
          <a:p>
            <a:r>
              <a:rPr lang="en-US" sz="3200" dirty="0"/>
              <a:t>Avoid Encoding Only Type</a:t>
            </a:r>
          </a:p>
          <a:p>
            <a:pPr lvl="1"/>
            <a:r>
              <a:rPr lang="en-US" sz="2800" dirty="0"/>
              <a:t>And other forms of </a:t>
            </a:r>
            <a:r>
              <a:rPr lang="en-US" sz="2800" dirty="0" err="1"/>
              <a:t>overdecorating</a:t>
            </a:r>
            <a:endParaRPr lang="en-US" sz="2800" dirty="0"/>
          </a:p>
          <a:p>
            <a:endParaRPr lang="en-US" sz="3200" dirty="0"/>
          </a:p>
        </p:txBody>
      </p:sp>
      <p:sp>
        <p:nvSpPr>
          <p:cNvPr id="6" name="Slide Number Placeholder 5">
            <a:extLst>
              <a:ext uri="{FF2B5EF4-FFF2-40B4-BE49-F238E27FC236}">
                <a16:creationId xmlns:a16="http://schemas.microsoft.com/office/drawing/2014/main" id="{C5BF4C44-911F-4B37-932B-6F5AC00469AB}"/>
              </a:ext>
            </a:extLst>
          </p:cNvPr>
          <p:cNvSpPr>
            <a:spLocks noGrp="1"/>
          </p:cNvSpPr>
          <p:nvPr>
            <p:ph type="sldNum" sz="quarter" idx="12"/>
          </p:nvPr>
        </p:nvSpPr>
        <p:spPr/>
        <p:txBody>
          <a:bodyPr/>
          <a:lstStyle/>
          <a:p>
            <a:fld id="{22275693-60DC-4290-A480-86760640C8A1}" type="slidenum">
              <a:rPr lang="en-US" smtClean="0"/>
              <a:t>34</a:t>
            </a:fld>
            <a:endParaRPr lang="en-US"/>
          </a:p>
        </p:txBody>
      </p:sp>
      <p:sp>
        <p:nvSpPr>
          <p:cNvPr id="7" name="TextBox 6">
            <a:extLst>
              <a:ext uri="{FF2B5EF4-FFF2-40B4-BE49-F238E27FC236}">
                <a16:creationId xmlns:a16="http://schemas.microsoft.com/office/drawing/2014/main" id="{73DF19C1-BD17-4836-9193-E1F8AF3569A8}"/>
              </a:ext>
            </a:extLst>
          </p:cNvPr>
          <p:cNvSpPr txBox="1"/>
          <p:nvPr/>
        </p:nvSpPr>
        <p:spPr>
          <a:xfrm>
            <a:off x="2282034" y="4353847"/>
            <a:ext cx="6527777" cy="1754326"/>
          </a:xfrm>
          <a:prstGeom prst="rect">
            <a:avLst/>
          </a:prstGeom>
          <a:solidFill>
            <a:schemeClr val="bg2">
              <a:lumMod val="75000"/>
            </a:schemeClr>
          </a:solidFill>
        </p:spPr>
        <p:txBody>
          <a:bodyPr wrap="square" rtlCol="0">
            <a:spAutoFit/>
          </a:bodyPr>
          <a:lstStyle/>
          <a:p>
            <a:r>
              <a:rPr lang="en-US" sz="3600" dirty="0">
                <a:latin typeface="Consolas" panose="020B0609020204030204" pitchFamily="49" charset="0"/>
              </a:rPr>
              <a:t>Employee e;</a:t>
            </a:r>
          </a:p>
          <a:p>
            <a:r>
              <a:rPr lang="en-US" sz="3600" dirty="0">
                <a:latin typeface="Consolas" panose="020B0609020204030204" pitchFamily="49" charset="0"/>
              </a:rPr>
              <a:t>vector&lt;Policy&gt; policies;</a:t>
            </a:r>
          </a:p>
          <a:p>
            <a:r>
              <a:rPr lang="en-US" sz="3600" dirty="0">
                <a:latin typeface="Consolas" panose="020B0609020204030204" pitchFamily="49" charset="0"/>
              </a:rPr>
              <a:t>double d;</a:t>
            </a:r>
          </a:p>
        </p:txBody>
      </p:sp>
    </p:spTree>
    <p:extLst>
      <p:ext uri="{BB962C8B-B14F-4D97-AF65-F5344CB8AC3E}">
        <p14:creationId xmlns:p14="http://schemas.microsoft.com/office/powerpoint/2010/main" val="385106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A63A-7942-4960-BED7-D270B071C0F4}"/>
              </a:ext>
            </a:extLst>
          </p:cNvPr>
          <p:cNvSpPr>
            <a:spLocks noGrp="1"/>
          </p:cNvSpPr>
          <p:nvPr>
            <p:ph type="title"/>
          </p:nvPr>
        </p:nvSpPr>
        <p:spPr>
          <a:xfrm>
            <a:off x="-380999" y="168086"/>
            <a:ext cx="9905998" cy="1248321"/>
          </a:xfrm>
        </p:spPr>
        <p:txBody>
          <a:bodyPr>
            <a:noAutofit/>
          </a:bodyPr>
          <a:lstStyle/>
          <a:p>
            <a:r>
              <a:rPr lang="en-US" sz="4400" dirty="0"/>
              <a:t>Most of the Time, </a:t>
            </a:r>
            <a:br>
              <a:rPr lang="en-US" sz="4400" dirty="0"/>
            </a:br>
            <a:r>
              <a:rPr lang="en-US" sz="4400" dirty="0"/>
              <a:t>Longer is Better</a:t>
            </a:r>
          </a:p>
        </p:txBody>
      </p:sp>
      <p:sp>
        <p:nvSpPr>
          <p:cNvPr id="3" name="Content Placeholder 2">
            <a:extLst>
              <a:ext uri="{FF2B5EF4-FFF2-40B4-BE49-F238E27FC236}">
                <a16:creationId xmlns:a16="http://schemas.microsoft.com/office/drawing/2014/main" id="{2945E82E-1915-41E3-8387-1BA1C7C657AA}"/>
              </a:ext>
            </a:extLst>
          </p:cNvPr>
          <p:cNvSpPr>
            <a:spLocks noGrp="1"/>
          </p:cNvSpPr>
          <p:nvPr>
            <p:ph idx="1"/>
          </p:nvPr>
        </p:nvSpPr>
        <p:spPr>
          <a:xfrm>
            <a:off x="1028699" y="1749568"/>
            <a:ext cx="7658101" cy="4390570"/>
          </a:xfrm>
        </p:spPr>
        <p:txBody>
          <a:bodyPr>
            <a:noAutofit/>
          </a:bodyPr>
          <a:lstStyle/>
          <a:p>
            <a:r>
              <a:rPr lang="en-US" sz="3200" dirty="0"/>
              <a:t>Focus on the purpose of the variable, not what it holds</a:t>
            </a:r>
          </a:p>
          <a:p>
            <a:pPr lvl="1"/>
            <a:r>
              <a:rPr lang="en-US" sz="2800" dirty="0"/>
              <a:t>Why are you building a collection of Policies? What is that collection for?</a:t>
            </a:r>
          </a:p>
          <a:p>
            <a:r>
              <a:rPr lang="en-US" sz="3200" dirty="0"/>
              <a:t>Consider the </a:t>
            </a:r>
            <a:r>
              <a:rPr lang="en-US" sz="3200" dirty="0" err="1"/>
              <a:t>greppers</a:t>
            </a:r>
            <a:endParaRPr lang="en-US" sz="3200" dirty="0"/>
          </a:p>
        </p:txBody>
      </p:sp>
      <p:sp>
        <p:nvSpPr>
          <p:cNvPr id="6" name="Slide Number Placeholder 5">
            <a:extLst>
              <a:ext uri="{FF2B5EF4-FFF2-40B4-BE49-F238E27FC236}">
                <a16:creationId xmlns:a16="http://schemas.microsoft.com/office/drawing/2014/main" id="{C5BF4C44-911F-4B37-932B-6F5AC00469AB}"/>
              </a:ext>
            </a:extLst>
          </p:cNvPr>
          <p:cNvSpPr>
            <a:spLocks noGrp="1"/>
          </p:cNvSpPr>
          <p:nvPr>
            <p:ph type="sldNum" sz="quarter" idx="12"/>
          </p:nvPr>
        </p:nvSpPr>
        <p:spPr/>
        <p:txBody>
          <a:bodyPr/>
          <a:lstStyle/>
          <a:p>
            <a:fld id="{22275693-60DC-4290-A480-86760640C8A1}" type="slidenum">
              <a:rPr lang="en-US" smtClean="0"/>
              <a:t>35</a:t>
            </a:fld>
            <a:endParaRPr lang="en-US"/>
          </a:p>
        </p:txBody>
      </p:sp>
    </p:spTree>
    <p:extLst>
      <p:ext uri="{BB962C8B-B14F-4D97-AF65-F5344CB8AC3E}">
        <p14:creationId xmlns:p14="http://schemas.microsoft.com/office/powerpoint/2010/main" val="39703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4420-27B5-4197-B0D9-A204E3168BC9}"/>
              </a:ext>
            </a:extLst>
          </p:cNvPr>
          <p:cNvSpPr>
            <a:spLocks noGrp="1"/>
          </p:cNvSpPr>
          <p:nvPr>
            <p:ph type="title"/>
          </p:nvPr>
        </p:nvSpPr>
        <p:spPr>
          <a:xfrm>
            <a:off x="-39690" y="111643"/>
            <a:ext cx="10018713" cy="1218930"/>
          </a:xfrm>
        </p:spPr>
        <p:txBody>
          <a:bodyPr>
            <a:normAutofit/>
          </a:bodyPr>
          <a:lstStyle/>
          <a:p>
            <a:r>
              <a:rPr lang="en-US" sz="4400" dirty="0" err="1"/>
              <a:t>Abbr</a:t>
            </a:r>
            <a:endParaRPr lang="en-US" sz="4400" dirty="0"/>
          </a:p>
        </p:txBody>
      </p:sp>
      <p:sp>
        <p:nvSpPr>
          <p:cNvPr id="3" name="Content Placeholder 2">
            <a:extLst>
              <a:ext uri="{FF2B5EF4-FFF2-40B4-BE49-F238E27FC236}">
                <a16:creationId xmlns:a16="http://schemas.microsoft.com/office/drawing/2014/main" id="{DC885974-CBE2-4B7A-B693-4BADA68C2934}"/>
              </a:ext>
            </a:extLst>
          </p:cNvPr>
          <p:cNvSpPr>
            <a:spLocks noGrp="1"/>
          </p:cNvSpPr>
          <p:nvPr>
            <p:ph idx="1"/>
          </p:nvPr>
        </p:nvSpPr>
        <p:spPr>
          <a:xfrm>
            <a:off x="1443038" y="1904731"/>
            <a:ext cx="7486650" cy="3962401"/>
          </a:xfrm>
        </p:spPr>
        <p:txBody>
          <a:bodyPr>
            <a:noAutofit/>
          </a:bodyPr>
          <a:lstStyle/>
          <a:p>
            <a:r>
              <a:rPr lang="en-US" sz="3200" dirty="0"/>
              <a:t>Abbreviations are generally bad</a:t>
            </a:r>
          </a:p>
          <a:p>
            <a:pPr lvl="1"/>
            <a:r>
              <a:rPr lang="en-US" sz="2800" dirty="0"/>
              <a:t>Special dispensation to id</a:t>
            </a:r>
          </a:p>
          <a:p>
            <a:r>
              <a:rPr lang="en-US" sz="3200" dirty="0"/>
              <a:t>First syllable only may be obvious to you, not others</a:t>
            </a:r>
          </a:p>
          <a:p>
            <a:r>
              <a:rPr lang="en-US" sz="3200" dirty="0"/>
              <a:t>First letters is generally write-only</a:t>
            </a:r>
          </a:p>
          <a:p>
            <a:pPr lvl="1"/>
            <a:r>
              <a:rPr lang="en-US" sz="2800" dirty="0" err="1"/>
              <a:t>ar</a:t>
            </a:r>
            <a:endParaRPr lang="en-US" sz="2800" dirty="0"/>
          </a:p>
          <a:p>
            <a:pPr lvl="1"/>
            <a:r>
              <a:rPr lang="en-US" sz="2800" dirty="0" err="1"/>
              <a:t>ti</a:t>
            </a:r>
            <a:endParaRPr lang="en-US" sz="2800" dirty="0"/>
          </a:p>
          <a:p>
            <a:pPr lvl="1"/>
            <a:r>
              <a:rPr lang="en-US" sz="2800" dirty="0" err="1"/>
              <a:t>rd</a:t>
            </a:r>
            <a:endParaRPr lang="en-US" sz="2800" dirty="0"/>
          </a:p>
          <a:p>
            <a:r>
              <a:rPr lang="en-US" sz="3200" dirty="0"/>
              <a:t>Vowels are free</a:t>
            </a:r>
          </a:p>
        </p:txBody>
      </p:sp>
      <p:sp>
        <p:nvSpPr>
          <p:cNvPr id="6" name="Slide Number Placeholder 5">
            <a:extLst>
              <a:ext uri="{FF2B5EF4-FFF2-40B4-BE49-F238E27FC236}">
                <a16:creationId xmlns:a16="http://schemas.microsoft.com/office/drawing/2014/main" id="{358D3DA4-6A20-44A2-A602-7D3E035E1CE3}"/>
              </a:ext>
            </a:extLst>
          </p:cNvPr>
          <p:cNvSpPr>
            <a:spLocks noGrp="1"/>
          </p:cNvSpPr>
          <p:nvPr>
            <p:ph type="sldNum" sz="quarter" idx="12"/>
          </p:nvPr>
        </p:nvSpPr>
        <p:spPr/>
        <p:txBody>
          <a:bodyPr/>
          <a:lstStyle/>
          <a:p>
            <a:fld id="{22275693-60DC-4290-A480-86760640C8A1}" type="slidenum">
              <a:rPr lang="en-US" smtClean="0"/>
              <a:t>36</a:t>
            </a:fld>
            <a:endParaRPr lang="en-US"/>
          </a:p>
        </p:txBody>
      </p:sp>
    </p:spTree>
    <p:extLst>
      <p:ext uri="{BB962C8B-B14F-4D97-AF65-F5344CB8AC3E}">
        <p14:creationId xmlns:p14="http://schemas.microsoft.com/office/powerpoint/2010/main" val="387269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5D0FD8-93E0-43DF-9651-DA5575AF4324}"/>
              </a:ext>
            </a:extLst>
          </p:cNvPr>
          <p:cNvSpPr>
            <a:spLocks noGrp="1"/>
          </p:cNvSpPr>
          <p:nvPr>
            <p:ph type="title"/>
          </p:nvPr>
        </p:nvSpPr>
        <p:spPr/>
        <p:txBody>
          <a:bodyPr/>
          <a:lstStyle/>
          <a:p>
            <a:r>
              <a:rPr lang="en-US" dirty="0"/>
              <a:t>Some Heuristics for Templates</a:t>
            </a:r>
          </a:p>
        </p:txBody>
      </p:sp>
      <p:sp>
        <p:nvSpPr>
          <p:cNvPr id="5" name="Text Placeholder 4">
            <a:extLst>
              <a:ext uri="{FF2B5EF4-FFF2-40B4-BE49-F238E27FC236}">
                <a16:creationId xmlns:a16="http://schemas.microsoft.com/office/drawing/2014/main" id="{5538E00D-7CCC-42ED-B502-0832237380FE}"/>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F1E875A1-441B-4B9F-AB51-BA4721E69949}"/>
              </a:ext>
            </a:extLst>
          </p:cNvPr>
          <p:cNvSpPr>
            <a:spLocks noGrp="1"/>
          </p:cNvSpPr>
          <p:nvPr>
            <p:ph type="sldNum" sz="quarter" idx="12"/>
          </p:nvPr>
        </p:nvSpPr>
        <p:spPr/>
        <p:txBody>
          <a:bodyPr/>
          <a:lstStyle/>
          <a:p>
            <a:fld id="{22275693-60DC-4290-A480-86760640C8A1}" type="slidenum">
              <a:rPr lang="en-US" smtClean="0"/>
              <a:t>37</a:t>
            </a:fld>
            <a:endParaRPr lang="en-US"/>
          </a:p>
        </p:txBody>
      </p:sp>
    </p:spTree>
    <p:extLst>
      <p:ext uri="{BB962C8B-B14F-4D97-AF65-F5344CB8AC3E}">
        <p14:creationId xmlns:p14="http://schemas.microsoft.com/office/powerpoint/2010/main" val="840743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275B41-35CF-4FEB-83F7-B828BD8EA353}"/>
              </a:ext>
            </a:extLst>
          </p:cNvPr>
          <p:cNvSpPr>
            <a:spLocks noGrp="1"/>
          </p:cNvSpPr>
          <p:nvPr>
            <p:ph type="title"/>
          </p:nvPr>
        </p:nvSpPr>
        <p:spPr>
          <a:xfrm>
            <a:off x="-39690" y="175438"/>
            <a:ext cx="10018713" cy="891362"/>
          </a:xfrm>
        </p:spPr>
        <p:txBody>
          <a:bodyPr>
            <a:normAutofit/>
          </a:bodyPr>
          <a:lstStyle/>
          <a:p>
            <a:r>
              <a:rPr lang="en-US" sz="4400" dirty="0"/>
              <a:t>All of the Above</a:t>
            </a:r>
          </a:p>
        </p:txBody>
      </p:sp>
      <p:sp>
        <p:nvSpPr>
          <p:cNvPr id="5" name="Content Placeholder 4">
            <a:extLst>
              <a:ext uri="{FF2B5EF4-FFF2-40B4-BE49-F238E27FC236}">
                <a16:creationId xmlns:a16="http://schemas.microsoft.com/office/drawing/2014/main" id="{19E9D265-F36B-426E-A66E-5B2FA1E360BB}"/>
              </a:ext>
            </a:extLst>
          </p:cNvPr>
          <p:cNvSpPr>
            <a:spLocks noGrp="1"/>
          </p:cNvSpPr>
          <p:nvPr>
            <p:ph idx="1"/>
          </p:nvPr>
        </p:nvSpPr>
        <p:spPr>
          <a:xfrm>
            <a:off x="1243013" y="1880419"/>
            <a:ext cx="7686675" cy="3910782"/>
          </a:xfrm>
        </p:spPr>
        <p:txBody>
          <a:bodyPr>
            <a:noAutofit/>
          </a:bodyPr>
          <a:lstStyle/>
          <a:p>
            <a:r>
              <a:rPr lang="en-US" sz="3600" dirty="0"/>
              <a:t>If you write a templated function, it’s a function, so use those approaches</a:t>
            </a:r>
          </a:p>
          <a:p>
            <a:r>
              <a:rPr lang="en-US" sz="3600" dirty="0"/>
              <a:t>If you write a templated class, it’s a class, so use those approaches</a:t>
            </a:r>
          </a:p>
        </p:txBody>
      </p:sp>
      <p:sp>
        <p:nvSpPr>
          <p:cNvPr id="6" name="Slide Number Placeholder 5">
            <a:extLst>
              <a:ext uri="{FF2B5EF4-FFF2-40B4-BE49-F238E27FC236}">
                <a16:creationId xmlns:a16="http://schemas.microsoft.com/office/drawing/2014/main" id="{FC485799-F03E-466A-8CBF-D6881D45251B}"/>
              </a:ext>
            </a:extLst>
          </p:cNvPr>
          <p:cNvSpPr>
            <a:spLocks noGrp="1"/>
          </p:cNvSpPr>
          <p:nvPr>
            <p:ph type="sldNum" sz="quarter" idx="12"/>
          </p:nvPr>
        </p:nvSpPr>
        <p:spPr/>
        <p:txBody>
          <a:bodyPr/>
          <a:lstStyle/>
          <a:p>
            <a:fld id="{22275693-60DC-4290-A480-86760640C8A1}" type="slidenum">
              <a:rPr lang="en-US" smtClean="0"/>
              <a:t>38</a:t>
            </a:fld>
            <a:endParaRPr lang="en-US"/>
          </a:p>
        </p:txBody>
      </p:sp>
    </p:spTree>
    <p:extLst>
      <p:ext uri="{BB962C8B-B14F-4D97-AF65-F5344CB8AC3E}">
        <p14:creationId xmlns:p14="http://schemas.microsoft.com/office/powerpoint/2010/main" val="221791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275B41-35CF-4FEB-83F7-B828BD8EA353}"/>
              </a:ext>
            </a:extLst>
          </p:cNvPr>
          <p:cNvSpPr>
            <a:spLocks noGrp="1"/>
          </p:cNvSpPr>
          <p:nvPr>
            <p:ph type="title"/>
          </p:nvPr>
        </p:nvSpPr>
        <p:spPr>
          <a:xfrm>
            <a:off x="-39690" y="175438"/>
            <a:ext cx="10018713" cy="891362"/>
          </a:xfrm>
        </p:spPr>
        <p:txBody>
          <a:bodyPr>
            <a:normAutofit/>
          </a:bodyPr>
          <a:lstStyle/>
          <a:p>
            <a:r>
              <a:rPr lang="en-US" sz="4400" dirty="0"/>
              <a:t>All of the Above</a:t>
            </a:r>
          </a:p>
        </p:txBody>
      </p:sp>
      <p:sp>
        <p:nvSpPr>
          <p:cNvPr id="5" name="Content Placeholder 4">
            <a:extLst>
              <a:ext uri="{FF2B5EF4-FFF2-40B4-BE49-F238E27FC236}">
                <a16:creationId xmlns:a16="http://schemas.microsoft.com/office/drawing/2014/main" id="{19E9D265-F36B-426E-A66E-5B2FA1E360BB}"/>
              </a:ext>
            </a:extLst>
          </p:cNvPr>
          <p:cNvSpPr>
            <a:spLocks noGrp="1"/>
          </p:cNvSpPr>
          <p:nvPr>
            <p:ph idx="1"/>
          </p:nvPr>
        </p:nvSpPr>
        <p:spPr>
          <a:xfrm>
            <a:off x="1243013" y="1880419"/>
            <a:ext cx="7758112" cy="3910782"/>
          </a:xfrm>
        </p:spPr>
        <p:txBody>
          <a:bodyPr>
            <a:noAutofit/>
          </a:bodyPr>
          <a:lstStyle/>
          <a:p>
            <a:r>
              <a:rPr lang="en-US" sz="3200" dirty="0"/>
              <a:t>Then there’s the matter of the </a:t>
            </a:r>
            <a:r>
              <a:rPr lang="en-US" sz="3200" dirty="0" err="1"/>
              <a:t>typenames</a:t>
            </a:r>
            <a:endParaRPr lang="en-US" sz="3200" dirty="0"/>
          </a:p>
          <a:p>
            <a:pPr lvl="1"/>
            <a:r>
              <a:rPr lang="en-US" sz="2800" dirty="0"/>
              <a:t>template&lt;class T&gt; or template&lt;</a:t>
            </a:r>
            <a:r>
              <a:rPr lang="en-US" sz="2800" dirty="0" err="1"/>
              <a:t>typename</a:t>
            </a:r>
            <a:r>
              <a:rPr lang="en-US" sz="2800" dirty="0"/>
              <a:t> T&gt;?</a:t>
            </a:r>
          </a:p>
          <a:p>
            <a:pPr lvl="1"/>
            <a:r>
              <a:rPr lang="en-US" sz="2800" dirty="0"/>
              <a:t>Compiler doesn’t care</a:t>
            </a:r>
          </a:p>
          <a:p>
            <a:pPr lvl="1"/>
            <a:r>
              <a:rPr lang="en-US" sz="2800" dirty="0"/>
              <a:t>Some humans say </a:t>
            </a:r>
            <a:r>
              <a:rPr lang="en-US" sz="2800" dirty="0" err="1"/>
              <a:t>typename</a:t>
            </a:r>
            <a:r>
              <a:rPr lang="en-US" sz="2800" dirty="0"/>
              <a:t> if int </a:t>
            </a:r>
            <a:r>
              <a:rPr lang="en-US" sz="2800" dirty="0" err="1"/>
              <a:t>etc</a:t>
            </a:r>
            <a:r>
              <a:rPr lang="en-US" sz="2800" dirty="0"/>
              <a:t> are ok, class if they are not</a:t>
            </a:r>
          </a:p>
          <a:p>
            <a:pPr lvl="2"/>
            <a:r>
              <a:rPr lang="en-US" sz="2400" dirty="0"/>
              <a:t>Very weak signal</a:t>
            </a:r>
          </a:p>
        </p:txBody>
      </p:sp>
      <p:sp>
        <p:nvSpPr>
          <p:cNvPr id="6" name="Slide Number Placeholder 5">
            <a:extLst>
              <a:ext uri="{FF2B5EF4-FFF2-40B4-BE49-F238E27FC236}">
                <a16:creationId xmlns:a16="http://schemas.microsoft.com/office/drawing/2014/main" id="{FC485799-F03E-466A-8CBF-D6881D45251B}"/>
              </a:ext>
            </a:extLst>
          </p:cNvPr>
          <p:cNvSpPr>
            <a:spLocks noGrp="1"/>
          </p:cNvSpPr>
          <p:nvPr>
            <p:ph type="sldNum" sz="quarter" idx="12"/>
          </p:nvPr>
        </p:nvSpPr>
        <p:spPr/>
        <p:txBody>
          <a:bodyPr/>
          <a:lstStyle/>
          <a:p>
            <a:fld id="{22275693-60DC-4290-A480-86760640C8A1}" type="slidenum">
              <a:rPr lang="en-US" smtClean="0"/>
              <a:t>39</a:t>
            </a:fld>
            <a:endParaRPr lang="en-US"/>
          </a:p>
        </p:txBody>
      </p:sp>
    </p:spTree>
    <p:extLst>
      <p:ext uri="{BB962C8B-B14F-4D97-AF65-F5344CB8AC3E}">
        <p14:creationId xmlns:p14="http://schemas.microsoft.com/office/powerpoint/2010/main" val="66285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91F1-9B47-4301-8824-0846964EEE09}"/>
              </a:ext>
            </a:extLst>
          </p:cNvPr>
          <p:cNvSpPr>
            <a:spLocks noGrp="1"/>
          </p:cNvSpPr>
          <p:nvPr>
            <p:ph type="title"/>
          </p:nvPr>
        </p:nvSpPr>
        <p:spPr>
          <a:xfrm>
            <a:off x="-39689" y="361507"/>
            <a:ext cx="10018713" cy="1027814"/>
          </a:xfrm>
        </p:spPr>
        <p:txBody>
          <a:bodyPr>
            <a:normAutofit/>
          </a:bodyPr>
          <a:lstStyle/>
          <a:p>
            <a:r>
              <a:rPr lang="en-US" sz="4400" dirty="0"/>
              <a:t>Names Carry Meaning </a:t>
            </a:r>
          </a:p>
        </p:txBody>
      </p:sp>
      <p:sp>
        <p:nvSpPr>
          <p:cNvPr id="3" name="Content Placeholder 2">
            <a:extLst>
              <a:ext uri="{FF2B5EF4-FFF2-40B4-BE49-F238E27FC236}">
                <a16:creationId xmlns:a16="http://schemas.microsoft.com/office/drawing/2014/main" id="{DB06319F-CF57-40B4-BE50-A5266C91FF02}"/>
              </a:ext>
            </a:extLst>
          </p:cNvPr>
          <p:cNvSpPr>
            <a:spLocks noGrp="1"/>
          </p:cNvSpPr>
          <p:nvPr>
            <p:ph idx="1"/>
          </p:nvPr>
        </p:nvSpPr>
        <p:spPr>
          <a:xfrm>
            <a:off x="785813" y="1389322"/>
            <a:ext cx="8358187" cy="4401879"/>
          </a:xfrm>
        </p:spPr>
        <p:txBody>
          <a:bodyPr>
            <a:noAutofit/>
          </a:bodyPr>
          <a:lstStyle/>
          <a:p>
            <a:r>
              <a:rPr lang="en-US" sz="3600" dirty="0"/>
              <a:t>Inactive date, end date or expiry date?</a:t>
            </a:r>
          </a:p>
          <a:p>
            <a:pPr lvl="1"/>
            <a:r>
              <a:rPr lang="en-US" sz="3200" dirty="0"/>
              <a:t>Can you use it on that date?</a:t>
            </a:r>
          </a:p>
          <a:p>
            <a:pPr lvl="1"/>
            <a:r>
              <a:rPr lang="en-US" sz="3200" dirty="0"/>
              <a:t>Is it actually a date and time?</a:t>
            </a:r>
          </a:p>
          <a:p>
            <a:pPr lvl="1"/>
            <a:r>
              <a:rPr lang="en-US" sz="3200" dirty="0"/>
              <a:t>What do the users call it?</a:t>
            </a:r>
          </a:p>
          <a:p>
            <a:r>
              <a:rPr lang="en-US" sz="3600" dirty="0"/>
              <a:t>Does empty() empty a collection, or tell you whether or not it’s empty?</a:t>
            </a:r>
          </a:p>
          <a:p>
            <a:pPr lvl="1"/>
            <a:r>
              <a:rPr lang="en-US" sz="3200" dirty="0"/>
              <a:t>What does clear() do?</a:t>
            </a:r>
          </a:p>
        </p:txBody>
      </p:sp>
      <p:sp>
        <p:nvSpPr>
          <p:cNvPr id="6" name="Slide Number Placeholder 5">
            <a:extLst>
              <a:ext uri="{FF2B5EF4-FFF2-40B4-BE49-F238E27FC236}">
                <a16:creationId xmlns:a16="http://schemas.microsoft.com/office/drawing/2014/main" id="{89B6B6CA-E913-419F-B811-030035760801}"/>
              </a:ext>
            </a:extLst>
          </p:cNvPr>
          <p:cNvSpPr>
            <a:spLocks noGrp="1"/>
          </p:cNvSpPr>
          <p:nvPr>
            <p:ph type="sldNum" sz="quarter" idx="12"/>
          </p:nvPr>
        </p:nvSpPr>
        <p:spPr/>
        <p:txBody>
          <a:bodyPr/>
          <a:lstStyle/>
          <a:p>
            <a:fld id="{22275693-60DC-4290-A480-86760640C8A1}" type="slidenum">
              <a:rPr lang="en-US" smtClean="0"/>
              <a:t>4</a:t>
            </a:fld>
            <a:endParaRPr lang="en-US"/>
          </a:p>
        </p:txBody>
      </p:sp>
    </p:spTree>
    <p:extLst>
      <p:ext uri="{BB962C8B-B14F-4D97-AF65-F5344CB8AC3E}">
        <p14:creationId xmlns:p14="http://schemas.microsoft.com/office/powerpoint/2010/main" val="296636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2749-5677-4320-974E-BF3760F16720}"/>
              </a:ext>
            </a:extLst>
          </p:cNvPr>
          <p:cNvSpPr>
            <a:spLocks noGrp="1"/>
          </p:cNvSpPr>
          <p:nvPr>
            <p:ph type="title"/>
          </p:nvPr>
        </p:nvSpPr>
        <p:spPr/>
        <p:txBody>
          <a:bodyPr/>
          <a:lstStyle/>
          <a:p>
            <a:r>
              <a:rPr lang="en-US" dirty="0" err="1"/>
              <a:t>Typename</a:t>
            </a:r>
            <a:r>
              <a:rPr lang="en-US" dirty="0"/>
              <a:t> Names</a:t>
            </a:r>
          </a:p>
        </p:txBody>
      </p:sp>
      <p:sp>
        <p:nvSpPr>
          <p:cNvPr id="3" name="Content Placeholder 2">
            <a:extLst>
              <a:ext uri="{FF2B5EF4-FFF2-40B4-BE49-F238E27FC236}">
                <a16:creationId xmlns:a16="http://schemas.microsoft.com/office/drawing/2014/main" id="{FC3A0226-6B61-4C53-9AE4-70A14A5342F8}"/>
              </a:ext>
            </a:extLst>
          </p:cNvPr>
          <p:cNvSpPr>
            <a:spLocks noGrp="1"/>
          </p:cNvSpPr>
          <p:nvPr>
            <p:ph idx="1"/>
          </p:nvPr>
        </p:nvSpPr>
        <p:spPr/>
        <p:txBody>
          <a:bodyPr>
            <a:normAutofit/>
          </a:bodyPr>
          <a:lstStyle/>
          <a:p>
            <a:r>
              <a:rPr lang="en-US" sz="3600" dirty="0"/>
              <a:t>Only one? T</a:t>
            </a:r>
          </a:p>
          <a:p>
            <a:r>
              <a:rPr lang="en-US" sz="3600" dirty="0"/>
              <a:t>Two? Please be meaningful</a:t>
            </a:r>
          </a:p>
        </p:txBody>
      </p:sp>
      <p:sp>
        <p:nvSpPr>
          <p:cNvPr id="7" name="Slide Number Placeholder 6">
            <a:extLst>
              <a:ext uri="{FF2B5EF4-FFF2-40B4-BE49-F238E27FC236}">
                <a16:creationId xmlns:a16="http://schemas.microsoft.com/office/drawing/2014/main" id="{BC484B8F-612F-4BD6-9590-CB6600D31354}"/>
              </a:ext>
            </a:extLst>
          </p:cNvPr>
          <p:cNvSpPr>
            <a:spLocks noGrp="1"/>
          </p:cNvSpPr>
          <p:nvPr>
            <p:ph type="sldNum" sz="quarter" idx="12"/>
          </p:nvPr>
        </p:nvSpPr>
        <p:spPr/>
        <p:txBody>
          <a:bodyPr/>
          <a:lstStyle/>
          <a:p>
            <a:fld id="{22275693-60DC-4290-A480-86760640C8A1}" type="slidenum">
              <a:rPr lang="en-US" smtClean="0"/>
              <a:t>40</a:t>
            </a:fld>
            <a:endParaRPr lang="en-US"/>
          </a:p>
        </p:txBody>
      </p:sp>
      <p:sp>
        <p:nvSpPr>
          <p:cNvPr id="4" name="TextBox 3">
            <a:extLst>
              <a:ext uri="{FF2B5EF4-FFF2-40B4-BE49-F238E27FC236}">
                <a16:creationId xmlns:a16="http://schemas.microsoft.com/office/drawing/2014/main" id="{3E96D4D3-0C12-4064-A4C5-58F9E0BF50C3}"/>
              </a:ext>
            </a:extLst>
          </p:cNvPr>
          <p:cNvSpPr txBox="1"/>
          <p:nvPr/>
        </p:nvSpPr>
        <p:spPr>
          <a:xfrm>
            <a:off x="1" y="106530"/>
            <a:ext cx="9029700" cy="5693866"/>
          </a:xfrm>
          <a:prstGeom prst="rect">
            <a:avLst/>
          </a:prstGeom>
          <a:solidFill>
            <a:schemeClr val="bg2">
              <a:lumMod val="75000"/>
            </a:schemeClr>
          </a:solidFill>
        </p:spPr>
        <p:txBody>
          <a:bodyPr wrap="square" rtlCol="0">
            <a:spAutoFit/>
          </a:bodyPr>
          <a:lstStyle/>
          <a:p>
            <a:r>
              <a:rPr lang="en-US" sz="2800" dirty="0">
                <a:latin typeface="Consolas" panose="020B0609020204030204" pitchFamily="49" charset="0"/>
              </a:rPr>
              <a:t>template &lt;class _Elem, </a:t>
            </a:r>
          </a:p>
          <a:p>
            <a:r>
              <a:rPr lang="en-US" sz="2800" dirty="0">
                <a:latin typeface="Consolas" panose="020B0609020204030204" pitchFamily="49" charset="0"/>
              </a:rPr>
              <a:t>          class _Traits = </a:t>
            </a:r>
            <a:r>
              <a:rPr lang="en-US" sz="2800" dirty="0" err="1">
                <a:latin typeface="Consolas" panose="020B0609020204030204" pitchFamily="49" charset="0"/>
              </a:rPr>
              <a:t>char_traits</a:t>
            </a:r>
            <a:r>
              <a:rPr lang="en-US" sz="2800" dirty="0">
                <a:latin typeface="Consolas" panose="020B0609020204030204" pitchFamily="49" charset="0"/>
              </a:rPr>
              <a:t>&lt;_Elem&gt;, </a:t>
            </a:r>
            <a:br>
              <a:rPr lang="en-US" sz="2800" dirty="0">
                <a:latin typeface="Consolas" panose="020B0609020204030204" pitchFamily="49" charset="0"/>
              </a:rPr>
            </a:br>
            <a:r>
              <a:rPr lang="en-US" sz="2800" dirty="0">
                <a:latin typeface="Consolas" panose="020B0609020204030204" pitchFamily="49" charset="0"/>
              </a:rPr>
              <a:t>          class _</a:t>
            </a:r>
            <a:r>
              <a:rPr lang="en-US" sz="2800" dirty="0" err="1">
                <a:latin typeface="Consolas" panose="020B0609020204030204" pitchFamily="49" charset="0"/>
              </a:rPr>
              <a:t>Alloc</a:t>
            </a:r>
            <a:r>
              <a:rPr lang="en-US" sz="2800" dirty="0">
                <a:latin typeface="Consolas" panose="020B0609020204030204" pitchFamily="49" charset="0"/>
              </a:rPr>
              <a:t> = allocator&lt;_Elem&gt;&gt;</a:t>
            </a:r>
          </a:p>
          <a:p>
            <a:r>
              <a:rPr lang="en-US" sz="2800" dirty="0">
                <a:latin typeface="Consolas" panose="020B0609020204030204" pitchFamily="49" charset="0"/>
              </a:rPr>
              <a:t>class </a:t>
            </a:r>
            <a:r>
              <a:rPr lang="en-US" sz="2800" dirty="0" err="1">
                <a:latin typeface="Consolas" panose="020B0609020204030204" pitchFamily="49" charset="0"/>
              </a:rPr>
              <a:t>basic_string</a:t>
            </a:r>
            <a:r>
              <a:rPr lang="en-US" sz="2800" dirty="0">
                <a:latin typeface="Consolas" panose="020B0609020204030204" pitchFamily="49" charset="0"/>
              </a:rPr>
              <a:t> { // null-terminated transparent array of elements</a:t>
            </a:r>
          </a:p>
          <a:p>
            <a:endParaRPr lang="en-US" sz="2800" dirty="0">
              <a:latin typeface="Consolas" panose="020B0609020204030204" pitchFamily="49" charset="0"/>
            </a:endParaRPr>
          </a:p>
          <a:p>
            <a:r>
              <a:rPr lang="en-US" sz="2800" dirty="0">
                <a:latin typeface="Consolas" panose="020B0609020204030204" pitchFamily="49" charset="0"/>
              </a:rPr>
              <a:t>// . . .</a:t>
            </a:r>
          </a:p>
          <a:p>
            <a:endParaRPr lang="en-US" sz="2800" dirty="0">
              <a:latin typeface="Consolas" panose="020B0609020204030204" pitchFamily="49" charset="0"/>
            </a:endParaRPr>
          </a:p>
          <a:p>
            <a:r>
              <a:rPr lang="en-US" sz="2800" dirty="0">
                <a:latin typeface="Consolas" panose="020B0609020204030204" pitchFamily="49" charset="0"/>
              </a:rPr>
              <a:t>template &lt;class _Ty, </a:t>
            </a:r>
            <a:br>
              <a:rPr lang="en-US" sz="2800" dirty="0">
                <a:latin typeface="Consolas" panose="020B0609020204030204" pitchFamily="49" charset="0"/>
              </a:rPr>
            </a:br>
            <a:r>
              <a:rPr lang="en-US" sz="2800" dirty="0">
                <a:latin typeface="Consolas" panose="020B0609020204030204" pitchFamily="49" charset="0"/>
              </a:rPr>
              <a:t>          class _</a:t>
            </a:r>
            <a:r>
              <a:rPr lang="en-US" sz="2800" dirty="0" err="1">
                <a:latin typeface="Consolas" panose="020B0609020204030204" pitchFamily="49" charset="0"/>
              </a:rPr>
              <a:t>Alloc</a:t>
            </a:r>
            <a:r>
              <a:rPr lang="en-US" sz="2800" dirty="0">
                <a:latin typeface="Consolas" panose="020B0609020204030204" pitchFamily="49" charset="0"/>
              </a:rPr>
              <a:t> = allocator&lt;_Ty&gt;&gt;</a:t>
            </a:r>
          </a:p>
          <a:p>
            <a:r>
              <a:rPr lang="en-US" sz="2800" dirty="0">
                <a:latin typeface="Consolas" panose="020B0609020204030204" pitchFamily="49" charset="0"/>
              </a:rPr>
              <a:t>class vector { // varying size array of values</a:t>
            </a:r>
          </a:p>
          <a:p>
            <a:endParaRPr lang="en-US" sz="2800" dirty="0">
              <a:solidFill>
                <a:schemeClr val="bg1"/>
              </a:solidFill>
              <a:latin typeface="Consolas" panose="020B0609020204030204" pitchFamily="49" charset="0"/>
            </a:endParaRPr>
          </a:p>
        </p:txBody>
      </p:sp>
      <p:pic>
        <p:nvPicPr>
          <p:cNvPr id="6" name="Picture 5">
            <a:extLst>
              <a:ext uri="{FF2B5EF4-FFF2-40B4-BE49-F238E27FC236}">
                <a16:creationId xmlns:a16="http://schemas.microsoft.com/office/drawing/2014/main" id="{28C226FE-6AB9-4D73-A4F1-812654B54D27}"/>
              </a:ext>
            </a:extLst>
          </p:cNvPr>
          <p:cNvPicPr>
            <a:picLocks noChangeAspect="1"/>
          </p:cNvPicPr>
          <p:nvPr/>
        </p:nvPicPr>
        <p:blipFill rotWithShape="1">
          <a:blip r:embed="rId3">
            <a:extLst>
              <a:ext uri="{28A0092B-C50C-407E-A947-70E740481C1C}">
                <a14:useLocalDpi xmlns:a14="http://schemas.microsoft.com/office/drawing/2010/main" val="0"/>
              </a:ext>
            </a:extLst>
          </a:blip>
          <a:srcRect l="16746" t="24855" r="11265" b="7804"/>
          <a:stretch/>
        </p:blipFill>
        <p:spPr>
          <a:xfrm>
            <a:off x="5034818" y="2204476"/>
            <a:ext cx="2859314" cy="2264228"/>
          </a:xfrm>
          <a:prstGeom prst="rect">
            <a:avLst/>
          </a:prstGeom>
        </p:spPr>
      </p:pic>
    </p:spTree>
    <p:extLst>
      <p:ext uri="{BB962C8B-B14F-4D97-AF65-F5344CB8AC3E}">
        <p14:creationId xmlns:p14="http://schemas.microsoft.com/office/powerpoint/2010/main" val="424953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A5B7-A845-4168-B553-240E5C7926D7}"/>
              </a:ext>
            </a:extLst>
          </p:cNvPr>
          <p:cNvSpPr>
            <a:spLocks noGrp="1"/>
          </p:cNvSpPr>
          <p:nvPr>
            <p:ph type="title"/>
          </p:nvPr>
        </p:nvSpPr>
        <p:spPr/>
        <p:txBody>
          <a:bodyPr/>
          <a:lstStyle/>
          <a:p>
            <a:r>
              <a:rPr lang="en-US" dirty="0">
                <a:solidFill>
                  <a:srgbClr val="FF0000"/>
                </a:solidFill>
              </a:rPr>
              <a:t>Question Pause</a:t>
            </a:r>
          </a:p>
        </p:txBody>
      </p:sp>
      <p:sp>
        <p:nvSpPr>
          <p:cNvPr id="3" name="Slide Number Placeholder 2">
            <a:extLst>
              <a:ext uri="{FF2B5EF4-FFF2-40B4-BE49-F238E27FC236}">
                <a16:creationId xmlns:a16="http://schemas.microsoft.com/office/drawing/2014/main" id="{878087E5-5E70-4279-A2E0-87291C1EA66A}"/>
              </a:ext>
            </a:extLst>
          </p:cNvPr>
          <p:cNvSpPr>
            <a:spLocks noGrp="1"/>
          </p:cNvSpPr>
          <p:nvPr>
            <p:ph type="sldNum" sz="quarter" idx="12"/>
          </p:nvPr>
        </p:nvSpPr>
        <p:spPr/>
        <p:txBody>
          <a:bodyPr/>
          <a:lstStyle/>
          <a:p>
            <a:fld id="{22275693-60DC-4290-A480-86760640C8A1}" type="slidenum">
              <a:rPr lang="en-US" smtClean="0"/>
              <a:t>41</a:t>
            </a:fld>
            <a:endParaRPr lang="en-US"/>
          </a:p>
        </p:txBody>
      </p:sp>
    </p:spTree>
    <p:extLst>
      <p:ext uri="{BB962C8B-B14F-4D97-AF65-F5344CB8AC3E}">
        <p14:creationId xmlns:p14="http://schemas.microsoft.com/office/powerpoint/2010/main" val="3626019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C48D-6F17-4459-A28A-FDC7F23FF49D}"/>
              </a:ext>
            </a:extLst>
          </p:cNvPr>
          <p:cNvSpPr>
            <a:spLocks noGrp="1"/>
          </p:cNvSpPr>
          <p:nvPr>
            <p:ph type="title"/>
          </p:nvPr>
        </p:nvSpPr>
        <p:spPr/>
        <p:txBody>
          <a:bodyPr/>
          <a:lstStyle/>
          <a:p>
            <a:r>
              <a:rPr lang="en-US" dirty="0"/>
              <a:t>When does naming happen?</a:t>
            </a:r>
          </a:p>
        </p:txBody>
      </p:sp>
      <p:sp>
        <p:nvSpPr>
          <p:cNvPr id="3" name="Text Placeholder 2">
            <a:extLst>
              <a:ext uri="{FF2B5EF4-FFF2-40B4-BE49-F238E27FC236}">
                <a16:creationId xmlns:a16="http://schemas.microsoft.com/office/drawing/2014/main" id="{BB2C9558-3930-4A14-B957-6D5188AE1EB2}"/>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47CDB37E-FC8B-4E44-81D8-A66A23A6DE18}"/>
              </a:ext>
            </a:extLst>
          </p:cNvPr>
          <p:cNvSpPr>
            <a:spLocks noGrp="1"/>
          </p:cNvSpPr>
          <p:nvPr>
            <p:ph type="sldNum" sz="quarter" idx="12"/>
          </p:nvPr>
        </p:nvSpPr>
        <p:spPr/>
        <p:txBody>
          <a:bodyPr/>
          <a:lstStyle/>
          <a:p>
            <a:fld id="{22275693-60DC-4290-A480-86760640C8A1}" type="slidenum">
              <a:rPr lang="en-US" smtClean="0"/>
              <a:t>42</a:t>
            </a:fld>
            <a:endParaRPr lang="en-US"/>
          </a:p>
        </p:txBody>
      </p:sp>
    </p:spTree>
    <p:extLst>
      <p:ext uri="{BB962C8B-B14F-4D97-AF65-F5344CB8AC3E}">
        <p14:creationId xmlns:p14="http://schemas.microsoft.com/office/powerpoint/2010/main" val="2086607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919AB1-AD02-4893-8F01-CE51DBF8C5C1}"/>
              </a:ext>
            </a:extLst>
          </p:cNvPr>
          <p:cNvSpPr>
            <a:spLocks noGrp="1"/>
          </p:cNvSpPr>
          <p:nvPr>
            <p:ph type="title"/>
          </p:nvPr>
        </p:nvSpPr>
        <p:spPr>
          <a:xfrm>
            <a:off x="-437357" y="0"/>
            <a:ext cx="10018713" cy="838200"/>
          </a:xfrm>
        </p:spPr>
        <p:txBody>
          <a:bodyPr>
            <a:normAutofit/>
          </a:bodyPr>
          <a:lstStyle/>
          <a:p>
            <a:r>
              <a:rPr lang="en-US" sz="4400" dirty="0"/>
              <a:t>When You Know What It Is</a:t>
            </a:r>
          </a:p>
        </p:txBody>
      </p:sp>
      <p:sp>
        <p:nvSpPr>
          <p:cNvPr id="7" name="Content Placeholder 6">
            <a:extLst>
              <a:ext uri="{FF2B5EF4-FFF2-40B4-BE49-F238E27FC236}">
                <a16:creationId xmlns:a16="http://schemas.microsoft.com/office/drawing/2014/main" id="{B8C5DE2B-7172-41A3-89AB-6BDA1E6C24E7}"/>
              </a:ext>
            </a:extLst>
          </p:cNvPr>
          <p:cNvSpPr>
            <a:spLocks noGrp="1"/>
          </p:cNvSpPr>
          <p:nvPr>
            <p:ph idx="1"/>
          </p:nvPr>
        </p:nvSpPr>
        <p:spPr>
          <a:xfrm>
            <a:off x="1000125" y="1909917"/>
            <a:ext cx="7900988" cy="3881284"/>
          </a:xfrm>
        </p:spPr>
        <p:txBody>
          <a:bodyPr>
            <a:noAutofit/>
          </a:bodyPr>
          <a:lstStyle/>
          <a:p>
            <a:r>
              <a:rPr lang="en-US" sz="3200" dirty="0"/>
              <a:t>Sometimes before you even write the code</a:t>
            </a:r>
          </a:p>
          <a:p>
            <a:r>
              <a:rPr lang="en-US" sz="3200" dirty="0"/>
              <a:t>Sometimes after you’ve been reading or debugging for some time</a:t>
            </a:r>
          </a:p>
          <a:p>
            <a:r>
              <a:rPr lang="en-US" sz="3200" dirty="0"/>
              <a:t>Never miss an opportunity to fix a name</a:t>
            </a:r>
          </a:p>
          <a:p>
            <a:pPr lvl="1"/>
            <a:r>
              <a:rPr lang="en-US" sz="2800" dirty="0"/>
              <a:t>Have good tools for this</a:t>
            </a:r>
          </a:p>
          <a:p>
            <a:r>
              <a:rPr lang="en-US" sz="3200" dirty="0"/>
              <a:t>Sometimes when code changes, names need to change too</a:t>
            </a:r>
          </a:p>
        </p:txBody>
      </p:sp>
      <p:sp>
        <p:nvSpPr>
          <p:cNvPr id="2" name="Slide Number Placeholder 1">
            <a:extLst>
              <a:ext uri="{FF2B5EF4-FFF2-40B4-BE49-F238E27FC236}">
                <a16:creationId xmlns:a16="http://schemas.microsoft.com/office/drawing/2014/main" id="{400600D1-ABD1-4DB5-9B7B-403E53154A79}"/>
              </a:ext>
            </a:extLst>
          </p:cNvPr>
          <p:cNvSpPr>
            <a:spLocks noGrp="1"/>
          </p:cNvSpPr>
          <p:nvPr>
            <p:ph type="sldNum" sz="quarter" idx="12"/>
          </p:nvPr>
        </p:nvSpPr>
        <p:spPr/>
        <p:txBody>
          <a:bodyPr/>
          <a:lstStyle/>
          <a:p>
            <a:fld id="{22275693-60DC-4290-A480-86760640C8A1}" type="slidenum">
              <a:rPr lang="en-US" smtClean="0"/>
              <a:t>43</a:t>
            </a:fld>
            <a:endParaRPr lang="en-US"/>
          </a:p>
        </p:txBody>
      </p:sp>
    </p:spTree>
    <p:extLst>
      <p:ext uri="{BB962C8B-B14F-4D97-AF65-F5344CB8AC3E}">
        <p14:creationId xmlns:p14="http://schemas.microsoft.com/office/powerpoint/2010/main" val="21752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9753-4F5A-4999-8A88-49B83B760AAE}"/>
              </a:ext>
            </a:extLst>
          </p:cNvPr>
          <p:cNvSpPr>
            <a:spLocks noGrp="1"/>
          </p:cNvSpPr>
          <p:nvPr>
            <p:ph type="title"/>
          </p:nvPr>
        </p:nvSpPr>
        <p:spPr>
          <a:xfrm>
            <a:off x="-39689" y="685801"/>
            <a:ext cx="10018713" cy="1001233"/>
          </a:xfrm>
        </p:spPr>
        <p:txBody>
          <a:bodyPr>
            <a:normAutofit/>
          </a:bodyPr>
          <a:lstStyle/>
          <a:p>
            <a:r>
              <a:rPr lang="en-US" sz="4400" dirty="0"/>
              <a:t>Temporary Names</a:t>
            </a:r>
          </a:p>
        </p:txBody>
      </p:sp>
      <p:sp>
        <p:nvSpPr>
          <p:cNvPr id="3" name="Content Placeholder 2">
            <a:extLst>
              <a:ext uri="{FF2B5EF4-FFF2-40B4-BE49-F238E27FC236}">
                <a16:creationId xmlns:a16="http://schemas.microsoft.com/office/drawing/2014/main" id="{19BE7441-A09A-45AC-8375-8B516DBE546F}"/>
              </a:ext>
            </a:extLst>
          </p:cNvPr>
          <p:cNvSpPr>
            <a:spLocks noGrp="1"/>
          </p:cNvSpPr>
          <p:nvPr>
            <p:ph idx="1"/>
          </p:nvPr>
        </p:nvSpPr>
        <p:spPr/>
        <p:txBody>
          <a:bodyPr>
            <a:noAutofit/>
          </a:bodyPr>
          <a:lstStyle/>
          <a:p>
            <a:r>
              <a:rPr lang="en-US" sz="4000" dirty="0"/>
              <a:t>Especially in refactoring</a:t>
            </a:r>
          </a:p>
          <a:p>
            <a:r>
              <a:rPr lang="en-US" sz="4000" dirty="0"/>
              <a:t>But also in greenfield work</a:t>
            </a:r>
          </a:p>
          <a:p>
            <a:r>
              <a:rPr lang="en-US" sz="4000" dirty="0"/>
              <a:t>How will you remember to give it a true name later?</a:t>
            </a:r>
          </a:p>
          <a:p>
            <a:r>
              <a:rPr lang="en-US" sz="4000" dirty="0"/>
              <a:t>Never choose something rude or embarrassing</a:t>
            </a:r>
          </a:p>
        </p:txBody>
      </p:sp>
      <p:sp>
        <p:nvSpPr>
          <p:cNvPr id="6" name="Slide Number Placeholder 5">
            <a:extLst>
              <a:ext uri="{FF2B5EF4-FFF2-40B4-BE49-F238E27FC236}">
                <a16:creationId xmlns:a16="http://schemas.microsoft.com/office/drawing/2014/main" id="{839B5801-DA4F-4EF4-A907-F69FF8590CD6}"/>
              </a:ext>
            </a:extLst>
          </p:cNvPr>
          <p:cNvSpPr>
            <a:spLocks noGrp="1"/>
          </p:cNvSpPr>
          <p:nvPr>
            <p:ph type="sldNum" sz="quarter" idx="12"/>
          </p:nvPr>
        </p:nvSpPr>
        <p:spPr/>
        <p:txBody>
          <a:bodyPr/>
          <a:lstStyle/>
          <a:p>
            <a:fld id="{22275693-60DC-4290-A480-86760640C8A1}" type="slidenum">
              <a:rPr lang="en-US" smtClean="0"/>
              <a:t>44</a:t>
            </a:fld>
            <a:endParaRPr lang="en-US"/>
          </a:p>
        </p:txBody>
      </p:sp>
    </p:spTree>
    <p:extLst>
      <p:ext uri="{BB962C8B-B14F-4D97-AF65-F5344CB8AC3E}">
        <p14:creationId xmlns:p14="http://schemas.microsoft.com/office/powerpoint/2010/main" val="386140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F17F-BE28-4F1C-9424-190A65033120}"/>
              </a:ext>
            </a:extLst>
          </p:cNvPr>
          <p:cNvSpPr>
            <a:spLocks noGrp="1"/>
          </p:cNvSpPr>
          <p:nvPr>
            <p:ph type="title"/>
          </p:nvPr>
        </p:nvSpPr>
        <p:spPr>
          <a:xfrm>
            <a:off x="-39690" y="196703"/>
            <a:ext cx="10018713" cy="1036674"/>
          </a:xfrm>
        </p:spPr>
        <p:txBody>
          <a:bodyPr/>
          <a:lstStyle/>
          <a:p>
            <a:r>
              <a:rPr lang="en-US" dirty="0"/>
              <a:t>Names as Motivation and Review</a:t>
            </a:r>
          </a:p>
        </p:txBody>
      </p:sp>
      <p:sp>
        <p:nvSpPr>
          <p:cNvPr id="3" name="Content Placeholder 2">
            <a:extLst>
              <a:ext uri="{FF2B5EF4-FFF2-40B4-BE49-F238E27FC236}">
                <a16:creationId xmlns:a16="http://schemas.microsoft.com/office/drawing/2014/main" id="{E9B3D33F-052F-491D-8417-FFA11D18CC89}"/>
              </a:ext>
            </a:extLst>
          </p:cNvPr>
          <p:cNvSpPr>
            <a:spLocks noGrp="1"/>
          </p:cNvSpPr>
          <p:nvPr>
            <p:ph idx="1"/>
          </p:nvPr>
        </p:nvSpPr>
        <p:spPr>
          <a:xfrm>
            <a:off x="985838" y="2457450"/>
            <a:ext cx="7943850" cy="3333751"/>
          </a:xfrm>
        </p:spPr>
        <p:txBody>
          <a:bodyPr>
            <a:noAutofit/>
          </a:bodyPr>
          <a:lstStyle/>
          <a:p>
            <a:r>
              <a:rPr lang="en-US" sz="3200" dirty="0"/>
              <a:t>Process() can be 5000 lines long and nobody understands it</a:t>
            </a:r>
          </a:p>
          <a:p>
            <a:r>
              <a:rPr lang="en-US" sz="3200" dirty="0"/>
              <a:t>When you insist on a better name, this will change</a:t>
            </a:r>
          </a:p>
          <a:p>
            <a:r>
              <a:rPr lang="en-US" sz="3200" dirty="0"/>
              <a:t>Probably will start with giving names to parts of it</a:t>
            </a:r>
          </a:p>
          <a:p>
            <a:r>
              <a:rPr lang="en-US" sz="3200" dirty="0"/>
              <a:t>Eventually the whole team will “get” what it does, and it becomes name-able</a:t>
            </a:r>
          </a:p>
        </p:txBody>
      </p:sp>
      <p:sp>
        <p:nvSpPr>
          <p:cNvPr id="6" name="Slide Number Placeholder 5">
            <a:extLst>
              <a:ext uri="{FF2B5EF4-FFF2-40B4-BE49-F238E27FC236}">
                <a16:creationId xmlns:a16="http://schemas.microsoft.com/office/drawing/2014/main" id="{7ABCA190-BE64-4E9A-96CE-BB5330169736}"/>
              </a:ext>
            </a:extLst>
          </p:cNvPr>
          <p:cNvSpPr>
            <a:spLocks noGrp="1"/>
          </p:cNvSpPr>
          <p:nvPr>
            <p:ph type="sldNum" sz="quarter" idx="12"/>
          </p:nvPr>
        </p:nvSpPr>
        <p:spPr/>
        <p:txBody>
          <a:bodyPr/>
          <a:lstStyle/>
          <a:p>
            <a:fld id="{22275693-60DC-4290-A480-86760640C8A1}" type="slidenum">
              <a:rPr lang="en-US" smtClean="0"/>
              <a:t>45</a:t>
            </a:fld>
            <a:endParaRPr lang="en-US"/>
          </a:p>
        </p:txBody>
      </p:sp>
    </p:spTree>
    <p:extLst>
      <p:ext uri="{BB962C8B-B14F-4D97-AF65-F5344CB8AC3E}">
        <p14:creationId xmlns:p14="http://schemas.microsoft.com/office/powerpoint/2010/main" val="306685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F17F-BE28-4F1C-9424-190A65033120}"/>
              </a:ext>
            </a:extLst>
          </p:cNvPr>
          <p:cNvSpPr>
            <a:spLocks noGrp="1"/>
          </p:cNvSpPr>
          <p:nvPr>
            <p:ph type="title"/>
          </p:nvPr>
        </p:nvSpPr>
        <p:spPr>
          <a:xfrm>
            <a:off x="-39690" y="196703"/>
            <a:ext cx="10018713" cy="1036674"/>
          </a:xfrm>
        </p:spPr>
        <p:txBody>
          <a:bodyPr/>
          <a:lstStyle/>
          <a:p>
            <a:r>
              <a:rPr lang="en-US" dirty="0"/>
              <a:t>Names as Motivation and Review</a:t>
            </a:r>
          </a:p>
        </p:txBody>
      </p:sp>
      <p:sp>
        <p:nvSpPr>
          <p:cNvPr id="3" name="Content Placeholder 2">
            <a:extLst>
              <a:ext uri="{FF2B5EF4-FFF2-40B4-BE49-F238E27FC236}">
                <a16:creationId xmlns:a16="http://schemas.microsoft.com/office/drawing/2014/main" id="{E9B3D33F-052F-491D-8417-FFA11D18CC89}"/>
              </a:ext>
            </a:extLst>
          </p:cNvPr>
          <p:cNvSpPr>
            <a:spLocks noGrp="1"/>
          </p:cNvSpPr>
          <p:nvPr>
            <p:ph idx="1"/>
          </p:nvPr>
        </p:nvSpPr>
        <p:spPr>
          <a:xfrm>
            <a:off x="771526" y="2667000"/>
            <a:ext cx="8186738" cy="3124201"/>
          </a:xfrm>
        </p:spPr>
        <p:txBody>
          <a:bodyPr>
            <a:noAutofit/>
          </a:bodyPr>
          <a:lstStyle/>
          <a:p>
            <a:r>
              <a:rPr lang="en-US" sz="3600" dirty="0"/>
              <a:t>Things are hard or impossible to name when they are the wrong size</a:t>
            </a:r>
          </a:p>
          <a:p>
            <a:pPr lvl="1"/>
            <a:r>
              <a:rPr lang="en-US" sz="3200" dirty="0"/>
              <a:t>Demanding good names makes things the right size</a:t>
            </a:r>
          </a:p>
          <a:p>
            <a:r>
              <a:rPr lang="en-US" sz="3600" dirty="0"/>
              <a:t>Good names make the code tell a story</a:t>
            </a:r>
          </a:p>
          <a:p>
            <a:pPr lvl="1"/>
            <a:r>
              <a:rPr lang="en-US" sz="3200" dirty="0"/>
              <a:t>Demanding a story will get you good names</a:t>
            </a:r>
          </a:p>
        </p:txBody>
      </p:sp>
      <p:sp>
        <p:nvSpPr>
          <p:cNvPr id="6" name="Slide Number Placeholder 5">
            <a:extLst>
              <a:ext uri="{FF2B5EF4-FFF2-40B4-BE49-F238E27FC236}">
                <a16:creationId xmlns:a16="http://schemas.microsoft.com/office/drawing/2014/main" id="{7ABCA190-BE64-4E9A-96CE-BB5330169736}"/>
              </a:ext>
            </a:extLst>
          </p:cNvPr>
          <p:cNvSpPr>
            <a:spLocks noGrp="1"/>
          </p:cNvSpPr>
          <p:nvPr>
            <p:ph type="sldNum" sz="quarter" idx="12"/>
          </p:nvPr>
        </p:nvSpPr>
        <p:spPr/>
        <p:txBody>
          <a:bodyPr/>
          <a:lstStyle/>
          <a:p>
            <a:fld id="{22275693-60DC-4290-A480-86760640C8A1}" type="slidenum">
              <a:rPr lang="en-US" smtClean="0"/>
              <a:t>46</a:t>
            </a:fld>
            <a:endParaRPr lang="en-US"/>
          </a:p>
        </p:txBody>
      </p:sp>
    </p:spTree>
    <p:extLst>
      <p:ext uri="{BB962C8B-B14F-4D97-AF65-F5344CB8AC3E}">
        <p14:creationId xmlns:p14="http://schemas.microsoft.com/office/powerpoint/2010/main" val="353223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2DA3AA-0697-4B8C-A899-FA74418980B2}"/>
              </a:ext>
            </a:extLst>
          </p:cNvPr>
          <p:cNvSpPr>
            <a:spLocks noGrp="1"/>
          </p:cNvSpPr>
          <p:nvPr>
            <p:ph type="title"/>
          </p:nvPr>
        </p:nvSpPr>
        <p:spPr>
          <a:xfrm>
            <a:off x="-382587" y="208935"/>
            <a:ext cx="9905998" cy="1088925"/>
          </a:xfrm>
        </p:spPr>
        <p:txBody>
          <a:bodyPr>
            <a:normAutofit/>
          </a:bodyPr>
          <a:lstStyle/>
          <a:p>
            <a:r>
              <a:rPr lang="en-US" sz="4400" dirty="0"/>
              <a:t>Better Naming</a:t>
            </a:r>
          </a:p>
        </p:txBody>
      </p:sp>
      <p:sp>
        <p:nvSpPr>
          <p:cNvPr id="5" name="Content Placeholder 4">
            <a:extLst>
              <a:ext uri="{FF2B5EF4-FFF2-40B4-BE49-F238E27FC236}">
                <a16:creationId xmlns:a16="http://schemas.microsoft.com/office/drawing/2014/main" id="{21161302-DD5D-485D-A5E6-8FD415FE99BF}"/>
              </a:ext>
            </a:extLst>
          </p:cNvPr>
          <p:cNvSpPr>
            <a:spLocks noGrp="1"/>
          </p:cNvSpPr>
          <p:nvPr>
            <p:ph idx="1"/>
          </p:nvPr>
        </p:nvSpPr>
        <p:spPr>
          <a:xfrm>
            <a:off x="928688" y="1392634"/>
            <a:ext cx="7972425" cy="4712110"/>
          </a:xfrm>
        </p:spPr>
        <p:txBody>
          <a:bodyPr>
            <a:noAutofit/>
          </a:bodyPr>
          <a:lstStyle/>
          <a:p>
            <a:r>
              <a:rPr lang="en-US" sz="3200" dirty="0"/>
              <a:t>Care about the code you write, and the people who will read it</a:t>
            </a:r>
          </a:p>
          <a:p>
            <a:r>
              <a:rPr lang="en-US" sz="3200" dirty="0"/>
              <a:t>Think about the purposes functions, classes </a:t>
            </a:r>
            <a:r>
              <a:rPr lang="en-US" sz="3200" dirty="0" err="1"/>
              <a:t>etc</a:t>
            </a:r>
            <a:r>
              <a:rPr lang="en-US" sz="3200" dirty="0"/>
              <a:t> serve and how they are used</a:t>
            </a:r>
          </a:p>
          <a:p>
            <a:r>
              <a:rPr lang="en-US" sz="3200" dirty="0"/>
              <a:t>Don’t be paralyzed by being unable to name something at first</a:t>
            </a:r>
          </a:p>
          <a:p>
            <a:pPr lvl="1"/>
            <a:r>
              <a:rPr lang="en-US" sz="2800" dirty="0"/>
              <a:t>Fix it later!</a:t>
            </a:r>
          </a:p>
        </p:txBody>
      </p:sp>
      <p:sp>
        <p:nvSpPr>
          <p:cNvPr id="6" name="Slide Number Placeholder 5">
            <a:extLst>
              <a:ext uri="{FF2B5EF4-FFF2-40B4-BE49-F238E27FC236}">
                <a16:creationId xmlns:a16="http://schemas.microsoft.com/office/drawing/2014/main" id="{71B136C7-2671-4F45-A956-E7BF5974F9F5}"/>
              </a:ext>
            </a:extLst>
          </p:cNvPr>
          <p:cNvSpPr>
            <a:spLocks noGrp="1"/>
          </p:cNvSpPr>
          <p:nvPr>
            <p:ph type="sldNum" sz="quarter" idx="12"/>
          </p:nvPr>
        </p:nvSpPr>
        <p:spPr/>
        <p:txBody>
          <a:bodyPr/>
          <a:lstStyle/>
          <a:p>
            <a:fld id="{22275693-60DC-4290-A480-86760640C8A1}" type="slidenum">
              <a:rPr lang="en-US" smtClean="0"/>
              <a:t>47</a:t>
            </a:fld>
            <a:endParaRPr lang="en-US"/>
          </a:p>
        </p:txBody>
      </p:sp>
    </p:spTree>
    <p:extLst>
      <p:ext uri="{BB962C8B-B14F-4D97-AF65-F5344CB8AC3E}">
        <p14:creationId xmlns:p14="http://schemas.microsoft.com/office/powerpoint/2010/main" val="301766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2DA3AA-0697-4B8C-A899-FA74418980B2}"/>
              </a:ext>
            </a:extLst>
          </p:cNvPr>
          <p:cNvSpPr>
            <a:spLocks noGrp="1"/>
          </p:cNvSpPr>
          <p:nvPr>
            <p:ph type="title"/>
          </p:nvPr>
        </p:nvSpPr>
        <p:spPr>
          <a:xfrm>
            <a:off x="-382587" y="208935"/>
            <a:ext cx="9905998" cy="1088925"/>
          </a:xfrm>
        </p:spPr>
        <p:txBody>
          <a:bodyPr>
            <a:normAutofit/>
          </a:bodyPr>
          <a:lstStyle/>
          <a:p>
            <a:r>
              <a:rPr lang="en-US" sz="4400" dirty="0"/>
              <a:t>Better Naming</a:t>
            </a:r>
          </a:p>
        </p:txBody>
      </p:sp>
      <p:sp>
        <p:nvSpPr>
          <p:cNvPr id="5" name="Content Placeholder 4">
            <a:extLst>
              <a:ext uri="{FF2B5EF4-FFF2-40B4-BE49-F238E27FC236}">
                <a16:creationId xmlns:a16="http://schemas.microsoft.com/office/drawing/2014/main" id="{21161302-DD5D-485D-A5E6-8FD415FE99BF}"/>
              </a:ext>
            </a:extLst>
          </p:cNvPr>
          <p:cNvSpPr>
            <a:spLocks noGrp="1"/>
          </p:cNvSpPr>
          <p:nvPr>
            <p:ph idx="1"/>
          </p:nvPr>
        </p:nvSpPr>
        <p:spPr>
          <a:xfrm>
            <a:off x="985839" y="1392634"/>
            <a:ext cx="7986712" cy="4712110"/>
          </a:xfrm>
        </p:spPr>
        <p:txBody>
          <a:bodyPr>
            <a:noAutofit/>
          </a:bodyPr>
          <a:lstStyle/>
          <a:p>
            <a:r>
              <a:rPr lang="en-US" sz="3200" dirty="0"/>
              <a:t>Demand good names from yourself and those around you</a:t>
            </a:r>
          </a:p>
          <a:p>
            <a:r>
              <a:rPr lang="en-US" sz="3200" dirty="0"/>
              <a:t>When you learn what something is, fix its name</a:t>
            </a:r>
          </a:p>
          <a:p>
            <a:r>
              <a:rPr lang="en-US" sz="3200" dirty="0"/>
              <a:t>When you change what something is, change its name</a:t>
            </a:r>
          </a:p>
          <a:p>
            <a:r>
              <a:rPr lang="en-US" sz="3200" dirty="0"/>
              <a:t>Use consistency and story telling to guide your choices</a:t>
            </a:r>
          </a:p>
        </p:txBody>
      </p:sp>
      <p:sp>
        <p:nvSpPr>
          <p:cNvPr id="6" name="Slide Number Placeholder 5">
            <a:extLst>
              <a:ext uri="{FF2B5EF4-FFF2-40B4-BE49-F238E27FC236}">
                <a16:creationId xmlns:a16="http://schemas.microsoft.com/office/drawing/2014/main" id="{71B136C7-2671-4F45-A956-E7BF5974F9F5}"/>
              </a:ext>
            </a:extLst>
          </p:cNvPr>
          <p:cNvSpPr>
            <a:spLocks noGrp="1"/>
          </p:cNvSpPr>
          <p:nvPr>
            <p:ph type="sldNum" sz="quarter" idx="12"/>
          </p:nvPr>
        </p:nvSpPr>
        <p:spPr/>
        <p:txBody>
          <a:bodyPr/>
          <a:lstStyle/>
          <a:p>
            <a:fld id="{22275693-60DC-4290-A480-86760640C8A1}" type="slidenum">
              <a:rPr lang="en-US" smtClean="0"/>
              <a:t>48</a:t>
            </a:fld>
            <a:endParaRPr lang="en-US"/>
          </a:p>
        </p:txBody>
      </p:sp>
    </p:spTree>
    <p:extLst>
      <p:ext uri="{BB962C8B-B14F-4D97-AF65-F5344CB8AC3E}">
        <p14:creationId xmlns:p14="http://schemas.microsoft.com/office/powerpoint/2010/main" val="421344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A888-3934-4420-AF72-6DBE80C6F5DB}"/>
              </a:ext>
            </a:extLst>
          </p:cNvPr>
          <p:cNvSpPr>
            <a:spLocks noGrp="1"/>
          </p:cNvSpPr>
          <p:nvPr>
            <p:ph type="title"/>
          </p:nvPr>
        </p:nvSpPr>
        <p:spPr>
          <a:xfrm>
            <a:off x="-380999" y="243396"/>
            <a:ext cx="9905998" cy="928913"/>
          </a:xfrm>
        </p:spPr>
        <p:txBody>
          <a:bodyPr>
            <a:normAutofit/>
          </a:bodyPr>
          <a:lstStyle/>
          <a:p>
            <a:r>
              <a:rPr lang="en-US" sz="4400" dirty="0"/>
              <a:t>It Matters Everywhere</a:t>
            </a:r>
          </a:p>
        </p:txBody>
      </p:sp>
      <p:sp>
        <p:nvSpPr>
          <p:cNvPr id="7" name="Slide Number Placeholder 6">
            <a:extLst>
              <a:ext uri="{FF2B5EF4-FFF2-40B4-BE49-F238E27FC236}">
                <a16:creationId xmlns:a16="http://schemas.microsoft.com/office/drawing/2014/main" id="{F55563A6-4257-41F7-A73B-E985B8F3B496}"/>
              </a:ext>
            </a:extLst>
          </p:cNvPr>
          <p:cNvSpPr>
            <a:spLocks noGrp="1"/>
          </p:cNvSpPr>
          <p:nvPr>
            <p:ph type="sldNum" sz="quarter" idx="12"/>
          </p:nvPr>
        </p:nvSpPr>
        <p:spPr/>
        <p:txBody>
          <a:bodyPr/>
          <a:lstStyle/>
          <a:p>
            <a:fld id="{22275693-60DC-4290-A480-86760640C8A1}" type="slidenum">
              <a:rPr lang="en-US" smtClean="0"/>
              <a:t>5</a:t>
            </a:fld>
            <a:endParaRPr lang="en-US"/>
          </a:p>
        </p:txBody>
      </p:sp>
      <p:pic>
        <p:nvPicPr>
          <p:cNvPr id="3" name="Picture 2">
            <a:extLst>
              <a:ext uri="{FF2B5EF4-FFF2-40B4-BE49-F238E27FC236}">
                <a16:creationId xmlns:a16="http://schemas.microsoft.com/office/drawing/2014/main" id="{F19DE5E9-E548-416D-94E9-96BD02B62678}"/>
              </a:ext>
            </a:extLst>
          </p:cNvPr>
          <p:cNvPicPr>
            <a:picLocks noChangeAspect="1"/>
          </p:cNvPicPr>
          <p:nvPr/>
        </p:nvPicPr>
        <p:blipFill>
          <a:blip r:embed="rId3"/>
          <a:stretch>
            <a:fillRect/>
          </a:stretch>
        </p:blipFill>
        <p:spPr>
          <a:xfrm>
            <a:off x="2032472" y="1013795"/>
            <a:ext cx="7054820" cy="5388497"/>
          </a:xfrm>
          <a:prstGeom prst="rect">
            <a:avLst/>
          </a:prstGeom>
        </p:spPr>
      </p:pic>
      <p:pic>
        <p:nvPicPr>
          <p:cNvPr id="4" name="Picture 3">
            <a:extLst>
              <a:ext uri="{FF2B5EF4-FFF2-40B4-BE49-F238E27FC236}">
                <a16:creationId xmlns:a16="http://schemas.microsoft.com/office/drawing/2014/main" id="{EDAADC19-46D4-4ABE-A6F9-EFD70C9618DD}"/>
              </a:ext>
            </a:extLst>
          </p:cNvPr>
          <p:cNvPicPr>
            <a:picLocks noChangeAspect="1"/>
          </p:cNvPicPr>
          <p:nvPr/>
        </p:nvPicPr>
        <p:blipFill>
          <a:blip r:embed="rId4"/>
          <a:stretch>
            <a:fillRect/>
          </a:stretch>
        </p:blipFill>
        <p:spPr>
          <a:xfrm>
            <a:off x="2032473" y="1013794"/>
            <a:ext cx="7054821" cy="5388498"/>
          </a:xfrm>
          <a:prstGeom prst="rect">
            <a:avLst/>
          </a:prstGeom>
        </p:spPr>
      </p:pic>
      <p:pic>
        <p:nvPicPr>
          <p:cNvPr id="10" name="Content Placeholder 4">
            <a:extLst>
              <a:ext uri="{FF2B5EF4-FFF2-40B4-BE49-F238E27FC236}">
                <a16:creationId xmlns:a16="http://schemas.microsoft.com/office/drawing/2014/main" id="{EA28709F-D13D-45C0-9C9E-851E8F4EC5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738" y="1041767"/>
            <a:ext cx="6983554" cy="5332551"/>
          </a:xfrm>
          <a:prstGeom prst="rect">
            <a:avLst/>
          </a:prstGeom>
        </p:spPr>
      </p:pic>
    </p:spTree>
    <p:extLst>
      <p:ext uri="{BB962C8B-B14F-4D97-AF65-F5344CB8AC3E}">
        <p14:creationId xmlns:p14="http://schemas.microsoft.com/office/powerpoint/2010/main" val="200393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836B-C1CA-42C0-B083-8BC98F5A3046}"/>
              </a:ext>
            </a:extLst>
          </p:cNvPr>
          <p:cNvSpPr>
            <a:spLocks noGrp="1"/>
          </p:cNvSpPr>
          <p:nvPr>
            <p:ph type="title"/>
          </p:nvPr>
        </p:nvSpPr>
        <p:spPr>
          <a:xfrm>
            <a:off x="-382587" y="618518"/>
            <a:ext cx="9905998" cy="970796"/>
          </a:xfrm>
        </p:spPr>
        <p:txBody>
          <a:bodyPr/>
          <a:lstStyle/>
          <a:p>
            <a:r>
              <a:rPr lang="en-US" dirty="0"/>
              <a:t>Names tell a story</a:t>
            </a:r>
          </a:p>
        </p:txBody>
      </p:sp>
      <p:sp>
        <p:nvSpPr>
          <p:cNvPr id="3" name="Content Placeholder 2">
            <a:extLst>
              <a:ext uri="{FF2B5EF4-FFF2-40B4-BE49-F238E27FC236}">
                <a16:creationId xmlns:a16="http://schemas.microsoft.com/office/drawing/2014/main" id="{762D7CCE-EAD4-4245-A7E3-991C7C41B765}"/>
              </a:ext>
            </a:extLst>
          </p:cNvPr>
          <p:cNvSpPr>
            <a:spLocks noGrp="1"/>
          </p:cNvSpPr>
          <p:nvPr>
            <p:ph idx="1"/>
          </p:nvPr>
        </p:nvSpPr>
        <p:spPr>
          <a:xfrm>
            <a:off x="814388" y="1756229"/>
            <a:ext cx="8709023" cy="4034972"/>
          </a:xfrm>
        </p:spPr>
        <p:txBody>
          <a:bodyPr>
            <a:normAutofit/>
          </a:bodyPr>
          <a:lstStyle/>
          <a:p>
            <a:r>
              <a:rPr lang="en-US" sz="3600" dirty="0"/>
              <a:t>If you name things well, you need less comments</a:t>
            </a:r>
          </a:p>
          <a:p>
            <a:r>
              <a:rPr lang="en-US" sz="3600" dirty="0"/>
              <a:t>Bad names confuse</a:t>
            </a:r>
          </a:p>
          <a:p>
            <a:r>
              <a:rPr lang="en-US" sz="3600" dirty="0"/>
              <a:t>Really bad names mislead</a:t>
            </a:r>
          </a:p>
        </p:txBody>
      </p:sp>
      <p:sp>
        <p:nvSpPr>
          <p:cNvPr id="10" name="Slide Number Placeholder 9">
            <a:extLst>
              <a:ext uri="{FF2B5EF4-FFF2-40B4-BE49-F238E27FC236}">
                <a16:creationId xmlns:a16="http://schemas.microsoft.com/office/drawing/2014/main" id="{9235277B-C58A-4BB1-B166-68419E44EC7D}"/>
              </a:ext>
            </a:extLst>
          </p:cNvPr>
          <p:cNvSpPr>
            <a:spLocks noGrp="1"/>
          </p:cNvSpPr>
          <p:nvPr>
            <p:ph type="sldNum" sz="quarter" idx="12"/>
          </p:nvPr>
        </p:nvSpPr>
        <p:spPr/>
        <p:txBody>
          <a:bodyPr/>
          <a:lstStyle/>
          <a:p>
            <a:fld id="{22275693-60DC-4290-A480-86760640C8A1}" type="slidenum">
              <a:rPr lang="en-US" smtClean="0"/>
              <a:t>6</a:t>
            </a:fld>
            <a:endParaRPr lang="en-US" dirty="0"/>
          </a:p>
        </p:txBody>
      </p:sp>
      <p:sp>
        <p:nvSpPr>
          <p:cNvPr id="6" name="TextBox 5">
            <a:extLst>
              <a:ext uri="{FF2B5EF4-FFF2-40B4-BE49-F238E27FC236}">
                <a16:creationId xmlns:a16="http://schemas.microsoft.com/office/drawing/2014/main" id="{08DB5EE4-D7B9-4D47-9B40-CC27C628ED85}"/>
              </a:ext>
            </a:extLst>
          </p:cNvPr>
          <p:cNvSpPr txBox="1"/>
          <p:nvPr/>
        </p:nvSpPr>
        <p:spPr>
          <a:xfrm>
            <a:off x="-38613" y="34230"/>
            <a:ext cx="9315347" cy="5693866"/>
          </a:xfrm>
          <a:prstGeom prst="rect">
            <a:avLst/>
          </a:prstGeom>
          <a:solidFill>
            <a:schemeClr val="bg2">
              <a:lumMod val="75000"/>
            </a:schemeClr>
          </a:solidFill>
        </p:spPr>
        <p:txBody>
          <a:bodyPr wrap="square" rtlCol="0">
            <a:spAutoFit/>
          </a:bodyPr>
          <a:lstStyle/>
          <a:p>
            <a:r>
              <a:rPr lang="en-US" sz="2800" dirty="0">
                <a:latin typeface="Consolas" panose="020B0609020204030204" pitchFamily="49" charset="0"/>
              </a:rPr>
              <a:t>	void </a:t>
            </a:r>
            <a:r>
              <a:rPr lang="en-US" sz="2800" dirty="0" err="1">
                <a:latin typeface="Consolas" panose="020B0609020204030204" pitchFamily="49" charset="0"/>
              </a:rPr>
              <a:t>setStatus</a:t>
            </a:r>
            <a:r>
              <a:rPr lang="en-US" sz="2800" dirty="0">
                <a:latin typeface="Consolas" panose="020B0609020204030204" pitchFamily="49" charset="0"/>
              </a:rPr>
              <a:t>(</a:t>
            </a:r>
            <a:r>
              <a:rPr lang="en-US" sz="2800" dirty="0" err="1">
                <a:latin typeface="Consolas" panose="020B0609020204030204" pitchFamily="49" charset="0"/>
              </a:rPr>
              <a:t>ApplicationStatus</a:t>
            </a:r>
            <a:r>
              <a:rPr lang="en-US" sz="2800" dirty="0">
                <a:latin typeface="Consolas" panose="020B0609020204030204" pitchFamily="49" charset="0"/>
              </a:rPr>
              <a:t> s) </a:t>
            </a:r>
          </a:p>
          <a:p>
            <a:r>
              <a:rPr lang="en-US" sz="2800" dirty="0">
                <a:latin typeface="Consolas" panose="020B0609020204030204" pitchFamily="49" charset="0"/>
              </a:rPr>
              <a:t>	{ </a:t>
            </a:r>
          </a:p>
          <a:p>
            <a:r>
              <a:rPr lang="en-US" sz="2800" dirty="0">
                <a:latin typeface="Consolas" panose="020B0609020204030204" pitchFamily="49" charset="0"/>
              </a:rPr>
              <a:t>		status = s; </a:t>
            </a:r>
          </a:p>
          <a:p>
            <a:r>
              <a:rPr lang="en-US" sz="2800" dirty="0">
                <a:latin typeface="Consolas" panose="020B0609020204030204" pitchFamily="49" charset="0"/>
              </a:rPr>
              <a:t>		</a:t>
            </a:r>
            <a:r>
              <a:rPr lang="en-US" sz="2800" dirty="0" err="1">
                <a:latin typeface="Consolas" panose="020B0609020204030204" pitchFamily="49" charset="0"/>
              </a:rPr>
              <a:t>lastUpdated</a:t>
            </a:r>
            <a:r>
              <a:rPr lang="en-US" sz="2800" dirty="0">
                <a:latin typeface="Consolas" panose="020B0609020204030204" pitchFamily="49" charset="0"/>
              </a:rPr>
              <a:t> = now(); </a:t>
            </a:r>
          </a:p>
          <a:p>
            <a:r>
              <a:rPr lang="en-US" sz="2800" dirty="0">
                <a:latin typeface="Consolas" panose="020B0609020204030204" pitchFamily="49" charset="0"/>
              </a:rPr>
              <a:t>		if (status == </a:t>
            </a:r>
            <a:r>
              <a:rPr lang="en-US" sz="2800" dirty="0" err="1">
                <a:latin typeface="Consolas" panose="020B0609020204030204" pitchFamily="49" charset="0"/>
              </a:rPr>
              <a:t>ApplicationStatus</a:t>
            </a:r>
            <a:r>
              <a:rPr lang="en-US" sz="2800" dirty="0">
                <a:latin typeface="Consolas" panose="020B0609020204030204" pitchFamily="49" charset="0"/>
              </a:rPr>
              <a:t>::Approved)</a:t>
            </a:r>
          </a:p>
          <a:p>
            <a:r>
              <a:rPr lang="en-US" sz="2800" dirty="0">
                <a:latin typeface="Consolas" panose="020B0609020204030204" pitchFamily="49" charset="0"/>
              </a:rPr>
              <a:t>		{</a:t>
            </a:r>
          </a:p>
          <a:p>
            <a:r>
              <a:rPr lang="en-US" sz="2800" dirty="0">
                <a:latin typeface="Consolas" panose="020B0609020204030204" pitchFamily="49" charset="0"/>
              </a:rPr>
              <a:t>			// . . . </a:t>
            </a:r>
          </a:p>
          <a:p>
            <a:r>
              <a:rPr lang="en-US" sz="2800" dirty="0">
                <a:latin typeface="Consolas" panose="020B0609020204030204" pitchFamily="49" charset="0"/>
              </a:rPr>
              <a:t>		}</a:t>
            </a:r>
          </a:p>
          <a:p>
            <a:r>
              <a:rPr lang="en-US" sz="2800" dirty="0">
                <a:latin typeface="Consolas" panose="020B0609020204030204" pitchFamily="49" charset="0"/>
              </a:rPr>
              <a:t>		if (status == </a:t>
            </a:r>
            <a:r>
              <a:rPr lang="en-US" sz="2800" dirty="0" err="1">
                <a:latin typeface="Consolas" panose="020B0609020204030204" pitchFamily="49" charset="0"/>
              </a:rPr>
              <a:t>ApplicationStatus</a:t>
            </a:r>
            <a:r>
              <a:rPr lang="en-US" sz="2800" dirty="0">
                <a:latin typeface="Consolas" panose="020B0609020204030204" pitchFamily="49" charset="0"/>
              </a:rPr>
              <a:t>::Denied)</a:t>
            </a:r>
          </a:p>
          <a:p>
            <a:r>
              <a:rPr lang="en-US" sz="2800" dirty="0">
                <a:latin typeface="Consolas" panose="020B0609020204030204" pitchFamily="49" charset="0"/>
              </a:rPr>
              <a:t>		{</a:t>
            </a:r>
          </a:p>
          <a:p>
            <a:r>
              <a:rPr lang="en-US" sz="2800" dirty="0">
                <a:latin typeface="Consolas" panose="020B0609020204030204" pitchFamily="49" charset="0"/>
              </a:rPr>
              <a:t>			// . . . </a:t>
            </a:r>
          </a:p>
          <a:p>
            <a:r>
              <a:rPr lang="en-US" sz="2800" dirty="0">
                <a:latin typeface="Consolas" panose="020B0609020204030204" pitchFamily="49" charset="0"/>
              </a:rPr>
              <a:t>		}</a:t>
            </a:r>
          </a:p>
          <a:p>
            <a:r>
              <a:rPr lang="en-US" sz="2800" dirty="0">
                <a:latin typeface="Consolas" panose="020B0609020204030204" pitchFamily="49" charset="0"/>
              </a:rPr>
              <a:t>	}</a:t>
            </a:r>
          </a:p>
        </p:txBody>
      </p:sp>
      <p:sp>
        <p:nvSpPr>
          <p:cNvPr id="7" name="TextBox 6">
            <a:extLst>
              <a:ext uri="{FF2B5EF4-FFF2-40B4-BE49-F238E27FC236}">
                <a16:creationId xmlns:a16="http://schemas.microsoft.com/office/drawing/2014/main" id="{96338EBA-A2AF-4BF0-BEDD-0C728FD60D1F}"/>
              </a:ext>
            </a:extLst>
          </p:cNvPr>
          <p:cNvSpPr txBox="1"/>
          <p:nvPr/>
        </p:nvSpPr>
        <p:spPr>
          <a:xfrm>
            <a:off x="174354" y="384702"/>
            <a:ext cx="8889412" cy="5262979"/>
          </a:xfrm>
          <a:prstGeom prst="rect">
            <a:avLst/>
          </a:prstGeom>
          <a:solidFill>
            <a:schemeClr val="bg2">
              <a:lumMod val="75000"/>
            </a:schemeClr>
          </a:solidFill>
        </p:spPr>
        <p:txBody>
          <a:bodyPr wrap="square" rtlCol="0">
            <a:spAutoFit/>
          </a:bodyPr>
          <a:lstStyle/>
          <a:p>
            <a:r>
              <a:rPr lang="en-US" sz="2800" dirty="0">
                <a:latin typeface="Consolas" panose="020B0609020204030204" pitchFamily="49" charset="0"/>
              </a:rPr>
              <a:t>	void Approve() </a:t>
            </a:r>
          </a:p>
          <a:p>
            <a:r>
              <a:rPr lang="en-US" sz="2800" dirty="0">
                <a:latin typeface="Consolas" panose="020B0609020204030204" pitchFamily="49" charset="0"/>
              </a:rPr>
              <a:t>	{ </a:t>
            </a:r>
          </a:p>
          <a:p>
            <a:r>
              <a:rPr lang="en-US" sz="2800" dirty="0">
                <a:solidFill>
                  <a:schemeClr val="bg1"/>
                </a:solidFill>
                <a:latin typeface="Consolas" panose="020B0609020204030204" pitchFamily="49" charset="0"/>
              </a:rPr>
              <a:t>		</a:t>
            </a:r>
            <a:r>
              <a:rPr lang="en-US" sz="2800" dirty="0">
                <a:latin typeface="Consolas" panose="020B0609020204030204" pitchFamily="49" charset="0"/>
              </a:rPr>
              <a:t>status = </a:t>
            </a:r>
            <a:r>
              <a:rPr lang="en-US" sz="2800" dirty="0" err="1">
                <a:latin typeface="Consolas" panose="020B0609020204030204" pitchFamily="49" charset="0"/>
              </a:rPr>
              <a:t>ApplicationStatus</a:t>
            </a:r>
            <a:r>
              <a:rPr lang="en-US" sz="2800" dirty="0">
                <a:latin typeface="Consolas" panose="020B0609020204030204" pitchFamily="49" charset="0"/>
              </a:rPr>
              <a:t>::Approved; </a:t>
            </a:r>
          </a:p>
          <a:p>
            <a:r>
              <a:rPr lang="en-US" sz="2800" dirty="0">
                <a:latin typeface="Consolas" panose="020B0609020204030204" pitchFamily="49" charset="0"/>
              </a:rPr>
              <a:t>		</a:t>
            </a:r>
            <a:r>
              <a:rPr lang="en-US" sz="2800" dirty="0" err="1">
                <a:latin typeface="Consolas" panose="020B0609020204030204" pitchFamily="49" charset="0"/>
              </a:rPr>
              <a:t>lastUpdated</a:t>
            </a:r>
            <a:r>
              <a:rPr lang="en-US" sz="2800" dirty="0">
                <a:latin typeface="Consolas" panose="020B0609020204030204" pitchFamily="49" charset="0"/>
              </a:rPr>
              <a:t> = now(); </a:t>
            </a:r>
          </a:p>
          <a:p>
            <a:r>
              <a:rPr lang="en-US" sz="2800" dirty="0">
                <a:latin typeface="Consolas" panose="020B0609020204030204" pitchFamily="49" charset="0"/>
              </a:rPr>
              <a:t>		// . . . </a:t>
            </a:r>
          </a:p>
          <a:p>
            <a:r>
              <a:rPr lang="en-US" sz="2800" dirty="0">
                <a:latin typeface="Consolas" panose="020B0609020204030204" pitchFamily="49" charset="0"/>
              </a:rPr>
              <a:t>	}</a:t>
            </a:r>
          </a:p>
          <a:p>
            <a:r>
              <a:rPr lang="en-US" sz="2800" dirty="0">
                <a:latin typeface="Consolas" panose="020B0609020204030204" pitchFamily="49" charset="0"/>
              </a:rPr>
              <a:t>	void Deny() </a:t>
            </a:r>
          </a:p>
          <a:p>
            <a:r>
              <a:rPr lang="en-US" sz="2800" dirty="0">
                <a:latin typeface="Consolas" panose="020B0609020204030204" pitchFamily="49" charset="0"/>
              </a:rPr>
              <a:t>	{ </a:t>
            </a:r>
          </a:p>
          <a:p>
            <a:r>
              <a:rPr lang="en-US" sz="2800" dirty="0">
                <a:latin typeface="Consolas" panose="020B0609020204030204" pitchFamily="49" charset="0"/>
              </a:rPr>
              <a:t>		status = </a:t>
            </a:r>
            <a:r>
              <a:rPr lang="en-US" sz="2800" dirty="0" err="1">
                <a:latin typeface="Consolas" panose="020B0609020204030204" pitchFamily="49" charset="0"/>
              </a:rPr>
              <a:t>ApplicationStatus</a:t>
            </a:r>
            <a:r>
              <a:rPr lang="en-US" sz="2800" dirty="0">
                <a:latin typeface="Consolas" panose="020B0609020204030204" pitchFamily="49" charset="0"/>
              </a:rPr>
              <a:t>::Denied; </a:t>
            </a:r>
          </a:p>
          <a:p>
            <a:r>
              <a:rPr lang="en-US" sz="2800" dirty="0">
                <a:latin typeface="Consolas" panose="020B0609020204030204" pitchFamily="49" charset="0"/>
              </a:rPr>
              <a:t>		</a:t>
            </a:r>
            <a:r>
              <a:rPr lang="en-US" sz="2800" dirty="0" err="1">
                <a:latin typeface="Consolas" panose="020B0609020204030204" pitchFamily="49" charset="0"/>
              </a:rPr>
              <a:t>lastUpdated</a:t>
            </a:r>
            <a:r>
              <a:rPr lang="en-US" sz="2800" dirty="0">
                <a:latin typeface="Consolas" panose="020B0609020204030204" pitchFamily="49" charset="0"/>
              </a:rPr>
              <a:t> = now(); </a:t>
            </a:r>
          </a:p>
          <a:p>
            <a:r>
              <a:rPr lang="en-US" sz="2800" dirty="0">
                <a:latin typeface="Consolas" panose="020B0609020204030204" pitchFamily="49" charset="0"/>
              </a:rPr>
              <a:t>		// . . . </a:t>
            </a:r>
          </a:p>
          <a:p>
            <a:r>
              <a:rPr lang="en-US" sz="2800" dirty="0">
                <a:latin typeface="Consolas" panose="020B0609020204030204" pitchFamily="49" charset="0"/>
              </a:rPr>
              <a:t>	}</a:t>
            </a:r>
          </a:p>
        </p:txBody>
      </p:sp>
      <p:sp>
        <p:nvSpPr>
          <p:cNvPr id="8" name="TextBox 7">
            <a:extLst>
              <a:ext uri="{FF2B5EF4-FFF2-40B4-BE49-F238E27FC236}">
                <a16:creationId xmlns:a16="http://schemas.microsoft.com/office/drawing/2014/main" id="{E55D6744-F8E2-4D66-BAC8-CD57CAFA447B}"/>
              </a:ext>
            </a:extLst>
          </p:cNvPr>
          <p:cNvSpPr txBox="1"/>
          <p:nvPr/>
        </p:nvSpPr>
        <p:spPr>
          <a:xfrm>
            <a:off x="150086" y="954088"/>
            <a:ext cx="8913680" cy="2062103"/>
          </a:xfrm>
          <a:prstGeom prst="rect">
            <a:avLst/>
          </a:prstGeom>
          <a:solidFill>
            <a:schemeClr val="bg2">
              <a:lumMod val="75000"/>
            </a:schemeClr>
          </a:solidFill>
        </p:spPr>
        <p:txBody>
          <a:bodyPr wrap="square" rtlCol="0">
            <a:spAutoFit/>
          </a:bodyPr>
          <a:lstStyle/>
          <a:p>
            <a:r>
              <a:rPr lang="en-US" sz="3200" dirty="0">
                <a:latin typeface="Consolas" panose="020B0609020204030204" pitchFamily="49" charset="0"/>
              </a:rPr>
              <a:t>void </a:t>
            </a:r>
            <a:r>
              <a:rPr lang="en-US" sz="3200" dirty="0" err="1">
                <a:latin typeface="Consolas" panose="020B0609020204030204" pitchFamily="49" charset="0"/>
              </a:rPr>
              <a:t>setStatus</a:t>
            </a:r>
            <a:r>
              <a:rPr lang="en-US" sz="3200" dirty="0">
                <a:latin typeface="Consolas" panose="020B0609020204030204" pitchFamily="49" charset="0"/>
              </a:rPr>
              <a:t>(</a:t>
            </a:r>
            <a:r>
              <a:rPr lang="en-US" sz="3200" dirty="0" err="1">
                <a:latin typeface="Consolas" panose="020B0609020204030204" pitchFamily="49" charset="0"/>
              </a:rPr>
              <a:t>ApplicationStatus</a:t>
            </a:r>
            <a:r>
              <a:rPr lang="en-US" sz="3200" dirty="0">
                <a:latin typeface="Consolas" panose="020B0609020204030204" pitchFamily="49" charset="0"/>
              </a:rPr>
              <a:t> s) </a:t>
            </a:r>
          </a:p>
          <a:p>
            <a:r>
              <a:rPr lang="en-US" sz="3200" dirty="0">
                <a:latin typeface="Consolas" panose="020B0609020204030204" pitchFamily="49" charset="0"/>
              </a:rPr>
              <a:t>{ </a:t>
            </a:r>
          </a:p>
          <a:p>
            <a:r>
              <a:rPr lang="en-US" sz="3200" dirty="0">
                <a:latin typeface="Consolas" panose="020B0609020204030204" pitchFamily="49" charset="0"/>
              </a:rPr>
              <a:t>	status = s; </a:t>
            </a:r>
          </a:p>
          <a:p>
            <a:r>
              <a:rPr lang="en-US" sz="3200" dirty="0">
                <a:latin typeface="Consolas" panose="020B0609020204030204" pitchFamily="49" charset="0"/>
              </a:rPr>
              <a:t>}</a:t>
            </a:r>
          </a:p>
        </p:txBody>
      </p:sp>
      <p:sp>
        <p:nvSpPr>
          <p:cNvPr id="9" name="TextBox 8">
            <a:extLst>
              <a:ext uri="{FF2B5EF4-FFF2-40B4-BE49-F238E27FC236}">
                <a16:creationId xmlns:a16="http://schemas.microsoft.com/office/drawing/2014/main" id="{2CC98CD5-9E13-46EB-8876-39038D083DAA}"/>
              </a:ext>
            </a:extLst>
          </p:cNvPr>
          <p:cNvSpPr txBox="1"/>
          <p:nvPr/>
        </p:nvSpPr>
        <p:spPr>
          <a:xfrm>
            <a:off x="-38613" y="3245851"/>
            <a:ext cx="9812193" cy="2862322"/>
          </a:xfrm>
          <a:prstGeom prst="rect">
            <a:avLst/>
          </a:prstGeom>
          <a:solidFill>
            <a:schemeClr val="bg2">
              <a:lumMod val="75000"/>
            </a:schemeClr>
          </a:solidFill>
        </p:spPr>
        <p:txBody>
          <a:bodyPr wrap="square" rtlCol="0">
            <a:spAutoFit/>
          </a:bodyPr>
          <a:lstStyle/>
          <a:p>
            <a:r>
              <a:rPr lang="en-US" sz="3600" dirty="0">
                <a:latin typeface="Consolas" panose="020B0609020204030204" pitchFamily="49" charset="0"/>
              </a:rPr>
              <a:t>void </a:t>
            </a:r>
            <a:r>
              <a:rPr lang="en-US" sz="3600" dirty="0" err="1">
                <a:latin typeface="Consolas" panose="020B0609020204030204" pitchFamily="49" charset="0"/>
              </a:rPr>
              <a:t>setStatus</a:t>
            </a:r>
            <a:r>
              <a:rPr lang="en-US" sz="3600" dirty="0">
                <a:latin typeface="Consolas" panose="020B0609020204030204" pitchFamily="49" charset="0"/>
              </a:rPr>
              <a:t>(</a:t>
            </a:r>
            <a:r>
              <a:rPr lang="en-US" sz="3600" dirty="0" err="1">
                <a:latin typeface="Consolas" panose="020B0609020204030204" pitchFamily="49" charset="0"/>
              </a:rPr>
              <a:t>ApplicationStatus</a:t>
            </a:r>
            <a:r>
              <a:rPr lang="en-US" sz="3600" dirty="0">
                <a:latin typeface="Consolas" panose="020B0609020204030204" pitchFamily="49" charset="0"/>
              </a:rPr>
              <a:t> s) </a:t>
            </a:r>
          </a:p>
          <a:p>
            <a:r>
              <a:rPr lang="en-US" sz="3600" dirty="0">
                <a:latin typeface="Consolas" panose="020B0609020204030204" pitchFamily="49" charset="0"/>
              </a:rPr>
              <a:t>{ </a:t>
            </a:r>
          </a:p>
          <a:p>
            <a:r>
              <a:rPr lang="en-US" sz="3600" dirty="0">
                <a:latin typeface="Consolas" panose="020B0609020204030204" pitchFamily="49" charset="0"/>
              </a:rPr>
              <a:t>	status = s; </a:t>
            </a:r>
          </a:p>
          <a:p>
            <a:r>
              <a:rPr lang="en-US" sz="3600" dirty="0">
                <a:latin typeface="Consolas" panose="020B0609020204030204" pitchFamily="49" charset="0"/>
              </a:rPr>
              <a:t>	</a:t>
            </a:r>
            <a:r>
              <a:rPr lang="en-US" sz="3600" dirty="0" err="1">
                <a:latin typeface="Consolas" panose="020B0609020204030204" pitchFamily="49" charset="0"/>
              </a:rPr>
              <a:t>lastUpdated</a:t>
            </a:r>
            <a:r>
              <a:rPr lang="en-US" sz="3600" dirty="0">
                <a:latin typeface="Consolas" panose="020B0609020204030204" pitchFamily="49" charset="0"/>
              </a:rPr>
              <a:t> = now(); </a:t>
            </a:r>
          </a:p>
          <a:p>
            <a:r>
              <a:rPr lang="en-US" sz="3600" dirty="0">
                <a:latin typeface="Consolas" panose="020B0609020204030204" pitchFamily="49" charset="0"/>
              </a:rPr>
              <a:t>}</a:t>
            </a:r>
          </a:p>
        </p:txBody>
      </p:sp>
    </p:spTree>
    <p:extLst>
      <p:ext uri="{BB962C8B-B14F-4D97-AF65-F5344CB8AC3E}">
        <p14:creationId xmlns:p14="http://schemas.microsoft.com/office/powerpoint/2010/main" val="93179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P spid="7" grpId="0" animBg="1"/>
      <p:bldP spid="8" grpId="0" animBg="1"/>
      <p:bldP spid="8" grpId="1" animBg="1"/>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F0C5-86EB-4DF6-9002-BF549940E837}"/>
              </a:ext>
            </a:extLst>
          </p:cNvPr>
          <p:cNvSpPr>
            <a:spLocks noGrp="1"/>
          </p:cNvSpPr>
          <p:nvPr>
            <p:ph type="title"/>
          </p:nvPr>
        </p:nvSpPr>
        <p:spPr>
          <a:xfrm>
            <a:off x="-39690" y="189615"/>
            <a:ext cx="10018713" cy="1341474"/>
          </a:xfrm>
        </p:spPr>
        <p:txBody>
          <a:bodyPr>
            <a:normAutofit/>
          </a:bodyPr>
          <a:lstStyle/>
          <a:p>
            <a:r>
              <a:rPr lang="en-US" sz="4400" dirty="0"/>
              <a:t>Naming is hard</a:t>
            </a:r>
          </a:p>
        </p:txBody>
      </p:sp>
      <p:sp>
        <p:nvSpPr>
          <p:cNvPr id="3" name="Content Placeholder 2">
            <a:extLst>
              <a:ext uri="{FF2B5EF4-FFF2-40B4-BE49-F238E27FC236}">
                <a16:creationId xmlns:a16="http://schemas.microsoft.com/office/drawing/2014/main" id="{79154FA0-F27D-4B1D-90D0-2166B4B6F54B}"/>
              </a:ext>
            </a:extLst>
          </p:cNvPr>
          <p:cNvSpPr>
            <a:spLocks noGrp="1"/>
          </p:cNvSpPr>
          <p:nvPr>
            <p:ph idx="1"/>
          </p:nvPr>
        </p:nvSpPr>
        <p:spPr>
          <a:xfrm>
            <a:off x="771525" y="2183220"/>
            <a:ext cx="8258175" cy="3607981"/>
          </a:xfrm>
        </p:spPr>
        <p:txBody>
          <a:bodyPr>
            <a:noAutofit/>
          </a:bodyPr>
          <a:lstStyle/>
          <a:p>
            <a:r>
              <a:rPr lang="en-US" sz="3200" dirty="0"/>
              <a:t>Giving something the correct name may happen long after it’s first written</a:t>
            </a:r>
          </a:p>
          <a:p>
            <a:r>
              <a:rPr lang="en-US" sz="3200" dirty="0"/>
              <a:t>When refactoring, one technique is to give functions literally nonsense names</a:t>
            </a:r>
          </a:p>
          <a:p>
            <a:pPr lvl="1"/>
            <a:r>
              <a:rPr lang="en-US" sz="2800" dirty="0" err="1"/>
              <a:t>Dfhtjd</a:t>
            </a:r>
            <a:endParaRPr lang="en-US" sz="2800" dirty="0"/>
          </a:p>
          <a:p>
            <a:r>
              <a:rPr lang="en-US" sz="3200" dirty="0"/>
              <a:t>Or extremely verbose ones</a:t>
            </a:r>
          </a:p>
          <a:p>
            <a:pPr lvl="1"/>
            <a:r>
              <a:rPr lang="en-US" sz="2800" dirty="0" err="1"/>
              <a:t>SetShippingCostsAdjustTotalAndMarkAsShipped</a:t>
            </a:r>
            <a:endParaRPr lang="en-US" sz="2800" dirty="0"/>
          </a:p>
          <a:p>
            <a:r>
              <a:rPr lang="en-US" sz="3200" dirty="0"/>
              <a:t>Eventually you give things their “true names”</a:t>
            </a:r>
          </a:p>
        </p:txBody>
      </p:sp>
      <p:sp>
        <p:nvSpPr>
          <p:cNvPr id="6" name="Slide Number Placeholder 5">
            <a:extLst>
              <a:ext uri="{FF2B5EF4-FFF2-40B4-BE49-F238E27FC236}">
                <a16:creationId xmlns:a16="http://schemas.microsoft.com/office/drawing/2014/main" id="{98307B03-DB19-4460-BF04-B0354DEFD921}"/>
              </a:ext>
            </a:extLst>
          </p:cNvPr>
          <p:cNvSpPr>
            <a:spLocks noGrp="1"/>
          </p:cNvSpPr>
          <p:nvPr>
            <p:ph type="sldNum" sz="quarter" idx="12"/>
          </p:nvPr>
        </p:nvSpPr>
        <p:spPr/>
        <p:txBody>
          <a:bodyPr/>
          <a:lstStyle/>
          <a:p>
            <a:fld id="{22275693-60DC-4290-A480-86760640C8A1}" type="slidenum">
              <a:rPr lang="en-US" smtClean="0"/>
              <a:t>7</a:t>
            </a:fld>
            <a:endParaRPr lang="en-US"/>
          </a:p>
        </p:txBody>
      </p:sp>
    </p:spTree>
    <p:extLst>
      <p:ext uri="{BB962C8B-B14F-4D97-AF65-F5344CB8AC3E}">
        <p14:creationId xmlns:p14="http://schemas.microsoft.com/office/powerpoint/2010/main" val="410105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6DC0-679B-48EF-8412-64CACEB163FC}"/>
              </a:ext>
            </a:extLst>
          </p:cNvPr>
          <p:cNvSpPr>
            <a:spLocks noGrp="1"/>
          </p:cNvSpPr>
          <p:nvPr>
            <p:ph type="title"/>
          </p:nvPr>
        </p:nvSpPr>
        <p:spPr>
          <a:xfrm>
            <a:off x="-597310" y="759542"/>
            <a:ext cx="10515600" cy="5176684"/>
          </a:xfrm>
        </p:spPr>
        <p:txBody>
          <a:bodyPr>
            <a:noAutofit/>
          </a:bodyPr>
          <a:lstStyle/>
          <a:p>
            <a:pPr algn="ctr"/>
            <a:r>
              <a:rPr lang="en-US" sz="13800" dirty="0"/>
              <a:t>Naming requires empathy</a:t>
            </a:r>
          </a:p>
        </p:txBody>
      </p:sp>
      <p:sp>
        <p:nvSpPr>
          <p:cNvPr id="5" name="Slide Number Placeholder 4">
            <a:extLst>
              <a:ext uri="{FF2B5EF4-FFF2-40B4-BE49-F238E27FC236}">
                <a16:creationId xmlns:a16="http://schemas.microsoft.com/office/drawing/2014/main" id="{6B484F46-D351-4658-9F2C-256F58C0C3BC}"/>
              </a:ext>
            </a:extLst>
          </p:cNvPr>
          <p:cNvSpPr>
            <a:spLocks noGrp="1"/>
          </p:cNvSpPr>
          <p:nvPr>
            <p:ph type="sldNum" sz="quarter" idx="12"/>
          </p:nvPr>
        </p:nvSpPr>
        <p:spPr/>
        <p:txBody>
          <a:bodyPr/>
          <a:lstStyle/>
          <a:p>
            <a:fld id="{22275693-60DC-4290-A480-86760640C8A1}" type="slidenum">
              <a:rPr lang="en-US" smtClean="0"/>
              <a:t>8</a:t>
            </a:fld>
            <a:endParaRPr lang="en-US"/>
          </a:p>
        </p:txBody>
      </p:sp>
    </p:spTree>
    <p:extLst>
      <p:ext uri="{BB962C8B-B14F-4D97-AF65-F5344CB8AC3E}">
        <p14:creationId xmlns:p14="http://schemas.microsoft.com/office/powerpoint/2010/main" val="227109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F5FB-CAB5-4433-905D-5EE6CA144217}"/>
              </a:ext>
            </a:extLst>
          </p:cNvPr>
          <p:cNvSpPr>
            <a:spLocks noGrp="1"/>
          </p:cNvSpPr>
          <p:nvPr>
            <p:ph type="title"/>
          </p:nvPr>
        </p:nvSpPr>
        <p:spPr>
          <a:xfrm>
            <a:off x="-380999" y="247959"/>
            <a:ext cx="9905998" cy="1478570"/>
          </a:xfrm>
        </p:spPr>
        <p:txBody>
          <a:bodyPr>
            <a:normAutofit/>
          </a:bodyPr>
          <a:lstStyle/>
          <a:p>
            <a:r>
              <a:rPr lang="en-US" sz="4400" dirty="0"/>
              <a:t>An &lt;algorithm&gt; story</a:t>
            </a:r>
          </a:p>
        </p:txBody>
      </p:sp>
      <p:sp>
        <p:nvSpPr>
          <p:cNvPr id="3" name="Content Placeholder 2">
            <a:extLst>
              <a:ext uri="{FF2B5EF4-FFF2-40B4-BE49-F238E27FC236}">
                <a16:creationId xmlns:a16="http://schemas.microsoft.com/office/drawing/2014/main" id="{C95610D7-905D-46D2-80F9-D955228B5A49}"/>
              </a:ext>
            </a:extLst>
          </p:cNvPr>
          <p:cNvSpPr>
            <a:spLocks noGrp="1"/>
          </p:cNvSpPr>
          <p:nvPr>
            <p:ph idx="1"/>
          </p:nvPr>
        </p:nvSpPr>
        <p:spPr>
          <a:xfrm>
            <a:off x="934713" y="1251805"/>
            <a:ext cx="4594217" cy="4351338"/>
          </a:xfrm>
        </p:spPr>
        <p:txBody>
          <a:bodyPr>
            <a:normAutofit/>
          </a:bodyPr>
          <a:lstStyle/>
          <a:p>
            <a:r>
              <a:rPr lang="en-US" sz="3600" dirty="0"/>
              <a:t>sort</a:t>
            </a:r>
          </a:p>
          <a:p>
            <a:r>
              <a:rPr lang="en-US" sz="3600" dirty="0" err="1"/>
              <a:t>partial_sort</a:t>
            </a:r>
            <a:endParaRPr lang="en-US" sz="3600" dirty="0"/>
          </a:p>
          <a:p>
            <a:r>
              <a:rPr lang="en-US" sz="3600" dirty="0" err="1"/>
              <a:t>partial_sort_copy</a:t>
            </a:r>
            <a:endParaRPr lang="en-US" sz="3600" dirty="0"/>
          </a:p>
          <a:p>
            <a:endParaRPr lang="en-US" sz="3600" dirty="0"/>
          </a:p>
          <a:p>
            <a:r>
              <a:rPr lang="en-US" sz="3600" dirty="0" err="1"/>
              <a:t>top_n</a:t>
            </a:r>
            <a:endParaRPr lang="en-US" sz="3600" dirty="0"/>
          </a:p>
        </p:txBody>
      </p:sp>
      <p:sp>
        <p:nvSpPr>
          <p:cNvPr id="27" name="Slide Number Placeholder 26">
            <a:extLst>
              <a:ext uri="{FF2B5EF4-FFF2-40B4-BE49-F238E27FC236}">
                <a16:creationId xmlns:a16="http://schemas.microsoft.com/office/drawing/2014/main" id="{99CD6195-2902-4D5F-BC12-5AAC763ABC6D}"/>
              </a:ext>
            </a:extLst>
          </p:cNvPr>
          <p:cNvSpPr>
            <a:spLocks noGrp="1"/>
          </p:cNvSpPr>
          <p:nvPr>
            <p:ph type="sldNum" sz="quarter" idx="12"/>
          </p:nvPr>
        </p:nvSpPr>
        <p:spPr/>
        <p:txBody>
          <a:bodyPr/>
          <a:lstStyle/>
          <a:p>
            <a:fld id="{22275693-60DC-4290-A480-86760640C8A1}" type="slidenum">
              <a:rPr lang="en-US" smtClean="0"/>
              <a:t>9</a:t>
            </a:fld>
            <a:endParaRPr lang="en-US"/>
          </a:p>
        </p:txBody>
      </p:sp>
      <p:sp>
        <p:nvSpPr>
          <p:cNvPr id="4" name="TextBox 3">
            <a:extLst>
              <a:ext uri="{FF2B5EF4-FFF2-40B4-BE49-F238E27FC236}">
                <a16:creationId xmlns:a16="http://schemas.microsoft.com/office/drawing/2014/main" id="{E5E66324-96CF-4098-81B7-061570A53C97}"/>
              </a:ext>
            </a:extLst>
          </p:cNvPr>
          <p:cNvSpPr txBox="1"/>
          <p:nvPr/>
        </p:nvSpPr>
        <p:spPr>
          <a:xfrm>
            <a:off x="5179967" y="1619945"/>
            <a:ext cx="617831" cy="646331"/>
          </a:xfrm>
          <a:prstGeom prst="rect">
            <a:avLst/>
          </a:prstGeom>
          <a:solidFill>
            <a:schemeClr val="accent2"/>
          </a:solidFill>
        </p:spPr>
        <p:txBody>
          <a:bodyPr wrap="square" rtlCol="0">
            <a:spAutoFit/>
          </a:bodyPr>
          <a:lstStyle/>
          <a:p>
            <a:r>
              <a:rPr lang="en-US" sz="3600" dirty="0"/>
              <a:t>1</a:t>
            </a:r>
            <a:endParaRPr lang="en-CA" sz="3600" dirty="0" err="1"/>
          </a:p>
        </p:txBody>
      </p:sp>
      <p:sp>
        <p:nvSpPr>
          <p:cNvPr id="5" name="TextBox 4">
            <a:extLst>
              <a:ext uri="{FF2B5EF4-FFF2-40B4-BE49-F238E27FC236}">
                <a16:creationId xmlns:a16="http://schemas.microsoft.com/office/drawing/2014/main" id="{09B00488-B9B3-4064-9BF2-3BB092F5C365}"/>
              </a:ext>
            </a:extLst>
          </p:cNvPr>
          <p:cNvSpPr txBox="1"/>
          <p:nvPr/>
        </p:nvSpPr>
        <p:spPr>
          <a:xfrm>
            <a:off x="5721134" y="1619945"/>
            <a:ext cx="617831" cy="646331"/>
          </a:xfrm>
          <a:prstGeom prst="rect">
            <a:avLst/>
          </a:prstGeom>
          <a:solidFill>
            <a:schemeClr val="accent2"/>
          </a:solidFill>
        </p:spPr>
        <p:txBody>
          <a:bodyPr wrap="square" rtlCol="0">
            <a:spAutoFit/>
          </a:bodyPr>
          <a:lstStyle/>
          <a:p>
            <a:r>
              <a:rPr lang="en-US" sz="3600" dirty="0"/>
              <a:t>5</a:t>
            </a:r>
            <a:endParaRPr lang="en-CA" sz="3600" dirty="0" err="1"/>
          </a:p>
        </p:txBody>
      </p:sp>
      <p:sp>
        <p:nvSpPr>
          <p:cNvPr id="6" name="TextBox 5">
            <a:extLst>
              <a:ext uri="{FF2B5EF4-FFF2-40B4-BE49-F238E27FC236}">
                <a16:creationId xmlns:a16="http://schemas.microsoft.com/office/drawing/2014/main" id="{69A12CE6-BC76-4A33-BC30-468F49E027CD}"/>
              </a:ext>
            </a:extLst>
          </p:cNvPr>
          <p:cNvSpPr txBox="1"/>
          <p:nvPr/>
        </p:nvSpPr>
        <p:spPr>
          <a:xfrm>
            <a:off x="6262301" y="1619945"/>
            <a:ext cx="617831" cy="646331"/>
          </a:xfrm>
          <a:prstGeom prst="rect">
            <a:avLst/>
          </a:prstGeom>
          <a:solidFill>
            <a:schemeClr val="accent2"/>
          </a:solidFill>
        </p:spPr>
        <p:txBody>
          <a:bodyPr wrap="square" rtlCol="0">
            <a:spAutoFit/>
          </a:bodyPr>
          <a:lstStyle/>
          <a:p>
            <a:r>
              <a:rPr lang="en-US" sz="3600" dirty="0"/>
              <a:t>4</a:t>
            </a:r>
            <a:endParaRPr lang="en-CA" sz="3600" dirty="0" err="1"/>
          </a:p>
        </p:txBody>
      </p:sp>
      <p:sp>
        <p:nvSpPr>
          <p:cNvPr id="7" name="TextBox 6">
            <a:extLst>
              <a:ext uri="{FF2B5EF4-FFF2-40B4-BE49-F238E27FC236}">
                <a16:creationId xmlns:a16="http://schemas.microsoft.com/office/drawing/2014/main" id="{A3470395-455D-44FA-9C92-AF0E707A8B40}"/>
              </a:ext>
            </a:extLst>
          </p:cNvPr>
          <p:cNvSpPr txBox="1"/>
          <p:nvPr/>
        </p:nvSpPr>
        <p:spPr>
          <a:xfrm>
            <a:off x="6803468" y="1619945"/>
            <a:ext cx="617831" cy="646331"/>
          </a:xfrm>
          <a:prstGeom prst="rect">
            <a:avLst/>
          </a:prstGeom>
          <a:solidFill>
            <a:schemeClr val="accent2"/>
          </a:solidFill>
        </p:spPr>
        <p:txBody>
          <a:bodyPr wrap="square" rtlCol="0">
            <a:spAutoFit/>
          </a:bodyPr>
          <a:lstStyle/>
          <a:p>
            <a:r>
              <a:rPr lang="en-US" sz="3600" dirty="0"/>
              <a:t>2</a:t>
            </a:r>
            <a:endParaRPr lang="en-CA" sz="3600" dirty="0" err="1"/>
          </a:p>
        </p:txBody>
      </p:sp>
      <p:sp>
        <p:nvSpPr>
          <p:cNvPr id="8" name="TextBox 7">
            <a:extLst>
              <a:ext uri="{FF2B5EF4-FFF2-40B4-BE49-F238E27FC236}">
                <a16:creationId xmlns:a16="http://schemas.microsoft.com/office/drawing/2014/main" id="{B1831FE8-509C-4298-8229-C10CA8173713}"/>
              </a:ext>
            </a:extLst>
          </p:cNvPr>
          <p:cNvSpPr txBox="1"/>
          <p:nvPr/>
        </p:nvSpPr>
        <p:spPr>
          <a:xfrm>
            <a:off x="7344635" y="1619945"/>
            <a:ext cx="617831" cy="646331"/>
          </a:xfrm>
          <a:prstGeom prst="rect">
            <a:avLst/>
          </a:prstGeom>
          <a:solidFill>
            <a:schemeClr val="accent2"/>
          </a:solidFill>
        </p:spPr>
        <p:txBody>
          <a:bodyPr wrap="square" rtlCol="0">
            <a:spAutoFit/>
          </a:bodyPr>
          <a:lstStyle/>
          <a:p>
            <a:r>
              <a:rPr lang="en-US" sz="3600" dirty="0"/>
              <a:t>9</a:t>
            </a:r>
            <a:endParaRPr lang="en-CA" sz="3600" dirty="0" err="1"/>
          </a:p>
        </p:txBody>
      </p:sp>
      <p:sp>
        <p:nvSpPr>
          <p:cNvPr id="9" name="TextBox 8">
            <a:extLst>
              <a:ext uri="{FF2B5EF4-FFF2-40B4-BE49-F238E27FC236}">
                <a16:creationId xmlns:a16="http://schemas.microsoft.com/office/drawing/2014/main" id="{62665ADD-1BB9-43D1-8619-4352D2A77756}"/>
              </a:ext>
            </a:extLst>
          </p:cNvPr>
          <p:cNvSpPr txBox="1"/>
          <p:nvPr/>
        </p:nvSpPr>
        <p:spPr>
          <a:xfrm>
            <a:off x="7885802" y="1619945"/>
            <a:ext cx="617831" cy="646331"/>
          </a:xfrm>
          <a:prstGeom prst="rect">
            <a:avLst/>
          </a:prstGeom>
          <a:solidFill>
            <a:schemeClr val="accent2"/>
          </a:solidFill>
        </p:spPr>
        <p:txBody>
          <a:bodyPr wrap="square" rtlCol="0">
            <a:spAutoFit/>
          </a:bodyPr>
          <a:lstStyle/>
          <a:p>
            <a:r>
              <a:rPr lang="en-US" sz="3600" dirty="0"/>
              <a:t>7</a:t>
            </a:r>
            <a:endParaRPr lang="en-CA" sz="3600" dirty="0" err="1"/>
          </a:p>
        </p:txBody>
      </p:sp>
      <p:sp>
        <p:nvSpPr>
          <p:cNvPr id="10" name="TextBox 9">
            <a:extLst>
              <a:ext uri="{FF2B5EF4-FFF2-40B4-BE49-F238E27FC236}">
                <a16:creationId xmlns:a16="http://schemas.microsoft.com/office/drawing/2014/main" id="{86628968-5638-44D1-8D2F-89CF24C9BE04}"/>
              </a:ext>
            </a:extLst>
          </p:cNvPr>
          <p:cNvSpPr txBox="1"/>
          <p:nvPr/>
        </p:nvSpPr>
        <p:spPr>
          <a:xfrm>
            <a:off x="5152980" y="2869129"/>
            <a:ext cx="939366" cy="646331"/>
          </a:xfrm>
          <a:prstGeom prst="rect">
            <a:avLst/>
          </a:prstGeom>
          <a:solidFill>
            <a:srgbClr val="FFFF00"/>
          </a:solidFill>
        </p:spPr>
        <p:txBody>
          <a:bodyPr wrap="square" rtlCol="0">
            <a:spAutoFit/>
          </a:bodyPr>
          <a:lstStyle/>
          <a:p>
            <a:r>
              <a:rPr lang="en-US" sz="3600" dirty="0"/>
              <a:t>1</a:t>
            </a:r>
            <a:endParaRPr lang="en-CA" sz="3600" dirty="0" err="1"/>
          </a:p>
        </p:txBody>
      </p:sp>
      <p:sp>
        <p:nvSpPr>
          <p:cNvPr id="11" name="TextBox 10">
            <a:extLst>
              <a:ext uri="{FF2B5EF4-FFF2-40B4-BE49-F238E27FC236}">
                <a16:creationId xmlns:a16="http://schemas.microsoft.com/office/drawing/2014/main" id="{BF3D1D53-70EA-4141-B52C-8DFF00257FC0}"/>
              </a:ext>
            </a:extLst>
          </p:cNvPr>
          <p:cNvSpPr txBox="1"/>
          <p:nvPr/>
        </p:nvSpPr>
        <p:spPr>
          <a:xfrm>
            <a:off x="5694147" y="2869129"/>
            <a:ext cx="939366" cy="646331"/>
          </a:xfrm>
          <a:prstGeom prst="rect">
            <a:avLst/>
          </a:prstGeom>
          <a:solidFill>
            <a:srgbClr val="FFFF00"/>
          </a:solidFill>
        </p:spPr>
        <p:txBody>
          <a:bodyPr wrap="square" rtlCol="0">
            <a:spAutoFit/>
          </a:bodyPr>
          <a:lstStyle/>
          <a:p>
            <a:r>
              <a:rPr lang="en-US" sz="3600" dirty="0"/>
              <a:t>2</a:t>
            </a:r>
            <a:endParaRPr lang="en-CA" sz="3600" dirty="0" err="1"/>
          </a:p>
        </p:txBody>
      </p:sp>
      <p:sp>
        <p:nvSpPr>
          <p:cNvPr id="12" name="TextBox 11">
            <a:extLst>
              <a:ext uri="{FF2B5EF4-FFF2-40B4-BE49-F238E27FC236}">
                <a16:creationId xmlns:a16="http://schemas.microsoft.com/office/drawing/2014/main" id="{B9D7403B-CE16-48BE-A23C-C3FD8B922361}"/>
              </a:ext>
            </a:extLst>
          </p:cNvPr>
          <p:cNvSpPr txBox="1"/>
          <p:nvPr/>
        </p:nvSpPr>
        <p:spPr>
          <a:xfrm>
            <a:off x="6235314" y="2869129"/>
            <a:ext cx="939366" cy="646331"/>
          </a:xfrm>
          <a:prstGeom prst="rect">
            <a:avLst/>
          </a:prstGeom>
          <a:solidFill>
            <a:srgbClr val="FFFF00"/>
          </a:solidFill>
        </p:spPr>
        <p:txBody>
          <a:bodyPr wrap="square" rtlCol="0">
            <a:spAutoFit/>
          </a:bodyPr>
          <a:lstStyle/>
          <a:p>
            <a:r>
              <a:rPr lang="en-US" sz="3600" dirty="0"/>
              <a:t>4</a:t>
            </a:r>
            <a:endParaRPr lang="en-CA" sz="3600" dirty="0" err="1"/>
          </a:p>
        </p:txBody>
      </p:sp>
      <p:sp>
        <p:nvSpPr>
          <p:cNvPr id="13" name="TextBox 12">
            <a:extLst>
              <a:ext uri="{FF2B5EF4-FFF2-40B4-BE49-F238E27FC236}">
                <a16:creationId xmlns:a16="http://schemas.microsoft.com/office/drawing/2014/main" id="{8D06E9F0-E183-46EA-B0C7-9A415A1E811E}"/>
              </a:ext>
            </a:extLst>
          </p:cNvPr>
          <p:cNvSpPr txBox="1"/>
          <p:nvPr/>
        </p:nvSpPr>
        <p:spPr>
          <a:xfrm>
            <a:off x="6776481" y="2869129"/>
            <a:ext cx="939366" cy="646331"/>
          </a:xfrm>
          <a:prstGeom prst="rect">
            <a:avLst/>
          </a:prstGeom>
          <a:solidFill>
            <a:schemeClr val="accent2"/>
          </a:solidFill>
        </p:spPr>
        <p:txBody>
          <a:bodyPr wrap="square" rtlCol="0">
            <a:spAutoFit/>
          </a:bodyPr>
          <a:lstStyle/>
          <a:p>
            <a:r>
              <a:rPr lang="en-US" sz="3600" dirty="0"/>
              <a:t>9</a:t>
            </a:r>
            <a:endParaRPr lang="en-CA" sz="3600" dirty="0" err="1"/>
          </a:p>
        </p:txBody>
      </p:sp>
      <p:sp>
        <p:nvSpPr>
          <p:cNvPr id="14" name="TextBox 13">
            <a:extLst>
              <a:ext uri="{FF2B5EF4-FFF2-40B4-BE49-F238E27FC236}">
                <a16:creationId xmlns:a16="http://schemas.microsoft.com/office/drawing/2014/main" id="{ABA2AF26-9606-4C08-A4A9-7B3129B73EDD}"/>
              </a:ext>
            </a:extLst>
          </p:cNvPr>
          <p:cNvSpPr txBox="1"/>
          <p:nvPr/>
        </p:nvSpPr>
        <p:spPr>
          <a:xfrm>
            <a:off x="7317648" y="2869129"/>
            <a:ext cx="939366" cy="646331"/>
          </a:xfrm>
          <a:prstGeom prst="rect">
            <a:avLst/>
          </a:prstGeom>
          <a:solidFill>
            <a:schemeClr val="accent2"/>
          </a:solidFill>
        </p:spPr>
        <p:txBody>
          <a:bodyPr wrap="square" rtlCol="0">
            <a:spAutoFit/>
          </a:bodyPr>
          <a:lstStyle/>
          <a:p>
            <a:r>
              <a:rPr lang="en-US" sz="3600" dirty="0"/>
              <a:t>5</a:t>
            </a:r>
            <a:endParaRPr lang="en-CA" sz="3600" dirty="0" err="1"/>
          </a:p>
        </p:txBody>
      </p:sp>
      <p:sp>
        <p:nvSpPr>
          <p:cNvPr id="15" name="TextBox 14">
            <a:extLst>
              <a:ext uri="{FF2B5EF4-FFF2-40B4-BE49-F238E27FC236}">
                <a16:creationId xmlns:a16="http://schemas.microsoft.com/office/drawing/2014/main" id="{AE4A654C-7A5D-4509-A1E8-CF418CBEA5DB}"/>
              </a:ext>
            </a:extLst>
          </p:cNvPr>
          <p:cNvSpPr txBox="1"/>
          <p:nvPr/>
        </p:nvSpPr>
        <p:spPr>
          <a:xfrm>
            <a:off x="7858816" y="2869129"/>
            <a:ext cx="600075" cy="646331"/>
          </a:xfrm>
          <a:prstGeom prst="rect">
            <a:avLst/>
          </a:prstGeom>
          <a:solidFill>
            <a:schemeClr val="accent2"/>
          </a:solidFill>
        </p:spPr>
        <p:txBody>
          <a:bodyPr wrap="square" rtlCol="0">
            <a:spAutoFit/>
          </a:bodyPr>
          <a:lstStyle/>
          <a:p>
            <a:r>
              <a:rPr lang="en-US" sz="3600" dirty="0"/>
              <a:t>7</a:t>
            </a:r>
            <a:endParaRPr lang="en-CA" sz="3600" dirty="0" err="1"/>
          </a:p>
        </p:txBody>
      </p:sp>
      <p:sp>
        <p:nvSpPr>
          <p:cNvPr id="16" name="TextBox 15">
            <a:extLst>
              <a:ext uri="{FF2B5EF4-FFF2-40B4-BE49-F238E27FC236}">
                <a16:creationId xmlns:a16="http://schemas.microsoft.com/office/drawing/2014/main" id="{A4058739-EA62-4CD1-BC10-E20B0F6E6748}"/>
              </a:ext>
            </a:extLst>
          </p:cNvPr>
          <p:cNvSpPr txBox="1"/>
          <p:nvPr/>
        </p:nvSpPr>
        <p:spPr>
          <a:xfrm>
            <a:off x="5152980" y="2323262"/>
            <a:ext cx="939366" cy="646331"/>
          </a:xfrm>
          <a:prstGeom prst="rect">
            <a:avLst/>
          </a:prstGeom>
          <a:solidFill>
            <a:srgbClr val="FFFF00"/>
          </a:solidFill>
        </p:spPr>
        <p:txBody>
          <a:bodyPr wrap="square" rtlCol="0">
            <a:spAutoFit/>
          </a:bodyPr>
          <a:lstStyle/>
          <a:p>
            <a:r>
              <a:rPr lang="en-US" sz="3600" dirty="0"/>
              <a:t>1</a:t>
            </a:r>
            <a:endParaRPr lang="en-CA" sz="3600" dirty="0" err="1"/>
          </a:p>
        </p:txBody>
      </p:sp>
      <p:sp>
        <p:nvSpPr>
          <p:cNvPr id="17" name="TextBox 16">
            <a:extLst>
              <a:ext uri="{FF2B5EF4-FFF2-40B4-BE49-F238E27FC236}">
                <a16:creationId xmlns:a16="http://schemas.microsoft.com/office/drawing/2014/main" id="{13340045-213A-41D2-981F-C8F23AF0241D}"/>
              </a:ext>
            </a:extLst>
          </p:cNvPr>
          <p:cNvSpPr txBox="1"/>
          <p:nvPr/>
        </p:nvSpPr>
        <p:spPr>
          <a:xfrm>
            <a:off x="6731983" y="2322499"/>
            <a:ext cx="939366" cy="646331"/>
          </a:xfrm>
          <a:prstGeom prst="rect">
            <a:avLst/>
          </a:prstGeom>
          <a:solidFill>
            <a:srgbClr val="FFFF00"/>
          </a:solidFill>
        </p:spPr>
        <p:txBody>
          <a:bodyPr wrap="square" rtlCol="0">
            <a:spAutoFit/>
          </a:bodyPr>
          <a:lstStyle/>
          <a:p>
            <a:r>
              <a:rPr lang="en-US" sz="3600" dirty="0"/>
              <a:t>5</a:t>
            </a:r>
            <a:endParaRPr lang="en-CA" sz="3600" dirty="0" err="1"/>
          </a:p>
        </p:txBody>
      </p:sp>
      <p:sp>
        <p:nvSpPr>
          <p:cNvPr id="18" name="TextBox 17">
            <a:extLst>
              <a:ext uri="{FF2B5EF4-FFF2-40B4-BE49-F238E27FC236}">
                <a16:creationId xmlns:a16="http://schemas.microsoft.com/office/drawing/2014/main" id="{04F00B1A-FE4B-449F-A8C2-0A0D280996CE}"/>
              </a:ext>
            </a:extLst>
          </p:cNvPr>
          <p:cNvSpPr txBox="1"/>
          <p:nvPr/>
        </p:nvSpPr>
        <p:spPr>
          <a:xfrm>
            <a:off x="6190817" y="2323263"/>
            <a:ext cx="644573" cy="645567"/>
          </a:xfrm>
          <a:prstGeom prst="rect">
            <a:avLst/>
          </a:prstGeom>
          <a:solidFill>
            <a:srgbClr val="FFFF00"/>
          </a:solidFill>
        </p:spPr>
        <p:txBody>
          <a:bodyPr wrap="square" rtlCol="0">
            <a:spAutoFit/>
          </a:bodyPr>
          <a:lstStyle/>
          <a:p>
            <a:r>
              <a:rPr lang="en-US" sz="3600" dirty="0"/>
              <a:t>4</a:t>
            </a:r>
            <a:endParaRPr lang="en-CA" sz="3600" dirty="0" err="1"/>
          </a:p>
        </p:txBody>
      </p:sp>
      <p:sp>
        <p:nvSpPr>
          <p:cNvPr id="19" name="TextBox 18">
            <a:extLst>
              <a:ext uri="{FF2B5EF4-FFF2-40B4-BE49-F238E27FC236}">
                <a16:creationId xmlns:a16="http://schemas.microsoft.com/office/drawing/2014/main" id="{616C7549-71BE-429E-927C-0B38FF391CAB}"/>
              </a:ext>
            </a:extLst>
          </p:cNvPr>
          <p:cNvSpPr txBox="1"/>
          <p:nvPr/>
        </p:nvSpPr>
        <p:spPr>
          <a:xfrm>
            <a:off x="5665733" y="2322500"/>
            <a:ext cx="569582" cy="646331"/>
          </a:xfrm>
          <a:prstGeom prst="rect">
            <a:avLst/>
          </a:prstGeom>
          <a:solidFill>
            <a:srgbClr val="FFFF00"/>
          </a:solidFill>
        </p:spPr>
        <p:txBody>
          <a:bodyPr wrap="square" rtlCol="0">
            <a:spAutoFit/>
          </a:bodyPr>
          <a:lstStyle/>
          <a:p>
            <a:r>
              <a:rPr lang="en-US" sz="3600" dirty="0"/>
              <a:t>2</a:t>
            </a:r>
            <a:endParaRPr lang="en-CA" sz="3600" dirty="0" err="1"/>
          </a:p>
        </p:txBody>
      </p:sp>
      <p:sp>
        <p:nvSpPr>
          <p:cNvPr id="20" name="TextBox 19">
            <a:extLst>
              <a:ext uri="{FF2B5EF4-FFF2-40B4-BE49-F238E27FC236}">
                <a16:creationId xmlns:a16="http://schemas.microsoft.com/office/drawing/2014/main" id="{9B0F2203-20E9-4621-AF80-268AC9F8DFF7}"/>
              </a:ext>
            </a:extLst>
          </p:cNvPr>
          <p:cNvSpPr txBox="1"/>
          <p:nvPr/>
        </p:nvSpPr>
        <p:spPr>
          <a:xfrm>
            <a:off x="7782152" y="2314452"/>
            <a:ext cx="617831" cy="646331"/>
          </a:xfrm>
          <a:prstGeom prst="rect">
            <a:avLst/>
          </a:prstGeom>
          <a:solidFill>
            <a:srgbClr val="FFFF00"/>
          </a:solidFill>
        </p:spPr>
        <p:txBody>
          <a:bodyPr wrap="square" rtlCol="0">
            <a:spAutoFit/>
          </a:bodyPr>
          <a:lstStyle/>
          <a:p>
            <a:r>
              <a:rPr lang="en-US" sz="3600" dirty="0"/>
              <a:t>9</a:t>
            </a:r>
            <a:endParaRPr lang="en-CA" sz="3600" dirty="0" err="1"/>
          </a:p>
        </p:txBody>
      </p:sp>
      <p:sp>
        <p:nvSpPr>
          <p:cNvPr id="21" name="TextBox 20">
            <a:extLst>
              <a:ext uri="{FF2B5EF4-FFF2-40B4-BE49-F238E27FC236}">
                <a16:creationId xmlns:a16="http://schemas.microsoft.com/office/drawing/2014/main" id="{31549884-9CB5-4A6C-A209-95D037743001}"/>
              </a:ext>
            </a:extLst>
          </p:cNvPr>
          <p:cNvSpPr txBox="1"/>
          <p:nvPr/>
        </p:nvSpPr>
        <p:spPr>
          <a:xfrm>
            <a:off x="7257069" y="2320455"/>
            <a:ext cx="557249" cy="646331"/>
          </a:xfrm>
          <a:prstGeom prst="rect">
            <a:avLst/>
          </a:prstGeom>
          <a:solidFill>
            <a:srgbClr val="FFFF00"/>
          </a:solidFill>
        </p:spPr>
        <p:txBody>
          <a:bodyPr wrap="square" rtlCol="0">
            <a:spAutoFit/>
          </a:bodyPr>
          <a:lstStyle/>
          <a:p>
            <a:r>
              <a:rPr lang="en-US" sz="3600" dirty="0"/>
              <a:t>7</a:t>
            </a:r>
            <a:endParaRPr lang="en-CA" sz="3600" dirty="0" err="1"/>
          </a:p>
        </p:txBody>
      </p:sp>
      <p:sp>
        <p:nvSpPr>
          <p:cNvPr id="22" name="TextBox 21">
            <a:extLst>
              <a:ext uri="{FF2B5EF4-FFF2-40B4-BE49-F238E27FC236}">
                <a16:creationId xmlns:a16="http://schemas.microsoft.com/office/drawing/2014/main" id="{11F9911F-A051-4D72-B5B1-A4FB1CE79641}"/>
              </a:ext>
            </a:extLst>
          </p:cNvPr>
          <p:cNvSpPr txBox="1"/>
          <p:nvPr/>
        </p:nvSpPr>
        <p:spPr>
          <a:xfrm>
            <a:off x="5152980" y="3563636"/>
            <a:ext cx="939366" cy="646331"/>
          </a:xfrm>
          <a:prstGeom prst="rect">
            <a:avLst/>
          </a:prstGeom>
          <a:solidFill>
            <a:srgbClr val="FFFF00"/>
          </a:solidFill>
        </p:spPr>
        <p:txBody>
          <a:bodyPr wrap="square" rtlCol="0">
            <a:spAutoFit/>
          </a:bodyPr>
          <a:lstStyle/>
          <a:p>
            <a:r>
              <a:rPr lang="en-US" sz="3600" dirty="0"/>
              <a:t>1</a:t>
            </a:r>
            <a:endParaRPr lang="en-CA" sz="3600" dirty="0" err="1"/>
          </a:p>
        </p:txBody>
      </p:sp>
      <p:sp>
        <p:nvSpPr>
          <p:cNvPr id="23" name="TextBox 22">
            <a:extLst>
              <a:ext uri="{FF2B5EF4-FFF2-40B4-BE49-F238E27FC236}">
                <a16:creationId xmlns:a16="http://schemas.microsoft.com/office/drawing/2014/main" id="{BBB6A047-C040-4534-A192-660659438271}"/>
              </a:ext>
            </a:extLst>
          </p:cNvPr>
          <p:cNvSpPr txBox="1"/>
          <p:nvPr/>
        </p:nvSpPr>
        <p:spPr>
          <a:xfrm>
            <a:off x="5694147" y="3563636"/>
            <a:ext cx="939366" cy="646331"/>
          </a:xfrm>
          <a:prstGeom prst="rect">
            <a:avLst/>
          </a:prstGeom>
          <a:solidFill>
            <a:srgbClr val="FFFF00"/>
          </a:solidFill>
        </p:spPr>
        <p:txBody>
          <a:bodyPr wrap="square" rtlCol="0">
            <a:spAutoFit/>
          </a:bodyPr>
          <a:lstStyle/>
          <a:p>
            <a:r>
              <a:rPr lang="en-US" sz="3600" dirty="0"/>
              <a:t>2</a:t>
            </a:r>
            <a:endParaRPr lang="en-CA" sz="3600" dirty="0" err="1"/>
          </a:p>
        </p:txBody>
      </p:sp>
      <p:sp>
        <p:nvSpPr>
          <p:cNvPr id="24" name="TextBox 23">
            <a:extLst>
              <a:ext uri="{FF2B5EF4-FFF2-40B4-BE49-F238E27FC236}">
                <a16:creationId xmlns:a16="http://schemas.microsoft.com/office/drawing/2014/main" id="{CE23C5D3-1EFF-4773-8BC4-4ED49E5077C0}"/>
              </a:ext>
            </a:extLst>
          </p:cNvPr>
          <p:cNvSpPr txBox="1"/>
          <p:nvPr/>
        </p:nvSpPr>
        <p:spPr>
          <a:xfrm>
            <a:off x="6235314" y="3563636"/>
            <a:ext cx="939366" cy="646331"/>
          </a:xfrm>
          <a:prstGeom prst="rect">
            <a:avLst/>
          </a:prstGeom>
          <a:solidFill>
            <a:srgbClr val="FFFF00"/>
          </a:solidFill>
        </p:spPr>
        <p:txBody>
          <a:bodyPr wrap="square" rtlCol="0">
            <a:spAutoFit/>
          </a:bodyPr>
          <a:lstStyle/>
          <a:p>
            <a:r>
              <a:rPr lang="en-US" sz="3600" dirty="0"/>
              <a:t>4</a:t>
            </a:r>
            <a:endParaRPr lang="en-CA" sz="3600" dirty="0" err="1"/>
          </a:p>
        </p:txBody>
      </p:sp>
    </p:spTree>
    <p:extLst>
      <p:ext uri="{BB962C8B-B14F-4D97-AF65-F5344CB8AC3E}">
        <p14:creationId xmlns:p14="http://schemas.microsoft.com/office/powerpoint/2010/main" val="392196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8"/>
                                        </p:tgtEl>
                                      </p:cBhvr>
                                    </p:animEffect>
                                    <p:set>
                                      <p:cBhvr>
                                        <p:cTn id="45" dur="1" fill="hold">
                                          <p:stCondLst>
                                            <p:cond delay="499"/>
                                          </p:stCondLst>
                                        </p:cTn>
                                        <p:tgtEl>
                                          <p:spTgt spid="18"/>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0"/>
                                        </p:tgtEl>
                                      </p:cBhvr>
                                    </p:animEffect>
                                    <p:set>
                                      <p:cBhvr>
                                        <p:cTn id="51" dur="1" fill="hold">
                                          <p:stCondLst>
                                            <p:cond delay="499"/>
                                          </p:stCondLst>
                                        </p:cTn>
                                        <p:tgtEl>
                                          <p:spTgt spid="20"/>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11"/>
                                        </p:tgtEl>
                                      </p:cBhvr>
                                    </p:animEffect>
                                    <p:set>
                                      <p:cBhvr>
                                        <p:cTn id="80" dur="1" fill="hold">
                                          <p:stCondLst>
                                            <p:cond delay="499"/>
                                          </p:stCondLst>
                                        </p:cTn>
                                        <p:tgtEl>
                                          <p:spTgt spid="11"/>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12"/>
                                        </p:tgtEl>
                                      </p:cBhvr>
                                    </p:animEffect>
                                    <p:set>
                                      <p:cBhvr>
                                        <p:cTn id="83" dur="1" fill="hold">
                                          <p:stCondLst>
                                            <p:cond delay="499"/>
                                          </p:stCondLst>
                                        </p:cTn>
                                        <p:tgtEl>
                                          <p:spTgt spid="12"/>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13"/>
                                        </p:tgtEl>
                                      </p:cBhvr>
                                    </p:animEffect>
                                    <p:set>
                                      <p:cBhvr>
                                        <p:cTn id="86" dur="1" fill="hold">
                                          <p:stCondLst>
                                            <p:cond delay="499"/>
                                          </p:stCondLst>
                                        </p:cTn>
                                        <p:tgtEl>
                                          <p:spTgt spid="13"/>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4"/>
                                        </p:tgtEl>
                                      </p:cBhvr>
                                    </p:animEffect>
                                    <p:set>
                                      <p:cBhvr>
                                        <p:cTn id="89" dur="1" fill="hold">
                                          <p:stCondLst>
                                            <p:cond delay="499"/>
                                          </p:stCondLst>
                                        </p:cTn>
                                        <p:tgtEl>
                                          <p:spTgt spid="14"/>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3" grpId="0" animBg="1"/>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14540</TotalTime>
  <Words>5113</Words>
  <Application>Microsoft Office PowerPoint</Application>
  <PresentationFormat>On-screen Show (4:3)</PresentationFormat>
  <Paragraphs>510</Paragraphs>
  <Slides>48</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Consolas</vt:lpstr>
      <vt:lpstr>Corbel</vt:lpstr>
      <vt:lpstr>Parallax</vt:lpstr>
      <vt:lpstr>Naming is Hard: Let's Do Better</vt:lpstr>
      <vt:lpstr>Naming Things</vt:lpstr>
      <vt:lpstr>Not Naming Conventions</vt:lpstr>
      <vt:lpstr>Names Carry Meaning </vt:lpstr>
      <vt:lpstr>It Matters Everywhere</vt:lpstr>
      <vt:lpstr>Names tell a story</vt:lpstr>
      <vt:lpstr>Naming is hard</vt:lpstr>
      <vt:lpstr>Naming requires empathy</vt:lpstr>
      <vt:lpstr>An &lt;algorithm&gt; story</vt:lpstr>
      <vt:lpstr>Question Pause</vt:lpstr>
      <vt:lpstr>Consistency</vt:lpstr>
      <vt:lpstr>User Nomenclature</vt:lpstr>
      <vt:lpstr>User Nomenclature</vt:lpstr>
      <vt:lpstr>Don’t Invent Business Words</vt:lpstr>
      <vt:lpstr>Don’t Mismatch Natural Pairs</vt:lpstr>
      <vt:lpstr>Metaphors Aren’t Universal</vt:lpstr>
      <vt:lpstr>Some Heuristics for Functions</vt:lpstr>
      <vt:lpstr>Verbs Help Functions Make Sense</vt:lpstr>
      <vt:lpstr>Verbs Help Functions Make Sense</vt:lpstr>
      <vt:lpstr>Order Matters</vt:lpstr>
      <vt:lpstr>Tools Matter</vt:lpstr>
      <vt:lpstr>Parameters</vt:lpstr>
      <vt:lpstr>Question Pause</vt:lpstr>
      <vt:lpstr>Some Heuristics for Classes</vt:lpstr>
      <vt:lpstr>Classes Are Nouns</vt:lpstr>
      <vt:lpstr>Classes Are Nouns</vt:lpstr>
      <vt:lpstr>Members</vt:lpstr>
      <vt:lpstr>Members</vt:lpstr>
      <vt:lpstr>Traditional Member  Function Names</vt:lpstr>
      <vt:lpstr>PowerPoint Presentation</vt:lpstr>
      <vt:lpstr>Enums</vt:lpstr>
      <vt:lpstr>Some Heuristics for Local Variables</vt:lpstr>
      <vt:lpstr>Rarely, Shorter is Better</vt:lpstr>
      <vt:lpstr>Most of the Time,  Longer is Better</vt:lpstr>
      <vt:lpstr>Most of the Time,  Longer is Better</vt:lpstr>
      <vt:lpstr>Abbr</vt:lpstr>
      <vt:lpstr>Some Heuristics for Templates</vt:lpstr>
      <vt:lpstr>All of the Above</vt:lpstr>
      <vt:lpstr>All of the Above</vt:lpstr>
      <vt:lpstr>Typename Names</vt:lpstr>
      <vt:lpstr>Question Pause</vt:lpstr>
      <vt:lpstr>When does naming happen?</vt:lpstr>
      <vt:lpstr>When You Know What It Is</vt:lpstr>
      <vt:lpstr>Temporary Names</vt:lpstr>
      <vt:lpstr>Names as Motivation and Review</vt:lpstr>
      <vt:lpstr>Names as Motivation and Review</vt:lpstr>
      <vt:lpstr>Better Naming</vt:lpstr>
      <vt:lpstr>Better Naming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Naming is Hard: Let's Do Better</dc:title>
  <dc:creator>Kate Gregory</dc:creator>
  <cp:lastModifiedBy>Kate Gregory</cp:lastModifiedBy>
  <cp:revision>137</cp:revision>
  <dcterms:created xsi:type="dcterms:W3CDTF">2019-08-10T18:46:52Z</dcterms:created>
  <dcterms:modified xsi:type="dcterms:W3CDTF">2020-07-07T22:15:18Z</dcterms:modified>
</cp:coreProperties>
</file>