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04"/>
  </p:notesMasterIdLst>
  <p:sldIdLst>
    <p:sldId id="256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6" r:id="rId19"/>
    <p:sldId id="274" r:id="rId20"/>
    <p:sldId id="357" r:id="rId21"/>
    <p:sldId id="277" r:id="rId22"/>
    <p:sldId id="280" r:id="rId23"/>
    <p:sldId id="279" r:id="rId24"/>
    <p:sldId id="282" r:id="rId25"/>
    <p:sldId id="281" r:id="rId26"/>
    <p:sldId id="284" r:id="rId27"/>
    <p:sldId id="283" r:id="rId28"/>
    <p:sldId id="285" r:id="rId29"/>
    <p:sldId id="286" r:id="rId30"/>
    <p:sldId id="287" r:id="rId31"/>
    <p:sldId id="288" r:id="rId32"/>
    <p:sldId id="289" r:id="rId33"/>
    <p:sldId id="290" r:id="rId34"/>
    <p:sldId id="278" r:id="rId35"/>
    <p:sldId id="358" r:id="rId36"/>
    <p:sldId id="291" r:id="rId37"/>
    <p:sldId id="293" r:id="rId38"/>
    <p:sldId id="294" r:id="rId39"/>
    <p:sldId id="295" r:id="rId40"/>
    <p:sldId id="296" r:id="rId41"/>
    <p:sldId id="292" r:id="rId42"/>
    <p:sldId id="297" r:id="rId43"/>
    <p:sldId id="311" r:id="rId44"/>
    <p:sldId id="312" r:id="rId45"/>
    <p:sldId id="313" r:id="rId46"/>
    <p:sldId id="314" r:id="rId47"/>
    <p:sldId id="315" r:id="rId48"/>
    <p:sldId id="298" r:id="rId49"/>
    <p:sldId id="299" r:id="rId50"/>
    <p:sldId id="316" r:id="rId51"/>
    <p:sldId id="317" r:id="rId52"/>
    <p:sldId id="318" r:id="rId53"/>
    <p:sldId id="300" r:id="rId54"/>
    <p:sldId id="359" r:id="rId55"/>
    <p:sldId id="301" r:id="rId56"/>
    <p:sldId id="319" r:id="rId57"/>
    <p:sldId id="320" r:id="rId58"/>
    <p:sldId id="321" r:id="rId59"/>
    <p:sldId id="322" r:id="rId60"/>
    <p:sldId id="323" r:id="rId61"/>
    <p:sldId id="324" r:id="rId62"/>
    <p:sldId id="325" r:id="rId63"/>
    <p:sldId id="326" r:id="rId64"/>
    <p:sldId id="327" r:id="rId65"/>
    <p:sldId id="328" r:id="rId66"/>
    <p:sldId id="329" r:id="rId67"/>
    <p:sldId id="330" r:id="rId68"/>
    <p:sldId id="331" r:id="rId69"/>
    <p:sldId id="302" r:id="rId70"/>
    <p:sldId id="309" r:id="rId71"/>
    <p:sldId id="332" r:id="rId72"/>
    <p:sldId id="333" r:id="rId73"/>
    <p:sldId id="334" r:id="rId74"/>
    <p:sldId id="335" r:id="rId75"/>
    <p:sldId id="304" r:id="rId76"/>
    <p:sldId id="310" r:id="rId77"/>
    <p:sldId id="336" r:id="rId78"/>
    <p:sldId id="337" r:id="rId79"/>
    <p:sldId id="338" r:id="rId80"/>
    <p:sldId id="339" r:id="rId81"/>
    <p:sldId id="303" r:id="rId82"/>
    <p:sldId id="360" r:id="rId83"/>
    <p:sldId id="307" r:id="rId84"/>
    <p:sldId id="349" r:id="rId85"/>
    <p:sldId id="352" r:id="rId86"/>
    <p:sldId id="353" r:id="rId87"/>
    <p:sldId id="351" r:id="rId88"/>
    <p:sldId id="354" r:id="rId89"/>
    <p:sldId id="305" r:id="rId90"/>
    <p:sldId id="308" r:id="rId91"/>
    <p:sldId id="347" r:id="rId92"/>
    <p:sldId id="348" r:id="rId93"/>
    <p:sldId id="356" r:id="rId94"/>
    <p:sldId id="340" r:id="rId95"/>
    <p:sldId id="341" r:id="rId96"/>
    <p:sldId id="342" r:id="rId97"/>
    <p:sldId id="343" r:id="rId98"/>
    <p:sldId id="344" r:id="rId99"/>
    <p:sldId id="345" r:id="rId100"/>
    <p:sldId id="346" r:id="rId101"/>
    <p:sldId id="306" r:id="rId102"/>
    <p:sldId id="261" r:id="rId10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3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07" Type="http://schemas.openxmlformats.org/officeDocument/2006/relationships/theme" Target="theme/theme1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slide" Target="slides/slide83.xml"/><Relationship Id="rId102" Type="http://schemas.openxmlformats.org/officeDocument/2006/relationships/slide" Target="slides/slide98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103" Type="http://schemas.openxmlformats.org/officeDocument/2006/relationships/slide" Target="slides/slide99.xml"/><Relationship Id="rId108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E6BAA7-3E4D-43DC-AD4A-3AFB4F6AB34A}" type="datetimeFigureOut">
              <a:rPr lang="en-GB" smtClean="0"/>
              <a:t>15/07/2020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8099A-E4E9-4CF3-AE69-4C5247C5F0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545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728A3-08AB-4F8F-9D15-F38F1DEE5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2194"/>
            <a:ext cx="10515600" cy="1774856"/>
          </a:xfrm>
          <a:noFill/>
          <a:ln w="38100" cmpd="dbl">
            <a:solidFill>
              <a:schemeClr val="tx1">
                <a:lumMod val="95000"/>
              </a:schemeClr>
            </a:solidFill>
          </a:ln>
        </p:spPr>
        <p:txBody>
          <a:bodyPr>
            <a:normAutofit/>
          </a:bodyPr>
          <a:lstStyle>
            <a:lvl1pPr algn="ctr">
              <a:defRPr sz="48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D1E509-F036-435E-8F68-27A8637B3A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9A59384-EE5D-4EDE-97D3-117ADF0A11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2462" y="5168899"/>
            <a:ext cx="1558925" cy="1325563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F23307C-5445-4749-B9AB-0E073FC6BD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62425" y="3429000"/>
            <a:ext cx="7191375" cy="748116"/>
          </a:xfr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787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F79DBD-C0C7-4A9D-A623-AEE5F92B5E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4AB1CF-F8CC-4FB7-BEF4-BC7E230FF14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14053" y="997528"/>
            <a:ext cx="11530643" cy="532268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94D0ED9-35F1-43D1-9CED-E72F78C45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4" y="210813"/>
            <a:ext cx="11545637" cy="6705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7411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F79DBD-C0C7-4A9D-A623-AEE5F92B5E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4AB1CF-F8CC-4FB7-BEF4-BC7E230FF14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30679" y="1028700"/>
            <a:ext cx="5678235" cy="528319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5E3739-FFBB-4A14-86D3-413E298E029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83086" y="1028700"/>
            <a:ext cx="5678235" cy="5283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A5E9C9B3-0C46-4C6E-8622-D119508A4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4" y="210813"/>
            <a:ext cx="11545637" cy="6705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54007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9F0CE8-16AB-4BEF-83C6-F1A9EEB463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837810B4-26FC-41B6-83C1-D7D4E81C1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4" y="210813"/>
            <a:ext cx="11545637" cy="6705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2833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F79DBD-C0C7-4A9D-A623-AEE5F92B5E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4AB1CF-F8CC-4FB7-BEF4-BC7E230FF14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30679" y="1019175"/>
            <a:ext cx="11530642" cy="5292725"/>
          </a:xfrm>
          <a:solidFill>
            <a:schemeClr val="bg1">
              <a:lumMod val="75000"/>
              <a:lumOff val="2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19ECB824-E325-4181-8599-98D79498A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4" y="210813"/>
            <a:ext cx="11545637" cy="6705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0374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,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F79DBD-C0C7-4A9D-A623-AEE5F92B5E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4AB1CF-F8CC-4FB7-BEF4-BC7E230FF14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30679" y="1019175"/>
            <a:ext cx="6498746" cy="5292725"/>
          </a:xfrm>
          <a:solidFill>
            <a:schemeClr val="bg1">
              <a:lumMod val="75000"/>
              <a:lumOff val="2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CD50B29-FEA3-4C17-99FF-C4BB03F9A4F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000875" y="1019175"/>
            <a:ext cx="4860925" cy="48609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71DFB96-7A00-4E01-A2DC-9542588B9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4" y="210813"/>
            <a:ext cx="11545637" cy="6705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0520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Just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F79DBD-C0C7-4A9D-A623-AEE5F92B5E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4AB1CF-F8CC-4FB7-BEF4-BC7E230FF14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1" y="180975"/>
            <a:ext cx="11534968" cy="6130925"/>
          </a:xfrm>
          <a:solidFill>
            <a:schemeClr val="bg1">
              <a:lumMod val="75000"/>
              <a:lumOff val="2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</a:defRPr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993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D4DE12-EB04-43F8-B5EF-C5597EDC78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6DC2D3A-55D5-4C85-86BB-5B8630A97ED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831792" y="1276350"/>
            <a:ext cx="5044523" cy="433085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9049DD3-44D4-4E63-8B5C-825AB0B18D4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15685" y="1276350"/>
            <a:ext cx="6361340" cy="43308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2C1B2C54-CFAD-466C-9272-DA7A7C6F9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4" y="210813"/>
            <a:ext cx="11545637" cy="6705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9308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4870BC-DB42-4E7C-953C-DF95A8409E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24F913C-5541-49A5-A7FC-B1484375B1E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4325" y="542925"/>
            <a:ext cx="6515100" cy="5048250"/>
          </a:xfrm>
        </p:spPr>
        <p:txBody>
          <a:bodyPr/>
          <a:lstStyle/>
          <a:p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D0BEFEA-0308-4582-A87C-A88A0B6E88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23163" y="1962150"/>
            <a:ext cx="4338637" cy="362902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3B021E-91AB-4772-A407-AC44824139BD}"/>
              </a:ext>
            </a:extLst>
          </p:cNvPr>
          <p:cNvSpPr txBox="1"/>
          <p:nvPr userDrawn="1"/>
        </p:nvSpPr>
        <p:spPr>
          <a:xfrm flipH="1">
            <a:off x="7523163" y="542925"/>
            <a:ext cx="4308793" cy="101566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6000" dirty="0"/>
              <a:t>QUESTIONS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829909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85000"/>
              <a:lumOff val="15000"/>
            </a:schemeClr>
          </a:fgClr>
          <a:bgClr>
            <a:schemeClr val="bg1">
              <a:lumMod val="95000"/>
              <a:lumOff val="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C6E509-50D3-4AE1-AABD-24320B7E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4" y="210813"/>
            <a:ext cx="11545637" cy="6705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DB9F9-E664-4355-AF89-ADB39B0BB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5684" y="1000664"/>
            <a:ext cx="11545637" cy="5311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AF34E-8415-4900-B1B0-FAB31F47A4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6150" y="6311900"/>
            <a:ext cx="1035171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D4C65-9A82-4DC6-B941-CA1756CBD0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9329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7" r:id="rId6"/>
    <p:sldLayoutId id="2147483654" r:id="rId7"/>
    <p:sldLayoutId id="2147483655" r:id="rId8"/>
    <p:sldLayoutId id="2147483656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SzPct val="70000"/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ebp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fif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fif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EFD9B427-FA61-46E6-AD81-1A3EB652B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Hypercritical C++ Code Review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146B3DF-14D0-4FD5-9F89-7087E4B1569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845417" y="3429000"/>
            <a:ext cx="4508383" cy="1503727"/>
          </a:xfrm>
        </p:spPr>
        <p:txBody>
          <a:bodyPr>
            <a:normAutofit/>
          </a:bodyPr>
          <a:lstStyle/>
          <a:p>
            <a:pPr algn="r"/>
            <a:r>
              <a:rPr lang="en-US" sz="4000" dirty="0"/>
              <a:t>Yuri Minaev</a:t>
            </a:r>
          </a:p>
          <a:p>
            <a:pPr algn="r"/>
            <a:r>
              <a:rPr lang="en-US" sz="4000" dirty="0"/>
              <a:t>minev@viva64.com</a:t>
            </a:r>
          </a:p>
        </p:txBody>
      </p:sp>
    </p:spTree>
    <p:extLst>
      <p:ext uri="{BB962C8B-B14F-4D97-AF65-F5344CB8AC3E}">
        <p14:creationId xmlns:p14="http://schemas.microsoft.com/office/powerpoint/2010/main" val="2696403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E396D7-DA7A-44B9-8E6B-4EF7C3B8C2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63527-99D6-4E9E-874F-C3D9046D04B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sz="3800" dirty="0">
                <a:solidFill>
                  <a:srgbClr val="00B0F0"/>
                </a:solidFill>
              </a:rPr>
              <a:t>void</a:t>
            </a:r>
            <a:r>
              <a:rPr lang="en-US" sz="3800" dirty="0"/>
              <a:t> foo(</a:t>
            </a:r>
            <a:r>
              <a:rPr lang="en-US" sz="3800" dirty="0">
                <a:solidFill>
                  <a:srgbClr val="00B0F0"/>
                </a:solidFill>
              </a:rPr>
              <a:t>const</a:t>
            </a:r>
            <a:r>
              <a:rPr lang="en-US" sz="3800" dirty="0"/>
              <a:t> std::vector&lt;....&gt; &amp;</a:t>
            </a:r>
            <a:r>
              <a:rPr lang="en-US" sz="3800" dirty="0" err="1"/>
              <a:t>vec</a:t>
            </a:r>
            <a:r>
              <a:rPr lang="en-US" sz="3800" dirty="0"/>
              <a:t>)</a:t>
            </a:r>
          </a:p>
          <a:p>
            <a:r>
              <a:rPr lang="en-US" sz="3800" dirty="0"/>
              <a:t>{</a:t>
            </a:r>
          </a:p>
          <a:p>
            <a:r>
              <a:rPr lang="en-US" sz="3800" dirty="0"/>
              <a:t>  </a:t>
            </a:r>
            <a:r>
              <a:rPr lang="en-US" sz="3800" dirty="0">
                <a:solidFill>
                  <a:srgbClr val="00B0F0"/>
                </a:solidFill>
              </a:rPr>
              <a:t>for</a:t>
            </a:r>
            <a:r>
              <a:rPr lang="en-US" sz="3800" dirty="0"/>
              <a:t> (</a:t>
            </a:r>
            <a:r>
              <a:rPr lang="en-US" sz="3800" dirty="0">
                <a:solidFill>
                  <a:srgbClr val="00B0F0"/>
                </a:solidFill>
              </a:rPr>
              <a:t>auto</a:t>
            </a:r>
            <a:r>
              <a:rPr lang="en-US" sz="3800" dirty="0"/>
              <a:t> </a:t>
            </a:r>
            <a:r>
              <a:rPr lang="en-US" sz="3800" dirty="0" err="1"/>
              <a:t>i</a:t>
            </a:r>
            <a:r>
              <a:rPr lang="en-US" sz="3800" dirty="0"/>
              <a:t> = 0ull; </a:t>
            </a:r>
            <a:r>
              <a:rPr lang="en-US" sz="3800" dirty="0" err="1"/>
              <a:t>i</a:t>
            </a:r>
            <a:r>
              <a:rPr lang="en-US" sz="3800" dirty="0"/>
              <a:t> &lt; </a:t>
            </a:r>
            <a:r>
              <a:rPr lang="en-US" sz="3800" dirty="0" err="1"/>
              <a:t>vec.size</a:t>
            </a:r>
            <a:r>
              <a:rPr lang="en-US" sz="3800" dirty="0"/>
              <a:t>(); ++</a:t>
            </a:r>
            <a:r>
              <a:rPr lang="en-US" sz="3800" dirty="0" err="1"/>
              <a:t>i</a:t>
            </a:r>
            <a:r>
              <a:rPr lang="en-US" sz="3800" dirty="0"/>
              <a:t>)</a:t>
            </a:r>
          </a:p>
          <a:p>
            <a:r>
              <a:rPr lang="en-US" sz="3800" dirty="0"/>
              <a:t>  {</a:t>
            </a:r>
          </a:p>
          <a:p>
            <a:r>
              <a:rPr lang="en-US" sz="3800" dirty="0"/>
              <a:t>    </a:t>
            </a:r>
            <a:r>
              <a:rPr lang="en-US" sz="3800" dirty="0">
                <a:solidFill>
                  <a:srgbClr val="00B050"/>
                </a:solidFill>
              </a:rPr>
              <a:t>// do some magic with </a:t>
            </a:r>
            <a:r>
              <a:rPr lang="en-US" sz="3800" dirty="0" err="1">
                <a:solidFill>
                  <a:srgbClr val="00B050"/>
                </a:solidFill>
              </a:rPr>
              <a:t>vec</a:t>
            </a:r>
            <a:r>
              <a:rPr lang="en-US" sz="3800" dirty="0">
                <a:solidFill>
                  <a:srgbClr val="00B050"/>
                </a:solidFill>
              </a:rPr>
              <a:t>[</a:t>
            </a:r>
            <a:r>
              <a:rPr lang="en-US" sz="3800" dirty="0" err="1">
                <a:solidFill>
                  <a:srgbClr val="00B050"/>
                </a:solidFill>
              </a:rPr>
              <a:t>i</a:t>
            </a:r>
            <a:r>
              <a:rPr lang="en-US" sz="3800" dirty="0">
                <a:solidFill>
                  <a:srgbClr val="00B050"/>
                </a:solidFill>
              </a:rPr>
              <a:t>]</a:t>
            </a:r>
            <a:endParaRPr lang="en-US" sz="3800" dirty="0"/>
          </a:p>
          <a:p>
            <a:r>
              <a:rPr lang="en-US" sz="3800" dirty="0"/>
              <a:t>  }</a:t>
            </a:r>
          </a:p>
          <a:p>
            <a:r>
              <a:rPr lang="en-US" sz="3800" dirty="0"/>
              <a:t>}</a:t>
            </a:r>
          </a:p>
          <a:p>
            <a:endParaRPr lang="en-US" sz="4000" dirty="0"/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9E34E5E-322E-4CC1-BE42-730BE265349A}"/>
              </a:ext>
            </a:extLst>
          </p:cNvPr>
          <p:cNvGrpSpPr/>
          <p:nvPr/>
        </p:nvGrpSpPr>
        <p:grpSpPr>
          <a:xfrm>
            <a:off x="2017016" y="1417706"/>
            <a:ext cx="8186737" cy="4022588"/>
            <a:chOff x="1814512" y="1273312"/>
            <a:chExt cx="8186737" cy="402258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CE09D99-60D9-4C5A-9AE6-18EF86A070CC}"/>
                </a:ext>
              </a:extLst>
            </p:cNvPr>
            <p:cNvSpPr/>
            <p:nvPr/>
          </p:nvSpPr>
          <p:spPr>
            <a:xfrm>
              <a:off x="1814512" y="1273312"/>
              <a:ext cx="3990975" cy="809897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5FDE916-D1B9-4072-8DA9-305C0432242B}"/>
                </a:ext>
              </a:extLst>
            </p:cNvPr>
            <p:cNvGrpSpPr/>
            <p:nvPr/>
          </p:nvGrpSpPr>
          <p:grpSpPr>
            <a:xfrm>
              <a:off x="2114550" y="2130831"/>
              <a:ext cx="7886699" cy="3165069"/>
              <a:chOff x="2114550" y="2116852"/>
              <a:chExt cx="7886699" cy="3247457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0E6FBF9-54AB-497B-AEF9-6C69DA97F90B}"/>
                  </a:ext>
                </a:extLst>
              </p:cNvPr>
              <p:cNvSpPr/>
              <p:nvPr/>
            </p:nvSpPr>
            <p:spPr>
              <a:xfrm>
                <a:off x="2114550" y="4344760"/>
                <a:ext cx="7886699" cy="1019549"/>
              </a:xfrm>
              <a:prstGeom prst="rect">
                <a:avLst/>
              </a:prstGeom>
              <a:solidFill>
                <a:schemeClr val="tx2"/>
              </a:solidFill>
              <a:ln w="635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128-bit systems, anyone?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7FAE5CBA-B165-46D7-B25F-93BB731EED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2151" y="2116852"/>
                <a:ext cx="2181451" cy="2227914"/>
              </a:xfrm>
              <a:prstGeom prst="straightConnector1">
                <a:avLst/>
              </a:prstGeom>
              <a:ln w="635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7074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E396D7-DA7A-44B9-8E6B-4EF7C3B8C2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63527-99D6-4E9E-874F-C3D9046D04B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sz="3800" dirty="0">
                <a:solidFill>
                  <a:srgbClr val="00B0F0"/>
                </a:solidFill>
              </a:rPr>
              <a:t>void</a:t>
            </a:r>
            <a:r>
              <a:rPr lang="en-US" sz="3800" dirty="0"/>
              <a:t> foo(</a:t>
            </a:r>
            <a:r>
              <a:rPr lang="en-US" sz="3800" dirty="0">
                <a:solidFill>
                  <a:srgbClr val="00B0F0"/>
                </a:solidFill>
              </a:rPr>
              <a:t>const</a:t>
            </a:r>
            <a:r>
              <a:rPr lang="en-US" sz="3800" dirty="0"/>
              <a:t> std::vector&lt;....&gt; &amp;</a:t>
            </a:r>
            <a:r>
              <a:rPr lang="en-US" sz="3800" dirty="0" err="1"/>
              <a:t>vec</a:t>
            </a:r>
            <a:r>
              <a:rPr lang="en-US" sz="3800" dirty="0"/>
              <a:t>)</a:t>
            </a:r>
          </a:p>
          <a:p>
            <a:r>
              <a:rPr lang="en-US" sz="3800" dirty="0"/>
              <a:t>{</a:t>
            </a:r>
          </a:p>
          <a:p>
            <a:r>
              <a:rPr lang="en-US" sz="3800" dirty="0"/>
              <a:t>  </a:t>
            </a:r>
            <a:r>
              <a:rPr lang="en-US" sz="3800" dirty="0">
                <a:solidFill>
                  <a:srgbClr val="00B0F0"/>
                </a:solidFill>
              </a:rPr>
              <a:t>for</a:t>
            </a:r>
            <a:r>
              <a:rPr lang="en-US" sz="3800" dirty="0"/>
              <a:t> (</a:t>
            </a:r>
            <a:r>
              <a:rPr lang="en-US" sz="3800" dirty="0">
                <a:solidFill>
                  <a:srgbClr val="00B0F0"/>
                </a:solidFill>
              </a:rPr>
              <a:t>auto</a:t>
            </a:r>
            <a:r>
              <a:rPr lang="en-US" sz="3800" dirty="0"/>
              <a:t>&amp;&amp; item : </a:t>
            </a:r>
            <a:r>
              <a:rPr lang="en-US" sz="3800" dirty="0" err="1"/>
              <a:t>vec</a:t>
            </a:r>
            <a:r>
              <a:rPr lang="en-US" sz="3800" dirty="0"/>
              <a:t>)</a:t>
            </a:r>
          </a:p>
          <a:p>
            <a:r>
              <a:rPr lang="en-US" sz="3800" dirty="0"/>
              <a:t>  {</a:t>
            </a:r>
          </a:p>
          <a:p>
            <a:r>
              <a:rPr lang="en-US" sz="3800" dirty="0"/>
              <a:t>    </a:t>
            </a:r>
            <a:r>
              <a:rPr lang="en-US" sz="3800" dirty="0">
                <a:solidFill>
                  <a:srgbClr val="00B050"/>
                </a:solidFill>
              </a:rPr>
              <a:t>// do some magic with item</a:t>
            </a:r>
            <a:endParaRPr lang="en-US" sz="3800" dirty="0"/>
          </a:p>
          <a:p>
            <a:r>
              <a:rPr lang="en-US" sz="3800" dirty="0"/>
              <a:t>  }</a:t>
            </a:r>
          </a:p>
          <a:p>
            <a:r>
              <a:rPr lang="en-US" sz="3800" dirty="0"/>
              <a:t>}</a:t>
            </a:r>
          </a:p>
          <a:p>
            <a:endParaRPr lang="en-US" sz="4000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E6FBF9-54AB-497B-AEF9-6C69DA97F90B}"/>
              </a:ext>
            </a:extLst>
          </p:cNvPr>
          <p:cNvSpPr/>
          <p:nvPr/>
        </p:nvSpPr>
        <p:spPr>
          <a:xfrm>
            <a:off x="2355154" y="4703786"/>
            <a:ext cx="7886699" cy="993683"/>
          </a:xfrm>
          <a:prstGeom prst="rect">
            <a:avLst/>
          </a:prstGeom>
          <a:solidFill>
            <a:schemeClr val="tx2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onsolas" panose="020B0609020204030204" pitchFamily="49" charset="0"/>
              </a:rPr>
              <a:t>Look, I fixed it</a:t>
            </a:r>
          </a:p>
        </p:txBody>
      </p:sp>
    </p:spTree>
    <p:extLst>
      <p:ext uri="{BB962C8B-B14F-4D97-AF65-F5344CB8AC3E}">
        <p14:creationId xmlns:p14="http://schemas.microsoft.com/office/powerpoint/2010/main" val="69439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9AB17-2FAF-4D4F-B2BA-5A79474AF2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40F0B27-F975-4B41-802B-3B371074B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4" y="180974"/>
            <a:ext cx="11545637" cy="1494162"/>
          </a:xfrm>
        </p:spPr>
        <p:txBody>
          <a:bodyPr>
            <a:noAutofit/>
          </a:bodyPr>
          <a:lstStyle/>
          <a:p>
            <a:pPr algn="ctr"/>
            <a:r>
              <a:rPr lang="en-US" sz="7200" dirty="0" err="1"/>
              <a:t>Misreference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333158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E396D7-DA7A-44B9-8E6B-4EF7C3B8C2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63527-99D6-4E9E-874F-C3D9046D04B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B0F0"/>
                </a:solidFill>
              </a:rPr>
              <a:t>auto</a:t>
            </a:r>
            <a:r>
              <a:rPr lang="en-US" sz="4000" dirty="0"/>
              <a:t> other =</a:t>
            </a:r>
          </a:p>
          <a:p>
            <a:r>
              <a:rPr lang="en-US" sz="4000" dirty="0">
                <a:solidFill>
                  <a:srgbClr val="00B0F0"/>
                </a:solidFill>
              </a:rPr>
              <a:t>     </a:t>
            </a:r>
            <a:r>
              <a:rPr lang="en-US" sz="4000" dirty="0" err="1">
                <a:solidFill>
                  <a:srgbClr val="00B0F0"/>
                </a:solidFill>
              </a:rPr>
              <a:t>static_cast</a:t>
            </a:r>
            <a:r>
              <a:rPr lang="en-US" sz="4000" dirty="0"/>
              <a:t>&lt;</a:t>
            </a:r>
            <a:r>
              <a:rPr lang="en-US" sz="4000" dirty="0">
                <a:solidFill>
                  <a:srgbClr val="00B0F0"/>
                </a:solidFill>
              </a:rPr>
              <a:t>const</a:t>
            </a:r>
            <a:r>
              <a:rPr lang="en-US" sz="4000" dirty="0"/>
              <a:t> Self &amp;&gt;(</a:t>
            </a:r>
            <a:r>
              <a:rPr lang="en-US" sz="4000" dirty="0" err="1"/>
              <a:t>rhs</a:t>
            </a:r>
            <a:r>
              <a:rPr lang="en-US" sz="4000" dirty="0"/>
              <a:t>_);</a:t>
            </a:r>
          </a:p>
          <a:p>
            <a:endParaRPr lang="en-US" sz="4000" dirty="0">
              <a:solidFill>
                <a:srgbClr val="00B0F0"/>
              </a:solidFill>
            </a:endParaRPr>
          </a:p>
          <a:p>
            <a:r>
              <a:rPr lang="en-US" sz="4000" dirty="0">
                <a:solidFill>
                  <a:srgbClr val="00B0F0"/>
                </a:solidFill>
              </a:rPr>
              <a:t>const</a:t>
            </a:r>
            <a:r>
              <a:rPr lang="en-US" sz="4000" dirty="0"/>
              <a:t> T &amp;a = data[n];</a:t>
            </a:r>
          </a:p>
          <a:p>
            <a:r>
              <a:rPr lang="en-US" sz="4000" dirty="0">
                <a:solidFill>
                  <a:srgbClr val="00B0F0"/>
                </a:solidFill>
              </a:rPr>
              <a:t>const</a:t>
            </a:r>
            <a:r>
              <a:rPr lang="en-US" sz="4000" dirty="0"/>
              <a:t> T &amp;b = </a:t>
            </a:r>
            <a:r>
              <a:rPr lang="en-US" sz="4000" dirty="0" err="1"/>
              <a:t>other.data</a:t>
            </a:r>
            <a:r>
              <a:rPr lang="en-US" sz="4000" dirty="0"/>
              <a:t>[m];</a:t>
            </a:r>
          </a:p>
          <a:p>
            <a:r>
              <a:rPr lang="en-US" sz="4000" dirty="0">
                <a:solidFill>
                  <a:srgbClr val="00B050"/>
                </a:solidFill>
              </a:rPr>
              <a:t>// Do stuff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8944700-7687-4A79-A447-E57F4F28AEF0}"/>
              </a:ext>
            </a:extLst>
          </p:cNvPr>
          <p:cNvCxnSpPr/>
          <p:nvPr/>
        </p:nvCxnSpPr>
        <p:spPr>
          <a:xfrm flipH="1" flipV="1">
            <a:off x="1504950" y="704850"/>
            <a:ext cx="2619375" cy="280035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D8A19B1-25C3-4FB8-B16D-57AB22A4ECB4}"/>
              </a:ext>
            </a:extLst>
          </p:cNvPr>
          <p:cNvCxnSpPr>
            <a:cxnSpLocks/>
          </p:cNvCxnSpPr>
          <p:nvPr/>
        </p:nvCxnSpPr>
        <p:spPr>
          <a:xfrm flipV="1">
            <a:off x="6029325" y="1390650"/>
            <a:ext cx="2390775" cy="2114550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CC4FF20-083A-4C0D-ACB4-562634CBBFAB}"/>
              </a:ext>
            </a:extLst>
          </p:cNvPr>
          <p:cNvSpPr/>
          <p:nvPr/>
        </p:nvSpPr>
        <p:spPr>
          <a:xfrm>
            <a:off x="4124325" y="3014662"/>
            <a:ext cx="1795560" cy="20288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solidFill>
                  <a:srgbClr val="FF0000"/>
                </a:solidFill>
              </a:rPr>
              <a:t>:(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995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E396D7-DA7A-44B9-8E6B-4EF7C3B8C2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63527-99D6-4E9E-874F-C3D9046D04B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B0F0"/>
                </a:solidFill>
              </a:rPr>
              <a:t>auto</a:t>
            </a:r>
            <a:r>
              <a:rPr lang="en-US" sz="4000" dirty="0"/>
              <a:t>&amp; other =</a:t>
            </a:r>
          </a:p>
          <a:p>
            <a:r>
              <a:rPr lang="en-US" sz="4000" dirty="0">
                <a:solidFill>
                  <a:srgbClr val="00B0F0"/>
                </a:solidFill>
              </a:rPr>
              <a:t>     </a:t>
            </a:r>
            <a:r>
              <a:rPr lang="en-US" sz="4000" dirty="0" err="1">
                <a:solidFill>
                  <a:srgbClr val="00B0F0"/>
                </a:solidFill>
              </a:rPr>
              <a:t>static_cast</a:t>
            </a:r>
            <a:r>
              <a:rPr lang="en-US" sz="4000" dirty="0"/>
              <a:t>&lt;</a:t>
            </a:r>
            <a:r>
              <a:rPr lang="en-US" sz="4000" dirty="0">
                <a:solidFill>
                  <a:srgbClr val="00B0F0"/>
                </a:solidFill>
              </a:rPr>
              <a:t>const</a:t>
            </a:r>
            <a:r>
              <a:rPr lang="en-US" sz="4000" dirty="0"/>
              <a:t> Self &amp;&gt;(</a:t>
            </a:r>
            <a:r>
              <a:rPr lang="en-US" sz="4000" dirty="0" err="1"/>
              <a:t>rhs</a:t>
            </a:r>
            <a:r>
              <a:rPr lang="en-US" sz="4000" dirty="0"/>
              <a:t>_);</a:t>
            </a:r>
          </a:p>
          <a:p>
            <a:endParaRPr lang="en-US" sz="4000" dirty="0">
              <a:solidFill>
                <a:srgbClr val="00B0F0"/>
              </a:solidFill>
            </a:endParaRPr>
          </a:p>
          <a:p>
            <a:r>
              <a:rPr lang="en-US" sz="4000" dirty="0">
                <a:solidFill>
                  <a:srgbClr val="00B0F0"/>
                </a:solidFill>
              </a:rPr>
              <a:t>const</a:t>
            </a:r>
            <a:r>
              <a:rPr lang="en-US" sz="4000" dirty="0"/>
              <a:t> T &amp;a = data[n];</a:t>
            </a:r>
          </a:p>
          <a:p>
            <a:r>
              <a:rPr lang="en-US" sz="4000" dirty="0">
                <a:solidFill>
                  <a:srgbClr val="00B0F0"/>
                </a:solidFill>
              </a:rPr>
              <a:t>const</a:t>
            </a:r>
            <a:r>
              <a:rPr lang="en-US" sz="4000" dirty="0"/>
              <a:t> T &amp;b = </a:t>
            </a:r>
            <a:r>
              <a:rPr lang="en-US" sz="4000" dirty="0" err="1"/>
              <a:t>other.data</a:t>
            </a:r>
            <a:r>
              <a:rPr lang="en-US" sz="4000" dirty="0"/>
              <a:t>[m];</a:t>
            </a:r>
          </a:p>
          <a:p>
            <a:r>
              <a:rPr lang="en-US" sz="4000" dirty="0">
                <a:solidFill>
                  <a:srgbClr val="00B050"/>
                </a:solidFill>
              </a:rPr>
              <a:t>// Do stuff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6FFE14-554C-4CF1-98D2-DFB8334E7530}"/>
              </a:ext>
            </a:extLst>
          </p:cNvPr>
          <p:cNvSpPr/>
          <p:nvPr/>
        </p:nvSpPr>
        <p:spPr>
          <a:xfrm>
            <a:off x="2355154" y="4703786"/>
            <a:ext cx="7886699" cy="993683"/>
          </a:xfrm>
          <a:prstGeom prst="rect">
            <a:avLst/>
          </a:prstGeom>
          <a:solidFill>
            <a:schemeClr val="tx2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onsolas" panose="020B0609020204030204" pitchFamily="49" charset="0"/>
              </a:rPr>
              <a:t>Look, I fixed it</a:t>
            </a:r>
          </a:p>
        </p:txBody>
      </p:sp>
    </p:spTree>
    <p:extLst>
      <p:ext uri="{BB962C8B-B14F-4D97-AF65-F5344CB8AC3E}">
        <p14:creationId xmlns:p14="http://schemas.microsoft.com/office/powerpoint/2010/main" val="291682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E396D7-DA7A-44B9-8E6B-4EF7C3B8C2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63527-99D6-4E9E-874F-C3D9046D04B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solidFill>
                  <a:srgbClr val="00B0F0"/>
                </a:solidFill>
              </a:rPr>
              <a:t>decltype</a:t>
            </a:r>
            <a:r>
              <a:rPr lang="en-US" sz="4000" dirty="0">
                <a:solidFill>
                  <a:srgbClr val="00B0F0"/>
                </a:solidFill>
              </a:rPr>
              <a:t>(auto)</a:t>
            </a:r>
            <a:r>
              <a:rPr lang="en-US" sz="4000" dirty="0"/>
              <a:t> other =</a:t>
            </a:r>
          </a:p>
          <a:p>
            <a:r>
              <a:rPr lang="en-US" sz="4000" dirty="0">
                <a:solidFill>
                  <a:srgbClr val="00B0F0"/>
                </a:solidFill>
              </a:rPr>
              <a:t>     </a:t>
            </a:r>
            <a:r>
              <a:rPr lang="en-US" sz="4000" dirty="0" err="1">
                <a:solidFill>
                  <a:srgbClr val="00B0F0"/>
                </a:solidFill>
              </a:rPr>
              <a:t>static_cast</a:t>
            </a:r>
            <a:r>
              <a:rPr lang="en-US" sz="4000" dirty="0"/>
              <a:t>&lt;</a:t>
            </a:r>
            <a:r>
              <a:rPr lang="en-US" sz="4000" dirty="0">
                <a:solidFill>
                  <a:srgbClr val="00B0F0"/>
                </a:solidFill>
              </a:rPr>
              <a:t>const</a:t>
            </a:r>
            <a:r>
              <a:rPr lang="en-US" sz="4000" dirty="0"/>
              <a:t> Self &amp;&gt;(</a:t>
            </a:r>
            <a:r>
              <a:rPr lang="en-US" sz="4000" dirty="0" err="1"/>
              <a:t>rhs</a:t>
            </a:r>
            <a:r>
              <a:rPr lang="en-US" sz="4000" dirty="0"/>
              <a:t>_);</a:t>
            </a:r>
          </a:p>
          <a:p>
            <a:endParaRPr lang="en-US" sz="4000" dirty="0">
              <a:solidFill>
                <a:srgbClr val="00B0F0"/>
              </a:solidFill>
            </a:endParaRPr>
          </a:p>
          <a:p>
            <a:r>
              <a:rPr lang="en-US" sz="4000" dirty="0">
                <a:solidFill>
                  <a:srgbClr val="00B0F0"/>
                </a:solidFill>
              </a:rPr>
              <a:t>const</a:t>
            </a:r>
            <a:r>
              <a:rPr lang="en-US" sz="4000" dirty="0"/>
              <a:t> T &amp;a = data[n];</a:t>
            </a:r>
          </a:p>
          <a:p>
            <a:r>
              <a:rPr lang="en-US" sz="4000" dirty="0">
                <a:solidFill>
                  <a:srgbClr val="00B0F0"/>
                </a:solidFill>
              </a:rPr>
              <a:t>const</a:t>
            </a:r>
            <a:r>
              <a:rPr lang="en-US" sz="4000" dirty="0"/>
              <a:t> T &amp;b = </a:t>
            </a:r>
            <a:r>
              <a:rPr lang="en-US" sz="4000" dirty="0" err="1"/>
              <a:t>other.data</a:t>
            </a:r>
            <a:r>
              <a:rPr lang="en-US" sz="4000" dirty="0"/>
              <a:t>[m];</a:t>
            </a:r>
          </a:p>
          <a:p>
            <a:r>
              <a:rPr lang="en-US" sz="4000" dirty="0">
                <a:solidFill>
                  <a:srgbClr val="00B050"/>
                </a:solidFill>
              </a:rPr>
              <a:t>// Do stuff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6FFE14-554C-4CF1-98D2-DFB8334E7530}"/>
              </a:ext>
            </a:extLst>
          </p:cNvPr>
          <p:cNvSpPr/>
          <p:nvPr/>
        </p:nvSpPr>
        <p:spPr>
          <a:xfrm>
            <a:off x="1066800" y="4667250"/>
            <a:ext cx="9759350" cy="1030219"/>
          </a:xfrm>
          <a:prstGeom prst="rect">
            <a:avLst/>
          </a:prstGeom>
          <a:solidFill>
            <a:schemeClr val="tx2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onsolas" panose="020B0609020204030204" pitchFamily="49" charset="0"/>
              </a:rPr>
              <a:t>If you're really into it</a:t>
            </a:r>
          </a:p>
        </p:txBody>
      </p:sp>
    </p:spTree>
    <p:extLst>
      <p:ext uri="{BB962C8B-B14F-4D97-AF65-F5344CB8AC3E}">
        <p14:creationId xmlns:p14="http://schemas.microsoft.com/office/powerpoint/2010/main" val="115477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7CD85E-E7C5-47C8-B509-F4C179AB07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1BD900-CDAE-4C9F-993D-11FE55EF27B7}"/>
              </a:ext>
            </a:extLst>
          </p:cNvPr>
          <p:cNvSpPr/>
          <p:nvPr/>
        </p:nvSpPr>
        <p:spPr>
          <a:xfrm>
            <a:off x="396315" y="1866900"/>
            <a:ext cx="11399370" cy="2867025"/>
          </a:xfrm>
          <a:prstGeom prst="rect">
            <a:avLst/>
          </a:prstGeom>
          <a:solidFill>
            <a:schemeClr val="tx1">
              <a:lumMod val="75000"/>
            </a:schemeClr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Algerian" panose="04020705040A02060702" pitchFamily="82" charset="0"/>
              </a:rPr>
              <a:t>Thou shalt not auto, unless thy faith is strong and pure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3389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CDA713-166A-468D-85E7-7BC3B73465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7" descr="A close up&#10;&#10;Description automatically generated">
            <a:extLst>
              <a:ext uri="{FF2B5EF4-FFF2-40B4-BE49-F238E27FC236}">
                <a16:creationId xmlns:a16="http://schemas.microsoft.com/office/drawing/2014/main" id="{E8CD9DC0-B497-4738-9E2B-9CA5EACBB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623" y="159967"/>
            <a:ext cx="4940754" cy="653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132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9AB17-2FAF-4D4F-B2BA-5A79474AF2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40F0B27-F975-4B41-802B-3B371074B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4" y="180974"/>
            <a:ext cx="11545637" cy="1494162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Versus Intuition</a:t>
            </a:r>
            <a:endParaRPr lang="en-US" sz="6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B46EA0-968A-4645-9C77-B20BD3890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325" y="1774033"/>
            <a:ext cx="4705350" cy="472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39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F8D038-4BE1-409E-A12B-34A4CCF2E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B9876-12BB-4DD4-847A-458C1C997FF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00B0F0"/>
                </a:solidFill>
              </a:rPr>
              <a:t>using</a:t>
            </a:r>
            <a:r>
              <a:rPr lang="en-US" sz="4000" dirty="0"/>
              <a:t> V = std::vector&lt;....&gt;;</a:t>
            </a:r>
          </a:p>
          <a:p>
            <a:endParaRPr lang="en-US" sz="4000" dirty="0"/>
          </a:p>
          <a:p>
            <a:r>
              <a:rPr lang="en-US" sz="4000" dirty="0">
                <a:solidFill>
                  <a:srgbClr val="00B0F0"/>
                </a:solidFill>
              </a:rPr>
              <a:t>void</a:t>
            </a:r>
            <a:r>
              <a:rPr lang="en-US" sz="4000" dirty="0"/>
              <a:t> </a:t>
            </a:r>
            <a:r>
              <a:rPr lang="en-US" sz="4000" dirty="0" err="1"/>
              <a:t>vector_inc</a:t>
            </a:r>
            <a:r>
              <a:rPr lang="en-US" sz="4000" dirty="0"/>
              <a:t>(V &amp;v)</a:t>
            </a:r>
          </a:p>
          <a:p>
            <a:r>
              <a:rPr lang="en-US" sz="4000" dirty="0"/>
              <a:t>{</a:t>
            </a:r>
          </a:p>
          <a:p>
            <a:r>
              <a:rPr lang="en-US" sz="4000" dirty="0"/>
              <a:t>  </a:t>
            </a:r>
            <a:r>
              <a:rPr lang="en-US" sz="4000" dirty="0">
                <a:solidFill>
                  <a:srgbClr val="00B0F0"/>
                </a:solidFill>
              </a:rPr>
              <a:t>for</a:t>
            </a:r>
            <a:r>
              <a:rPr lang="en-US" sz="4000" dirty="0"/>
              <a:t> (</a:t>
            </a:r>
            <a:r>
              <a:rPr lang="en-US" sz="4000" dirty="0" err="1">
                <a:solidFill>
                  <a:srgbClr val="00B0F0"/>
                </a:solidFill>
              </a:rPr>
              <a:t>size_t</a:t>
            </a:r>
            <a:r>
              <a:rPr lang="en-US" sz="4000" dirty="0"/>
              <a:t> </a:t>
            </a:r>
            <a:r>
              <a:rPr lang="en-US" sz="4000" dirty="0" err="1"/>
              <a:t>i</a:t>
            </a:r>
            <a:r>
              <a:rPr lang="en-US" sz="4000" dirty="0"/>
              <a:t> = 0; </a:t>
            </a:r>
            <a:r>
              <a:rPr lang="en-US" sz="4000" dirty="0" err="1"/>
              <a:t>i</a:t>
            </a:r>
            <a:r>
              <a:rPr lang="en-US" sz="4000" dirty="0"/>
              <a:t> &lt; </a:t>
            </a:r>
            <a:r>
              <a:rPr lang="en-US" sz="4000" dirty="0" err="1"/>
              <a:t>v.size</a:t>
            </a:r>
            <a:r>
              <a:rPr lang="en-US" sz="4000" dirty="0"/>
              <a:t>(); </a:t>
            </a:r>
            <a:r>
              <a:rPr lang="en-US" sz="4000" dirty="0" err="1"/>
              <a:t>i</a:t>
            </a:r>
            <a:r>
              <a:rPr lang="en-US" sz="4000" dirty="0"/>
              <a:t>++)</a:t>
            </a:r>
          </a:p>
          <a:p>
            <a:r>
              <a:rPr lang="en-US" sz="4000" dirty="0"/>
              <a:t>  {</a:t>
            </a:r>
          </a:p>
          <a:p>
            <a:r>
              <a:rPr lang="en-US" sz="4000" dirty="0"/>
              <a:t>    v[</a:t>
            </a:r>
            <a:r>
              <a:rPr lang="en-US" sz="4000" dirty="0" err="1"/>
              <a:t>i</a:t>
            </a:r>
            <a:r>
              <a:rPr lang="en-US" sz="4000" dirty="0"/>
              <a:t>]++;</a:t>
            </a:r>
          </a:p>
          <a:p>
            <a:r>
              <a:rPr lang="en-US" sz="4000" dirty="0"/>
              <a:t>  }</a:t>
            </a:r>
          </a:p>
          <a:p>
            <a:r>
              <a:rPr lang="en-US" sz="4000" dirty="0"/>
              <a:t>}</a:t>
            </a:r>
            <a:endParaRPr lang="en-US" sz="4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512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3F5B36-5C21-44F1-8F51-CFCB97B143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9" name="Picture Placeholder 8" descr="A person wearing a blue shirt&#10;&#10;Description automatically generated">
            <a:extLst>
              <a:ext uri="{FF2B5EF4-FFF2-40B4-BE49-F238E27FC236}">
                <a16:creationId xmlns:a16="http://schemas.microsoft.com/office/drawing/2014/main" id="{D3F55C84-BF7F-4044-8313-3694B80ECAF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0" r="1120"/>
          <a:stretch>
            <a:fillRect/>
          </a:stretch>
        </p:blipFill>
        <p:spPr/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286CBC-63DB-4CD2-9DD0-544E81FFBF6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/>
              <a:t>A C++ developer at PVS-Studio.</a:t>
            </a:r>
            <a:endParaRPr lang="ru-RU" sz="4000" dirty="0"/>
          </a:p>
          <a:p>
            <a:pPr marL="0" indent="0">
              <a:buNone/>
            </a:pPr>
            <a:r>
              <a:rPr lang="en-US" sz="4000" dirty="0"/>
              <a:t>Working on the core functionality and diagnostic rules of the C/C++ static code analyzer.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82D1C2A-25AB-4ACF-90D1-CF87731A6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/>
              <a:t>About me</a:t>
            </a:r>
          </a:p>
        </p:txBody>
      </p:sp>
    </p:spTree>
    <p:extLst>
      <p:ext uri="{BB962C8B-B14F-4D97-AF65-F5344CB8AC3E}">
        <p14:creationId xmlns:p14="http://schemas.microsoft.com/office/powerpoint/2010/main" val="1725176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E396D7-DA7A-44B9-8E6B-4EF7C3B8C2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63527-99D6-4E9E-874F-C3D9046D04B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1" y="180975"/>
            <a:ext cx="11534968" cy="273367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B0F0"/>
                </a:solidFill>
              </a:rPr>
              <a:t>for</a:t>
            </a:r>
            <a:r>
              <a:rPr lang="en-US" sz="4000" dirty="0"/>
              <a:t> (</a:t>
            </a:r>
            <a:r>
              <a:rPr lang="en-US" sz="4000" dirty="0" err="1">
                <a:solidFill>
                  <a:srgbClr val="00B0F0"/>
                </a:solidFill>
              </a:rPr>
              <a:t>size_t</a:t>
            </a:r>
            <a:r>
              <a:rPr lang="en-US" sz="4000" dirty="0"/>
              <a:t> </a:t>
            </a:r>
            <a:r>
              <a:rPr lang="en-US" sz="4000" dirty="0" err="1"/>
              <a:t>i</a:t>
            </a:r>
            <a:r>
              <a:rPr lang="en-US" sz="4000" dirty="0"/>
              <a:t> = 0; </a:t>
            </a:r>
            <a:r>
              <a:rPr lang="en-US" sz="4000" dirty="0" err="1"/>
              <a:t>i</a:t>
            </a:r>
            <a:r>
              <a:rPr lang="en-US" sz="4000" dirty="0"/>
              <a:t> &lt; </a:t>
            </a:r>
            <a:r>
              <a:rPr lang="en-US" sz="4000" dirty="0" err="1"/>
              <a:t>v.size</a:t>
            </a:r>
            <a:r>
              <a:rPr lang="en-US" sz="4000" dirty="0"/>
              <a:t>(); </a:t>
            </a:r>
            <a:r>
              <a:rPr lang="en-US" sz="4000" dirty="0" err="1"/>
              <a:t>i</a:t>
            </a:r>
            <a:r>
              <a:rPr lang="en-US" sz="4000" dirty="0"/>
              <a:t>++)</a:t>
            </a:r>
          </a:p>
          <a:p>
            <a:r>
              <a:rPr lang="en-US" sz="4000" dirty="0"/>
              <a:t>{</a:t>
            </a:r>
          </a:p>
          <a:p>
            <a:r>
              <a:rPr lang="en-US" sz="4000" dirty="0"/>
              <a:t>  v[</a:t>
            </a:r>
            <a:r>
              <a:rPr lang="en-US" sz="4000" dirty="0" err="1"/>
              <a:t>i</a:t>
            </a:r>
            <a:r>
              <a:rPr lang="en-US" sz="4000" dirty="0"/>
              <a:t>]++;</a:t>
            </a:r>
          </a:p>
          <a:p>
            <a:r>
              <a:rPr lang="en-US" sz="4000" dirty="0"/>
              <a:t>}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3EF551C0-7A6E-432F-9F46-6D45057B94D0}"/>
              </a:ext>
            </a:extLst>
          </p:cNvPr>
          <p:cNvSpPr txBox="1">
            <a:spLocks/>
          </p:cNvSpPr>
          <p:nvPr/>
        </p:nvSpPr>
        <p:spPr>
          <a:xfrm>
            <a:off x="326353" y="4238626"/>
            <a:ext cx="11534968" cy="7112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70000"/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std::vector&lt;</a:t>
            </a:r>
            <a:r>
              <a:rPr lang="en-US" sz="4000" dirty="0">
                <a:solidFill>
                  <a:srgbClr val="00B0F0"/>
                </a:solidFill>
              </a:rPr>
              <a:t>uint32_t</a:t>
            </a:r>
            <a:r>
              <a:rPr lang="en-US" sz="4000" dirty="0"/>
              <a:t>&gt; &amp;v;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D5DF05D0-5F7F-4F1C-B6B7-746BF7867C0F}"/>
              </a:ext>
            </a:extLst>
          </p:cNvPr>
          <p:cNvSpPr txBox="1">
            <a:spLocks/>
          </p:cNvSpPr>
          <p:nvPr/>
        </p:nvSpPr>
        <p:spPr>
          <a:xfrm>
            <a:off x="328516" y="5230815"/>
            <a:ext cx="11534968" cy="7112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70000"/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std::vector&lt;</a:t>
            </a:r>
            <a:r>
              <a:rPr lang="en-US" sz="4000" dirty="0">
                <a:solidFill>
                  <a:srgbClr val="00B0F0"/>
                </a:solidFill>
              </a:rPr>
              <a:t>uint8_t</a:t>
            </a:r>
            <a:r>
              <a:rPr lang="en-US" sz="4000" dirty="0"/>
              <a:t>&gt;  &amp;v;</a:t>
            </a:r>
          </a:p>
          <a:p>
            <a:endParaRPr lang="en-US" sz="4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216C1B-A619-4F5D-B49E-A17DCF6F208B}"/>
              </a:ext>
            </a:extLst>
          </p:cNvPr>
          <p:cNvSpPr txBox="1"/>
          <p:nvPr/>
        </p:nvSpPr>
        <p:spPr>
          <a:xfrm>
            <a:off x="326353" y="3204073"/>
            <a:ext cx="39122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Which is faster?</a:t>
            </a:r>
          </a:p>
        </p:txBody>
      </p:sp>
    </p:spTree>
    <p:extLst>
      <p:ext uri="{BB962C8B-B14F-4D97-AF65-F5344CB8AC3E}">
        <p14:creationId xmlns:p14="http://schemas.microsoft.com/office/powerpoint/2010/main" val="37451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9AB17-2FAF-4D4F-B2BA-5A79474AF2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40F0B27-F975-4B41-802B-3B371074B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4" y="180974"/>
            <a:ext cx="11545637" cy="1494162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Let's benchmark, shall we?</a:t>
            </a:r>
            <a:endParaRPr lang="en-US" sz="60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4A1E732-0A5A-4B2A-B79E-8D84D8897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538330"/>
              </p:ext>
            </p:extLst>
          </p:nvPr>
        </p:nvGraphicFramePr>
        <p:xfrm>
          <a:off x="514351" y="1800224"/>
          <a:ext cx="10934700" cy="4529545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2868732">
                  <a:extLst>
                    <a:ext uri="{9D8B030D-6E8A-4147-A177-3AD203B41FA5}">
                      <a16:colId xmlns:a16="http://schemas.microsoft.com/office/drawing/2014/main" val="1961814881"/>
                    </a:ext>
                  </a:extLst>
                </a:gridCol>
                <a:gridCol w="2731967">
                  <a:extLst>
                    <a:ext uri="{9D8B030D-6E8A-4147-A177-3AD203B41FA5}">
                      <a16:colId xmlns:a16="http://schemas.microsoft.com/office/drawing/2014/main" val="2086997662"/>
                    </a:ext>
                  </a:extLst>
                </a:gridCol>
                <a:gridCol w="1743075">
                  <a:extLst>
                    <a:ext uri="{9D8B030D-6E8A-4147-A177-3AD203B41FA5}">
                      <a16:colId xmlns:a16="http://schemas.microsoft.com/office/drawing/2014/main" val="81471727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674983772"/>
                    </a:ext>
                  </a:extLst>
                </a:gridCol>
                <a:gridCol w="1762126">
                  <a:extLst>
                    <a:ext uri="{9D8B030D-6E8A-4147-A177-3AD203B41FA5}">
                      <a16:colId xmlns:a16="http://schemas.microsoft.com/office/drawing/2014/main" val="902660728"/>
                    </a:ext>
                  </a:extLst>
                </a:gridCol>
              </a:tblGrid>
              <a:tr h="90590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Compiler</a:t>
                      </a:r>
                      <a:endParaRPr lang="en-US" sz="2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7415" marR="107415" marT="53708" marB="53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Element</a:t>
                      </a:r>
                      <a:endParaRPr lang="en-US" sz="2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7415" marR="107415" marT="53708" marB="53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-O1</a:t>
                      </a:r>
                      <a:endParaRPr lang="en-US" sz="24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7415" marR="107415" marT="53708" marB="53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-O2</a:t>
                      </a:r>
                      <a:endParaRPr lang="en-US" sz="24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7415" marR="107415" marT="53708" marB="53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-O3</a:t>
                      </a:r>
                      <a:endParaRPr lang="en-US" sz="24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7415" marR="107415" marT="53708" marB="53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334845"/>
                  </a:ext>
                </a:extLst>
              </a:tr>
              <a:tr h="90590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gcc</a:t>
                      </a:r>
                      <a:r>
                        <a:rPr lang="en-US" sz="2400" dirty="0"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 8</a:t>
                      </a:r>
                      <a:endParaRPr lang="en-US" sz="2400" b="0" dirty="0"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107415" marR="107415" marT="53708" marB="53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uint8_t</a:t>
                      </a:r>
                      <a:endParaRPr lang="en-US" sz="2400" b="0" dirty="0"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107415" marR="107415" marT="53708" marB="53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400" dirty="0"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2.0</a:t>
                      </a:r>
                      <a:endParaRPr lang="ru-RU" sz="2400" b="0" dirty="0"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107415" marR="107415" marT="53708" marB="53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400" dirty="0"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2.0</a:t>
                      </a:r>
                      <a:endParaRPr lang="ru-RU" sz="2400" b="0" dirty="0"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107415" marR="107415" marT="53708" marB="53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400" dirty="0"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2.0</a:t>
                      </a:r>
                      <a:endParaRPr lang="ru-RU" sz="2400" b="0" dirty="0"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107415" marR="107415" marT="53708" marB="53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60293"/>
                  </a:ext>
                </a:extLst>
              </a:tr>
              <a:tr h="90590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2"/>
                          </a:solidFill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gcc</a:t>
                      </a:r>
                      <a:r>
                        <a:rPr lang="en-US" sz="2400" dirty="0">
                          <a:solidFill>
                            <a:schemeClr val="tx2"/>
                          </a:solidFill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 8</a:t>
                      </a:r>
                      <a:endParaRPr lang="en-US" sz="2400" b="0" dirty="0">
                        <a:solidFill>
                          <a:schemeClr val="tx2"/>
                        </a:solidFill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107415" marR="107415" marT="53708" marB="53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uint32_t</a:t>
                      </a:r>
                      <a:endParaRPr lang="en-US" sz="2400" b="0" dirty="0">
                        <a:solidFill>
                          <a:schemeClr val="tx2"/>
                        </a:solidFill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107415" marR="107415" marT="53708" marB="53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400" dirty="0">
                          <a:solidFill>
                            <a:schemeClr val="tx2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2.3</a:t>
                      </a:r>
                      <a:endParaRPr lang="ru-RU" sz="2400" b="0" dirty="0">
                        <a:solidFill>
                          <a:schemeClr val="tx2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107415" marR="107415" marT="53708" marB="53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400" dirty="0">
                          <a:solidFill>
                            <a:schemeClr val="tx2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1.3</a:t>
                      </a:r>
                      <a:endParaRPr lang="ru-RU" sz="2400" b="0" dirty="0">
                        <a:solidFill>
                          <a:schemeClr val="tx2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107415" marR="107415" marT="53708" marB="53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400" dirty="0">
                          <a:solidFill>
                            <a:schemeClr val="tx2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0.2</a:t>
                      </a:r>
                      <a:endParaRPr lang="ru-RU" sz="2400" b="0" dirty="0">
                        <a:solidFill>
                          <a:schemeClr val="tx2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107415" marR="107415" marT="53708" marB="53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645450"/>
                  </a:ext>
                </a:extLst>
              </a:tr>
              <a:tr h="90590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clang 8</a:t>
                      </a:r>
                      <a:endParaRPr lang="en-US" sz="2400" b="0" dirty="0"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107415" marR="107415" marT="53708" marB="53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uint8_t</a:t>
                      </a:r>
                      <a:endParaRPr lang="en-US" sz="2400" b="0" dirty="0"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107415" marR="107415" marT="53708" marB="53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400" dirty="0"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9.2</a:t>
                      </a:r>
                      <a:endParaRPr lang="ru-RU" sz="2400" b="0" dirty="0"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107415" marR="107415" marT="53708" marB="53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400" dirty="0"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2.0</a:t>
                      </a:r>
                      <a:endParaRPr lang="ru-RU" sz="2400" b="0" dirty="0"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107415" marR="107415" marT="53708" marB="53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400" dirty="0"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2.0</a:t>
                      </a:r>
                      <a:endParaRPr lang="ru-RU" sz="2400" b="0" dirty="0"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107415" marR="107415" marT="53708" marB="53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6729102"/>
                  </a:ext>
                </a:extLst>
              </a:tr>
              <a:tr h="90590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clang 8</a:t>
                      </a:r>
                      <a:endParaRPr lang="en-US" sz="2400" b="0" dirty="0">
                        <a:solidFill>
                          <a:schemeClr val="tx2"/>
                        </a:solidFill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107415" marR="107415" marT="53708" marB="537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uint32_t</a:t>
                      </a:r>
                      <a:endParaRPr lang="en-US" sz="2400" b="0" dirty="0">
                        <a:solidFill>
                          <a:schemeClr val="tx2"/>
                        </a:solidFill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107415" marR="107415" marT="53708" marB="53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400" dirty="0">
                          <a:solidFill>
                            <a:schemeClr val="tx2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9.2</a:t>
                      </a:r>
                      <a:endParaRPr lang="ru-RU" sz="2400" b="0" dirty="0">
                        <a:solidFill>
                          <a:schemeClr val="tx2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107415" marR="107415" marT="53708" marB="53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400" dirty="0">
                          <a:solidFill>
                            <a:schemeClr val="tx2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0.2</a:t>
                      </a:r>
                      <a:endParaRPr lang="ru-RU" sz="2400" b="0" dirty="0">
                        <a:solidFill>
                          <a:schemeClr val="tx2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107415" marR="107415" marT="53708" marB="53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2400" dirty="0">
                          <a:solidFill>
                            <a:schemeClr val="tx2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0.2</a:t>
                      </a:r>
                      <a:endParaRPr lang="ru-RU" sz="2400" b="0" dirty="0">
                        <a:solidFill>
                          <a:schemeClr val="tx2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107415" marR="107415" marT="53708" marB="5370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635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541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331C60-5B2A-4212-90AB-D251294100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B8B3994-1594-449C-BF0E-0F0432829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564" y="57969"/>
            <a:ext cx="8154871" cy="674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9513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331C60-5B2A-4212-90AB-D251294100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425465-8238-496B-B51E-820AB3DB7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988" y="15195"/>
            <a:ext cx="8012024" cy="684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102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331C60-5B2A-4212-90AB-D251294100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BA53E4-5976-4BC2-BA8E-43B20257F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839" y="56862"/>
            <a:ext cx="5651482" cy="62550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A26C23-B4A7-47CC-B9B7-597DFE32B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87" y="56861"/>
            <a:ext cx="5918913" cy="684574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16D5540-BB8E-4124-866C-4031DA80AF2C}"/>
              </a:ext>
            </a:extLst>
          </p:cNvPr>
          <p:cNvSpPr/>
          <p:nvPr/>
        </p:nvSpPr>
        <p:spPr>
          <a:xfrm>
            <a:off x="3276600" y="628651"/>
            <a:ext cx="2238375" cy="16002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8D2464-F576-423F-91EC-02EBCFB31893}"/>
              </a:ext>
            </a:extLst>
          </p:cNvPr>
          <p:cNvSpPr/>
          <p:nvPr/>
        </p:nvSpPr>
        <p:spPr>
          <a:xfrm>
            <a:off x="9591676" y="3428999"/>
            <a:ext cx="1714500" cy="116205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2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2399FA-86D4-4C2B-A09E-36AFE01F82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B68B3-6A88-4ECE-878E-C92A39C24EB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1" y="180975"/>
            <a:ext cx="11534968" cy="695325"/>
          </a:xfrm>
        </p:spPr>
        <p:txBody>
          <a:bodyPr/>
          <a:lstStyle/>
          <a:p>
            <a:r>
              <a:rPr lang="en-US" sz="4400" dirty="0">
                <a:solidFill>
                  <a:srgbClr val="00B050"/>
                </a:solidFill>
              </a:rPr>
              <a:t>// using V = std::vector&lt;uint8_t&gt;;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BB46D0-2CCA-4A8E-99C1-DCBFF8AB7A3D}"/>
              </a:ext>
            </a:extLst>
          </p:cNvPr>
          <p:cNvSpPr txBox="1">
            <a:spLocks/>
          </p:cNvSpPr>
          <p:nvPr/>
        </p:nvSpPr>
        <p:spPr>
          <a:xfrm>
            <a:off x="342901" y="1104900"/>
            <a:ext cx="11534968" cy="511492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70000"/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solidFill>
                  <a:srgbClr val="00B0F0"/>
                </a:solidFill>
              </a:rPr>
              <a:t>auto</a:t>
            </a:r>
            <a:r>
              <a:rPr lang="en-US" sz="4400" dirty="0"/>
              <a:t> it = </a:t>
            </a:r>
            <a:r>
              <a:rPr lang="en-US" sz="4400" dirty="0" err="1"/>
              <a:t>v.begin</a:t>
            </a:r>
            <a:r>
              <a:rPr lang="en-US" sz="4400" dirty="0"/>
              <a:t>();</a:t>
            </a:r>
          </a:p>
          <a:p>
            <a:r>
              <a:rPr lang="en-US" sz="4400" dirty="0">
                <a:solidFill>
                  <a:srgbClr val="00B0F0"/>
                </a:solidFill>
              </a:rPr>
              <a:t>const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00B0F0"/>
                </a:solidFill>
              </a:rPr>
              <a:t>auto</a:t>
            </a:r>
            <a:r>
              <a:rPr lang="en-US" sz="4400" dirty="0"/>
              <a:t> end = </a:t>
            </a:r>
            <a:r>
              <a:rPr lang="en-US" sz="4400" dirty="0" err="1"/>
              <a:t>v.end</a:t>
            </a:r>
            <a:r>
              <a:rPr lang="en-US" sz="4400" dirty="0"/>
              <a:t>();</a:t>
            </a:r>
          </a:p>
          <a:p>
            <a:r>
              <a:rPr lang="en-US" sz="4400" dirty="0">
                <a:solidFill>
                  <a:srgbClr val="00B0F0"/>
                </a:solidFill>
              </a:rPr>
              <a:t>for</a:t>
            </a:r>
            <a:r>
              <a:rPr lang="en-US" sz="4400" dirty="0"/>
              <a:t> (; it != end; ++it)</a:t>
            </a:r>
          </a:p>
          <a:p>
            <a:r>
              <a:rPr lang="en-US" sz="4400" dirty="0"/>
              <a:t>{</a:t>
            </a:r>
          </a:p>
          <a:p>
            <a:r>
              <a:rPr lang="en-US" sz="4400" dirty="0"/>
              <a:t>  ++(*it);</a:t>
            </a:r>
          </a:p>
          <a:p>
            <a:r>
              <a:rPr lang="en-US" sz="4400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4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97173-2677-49BD-BEB6-11A1C7488F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2E2F3F-46E2-4404-877F-2761BD10E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41" y="228601"/>
            <a:ext cx="11040918" cy="60832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4EFD81-A3DA-4804-9B56-A90A37605FF3}"/>
              </a:ext>
            </a:extLst>
          </p:cNvPr>
          <p:cNvSpPr/>
          <p:nvPr/>
        </p:nvSpPr>
        <p:spPr>
          <a:xfrm>
            <a:off x="7658100" y="304800"/>
            <a:ext cx="2724150" cy="857251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85B6B2-6BE6-4506-8E6E-53B67B2196D4}"/>
              </a:ext>
            </a:extLst>
          </p:cNvPr>
          <p:cNvSpPr/>
          <p:nvPr/>
        </p:nvSpPr>
        <p:spPr>
          <a:xfrm>
            <a:off x="7581900" y="2571749"/>
            <a:ext cx="3905250" cy="2524126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5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9AB17-2FAF-4D4F-B2BA-5A79474AF2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40F0B27-F975-4B41-802B-3B371074B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4" y="180974"/>
            <a:ext cx="11545637" cy="1494162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One more (with uint8_t)</a:t>
            </a:r>
            <a:endParaRPr lang="en-US" sz="60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4A1E732-0A5A-4B2A-B79E-8D84D8897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759189"/>
              </p:ext>
            </p:extLst>
          </p:nvPr>
        </p:nvGraphicFramePr>
        <p:xfrm>
          <a:off x="405849" y="2165350"/>
          <a:ext cx="11380302" cy="3371850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3559201">
                  <a:extLst>
                    <a:ext uri="{9D8B030D-6E8A-4147-A177-3AD203B41FA5}">
                      <a16:colId xmlns:a16="http://schemas.microsoft.com/office/drawing/2014/main" val="1961814881"/>
                    </a:ext>
                  </a:extLst>
                </a:gridCol>
                <a:gridCol w="2550050">
                  <a:extLst>
                    <a:ext uri="{9D8B030D-6E8A-4147-A177-3AD203B41FA5}">
                      <a16:colId xmlns:a16="http://schemas.microsoft.com/office/drawing/2014/main" val="2086997662"/>
                    </a:ext>
                  </a:extLst>
                </a:gridCol>
                <a:gridCol w="2543175">
                  <a:extLst>
                    <a:ext uri="{9D8B030D-6E8A-4147-A177-3AD203B41FA5}">
                      <a16:colId xmlns:a16="http://schemas.microsoft.com/office/drawing/2014/main" val="814717272"/>
                    </a:ext>
                  </a:extLst>
                </a:gridCol>
                <a:gridCol w="2727876">
                  <a:extLst>
                    <a:ext uri="{9D8B030D-6E8A-4147-A177-3AD203B41FA5}">
                      <a16:colId xmlns:a16="http://schemas.microsoft.com/office/drawing/2014/main" val="3674983772"/>
                    </a:ext>
                  </a:extLst>
                </a:gridCol>
              </a:tblGrid>
              <a:tr h="112395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Compiler</a:t>
                      </a:r>
                      <a:endParaRPr lang="en-US" sz="3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3268" marR="133268" marT="66635" marB="66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Before (-O2)</a:t>
                      </a:r>
                      <a:endParaRPr lang="en-US" sz="3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33268" marR="133268" marT="66635" marB="666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After (-O2)</a:t>
                      </a:r>
                    </a:p>
                  </a:txBody>
                  <a:tcPr marL="133268" marR="133268" marT="66635" marB="666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Speedup</a:t>
                      </a:r>
                    </a:p>
                  </a:txBody>
                  <a:tcPr marL="133268" marR="133268" marT="66635" marB="666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334845"/>
                  </a:ext>
                </a:extLst>
              </a:tr>
              <a:tr h="112395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 err="1"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gcc</a:t>
                      </a:r>
                      <a:r>
                        <a:rPr lang="en-US" sz="3000" dirty="0"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 8</a:t>
                      </a:r>
                      <a:endParaRPr lang="en-US" sz="3000" b="0" dirty="0"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133268" marR="133268" marT="66635" marB="66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2.0</a:t>
                      </a:r>
                      <a:endParaRPr lang="en-US" sz="3000" b="0" dirty="0"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133268" marR="133268" marT="66635" marB="666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000" dirty="0"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1.3</a:t>
                      </a:r>
                      <a:endParaRPr lang="ru-RU" sz="3000" b="0" dirty="0"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133268" marR="133268" marT="66635" marB="666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000" dirty="0"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1.5x</a:t>
                      </a:r>
                      <a:endParaRPr lang="ru-RU" sz="3000" b="0" dirty="0"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133268" marR="133268" marT="66635" marB="666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60293"/>
                  </a:ext>
                </a:extLst>
              </a:tr>
              <a:tr h="1123950"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2"/>
                          </a:solidFill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clang 8</a:t>
                      </a:r>
                      <a:endParaRPr lang="en-US" sz="3000" b="0" dirty="0">
                        <a:solidFill>
                          <a:schemeClr val="tx2"/>
                        </a:solidFill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133268" marR="133268" marT="66635" marB="666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2"/>
                          </a:solidFill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2.0</a:t>
                      </a:r>
                      <a:endParaRPr lang="en-US" sz="3000" b="0" dirty="0">
                        <a:solidFill>
                          <a:schemeClr val="tx2"/>
                        </a:solidFill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133268" marR="133268" marT="66635" marB="666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000" b="0" dirty="0">
                          <a:solidFill>
                            <a:schemeClr val="tx2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0.06</a:t>
                      </a:r>
                      <a:endParaRPr lang="ru-RU" sz="3000" b="0" dirty="0">
                        <a:solidFill>
                          <a:schemeClr val="tx2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133268" marR="133268" marT="66635" marB="666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3000" dirty="0">
                          <a:solidFill>
                            <a:schemeClr val="tx2"/>
                          </a:solidFill>
                          <a:effectLst/>
                          <a:latin typeface="Arial Black" panose="020B0A04020102020204" pitchFamily="34" charset="0"/>
                          <a:cs typeface="Arial" panose="020B0604020202020204" pitchFamily="34" charset="0"/>
                        </a:rPr>
                        <a:t>33.4x</a:t>
                      </a:r>
                      <a:endParaRPr lang="ru-RU" sz="3000" b="0" dirty="0">
                        <a:solidFill>
                          <a:schemeClr val="tx2"/>
                        </a:solidFill>
                        <a:effectLst/>
                        <a:latin typeface="Arial Black" panose="020B0A04020102020204" pitchFamily="34" charset="0"/>
                        <a:cs typeface="Arial" panose="020B0604020202020204" pitchFamily="34" charset="0"/>
                      </a:endParaRPr>
                    </a:p>
                  </a:txBody>
                  <a:tcPr marL="133268" marR="133268" marT="66635" marB="6663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635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901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2399FA-86D4-4C2B-A09E-36AFE01F82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BB46D0-2CCA-4A8E-99C1-DCBFF8AB7A3D}"/>
              </a:ext>
            </a:extLst>
          </p:cNvPr>
          <p:cNvSpPr txBox="1">
            <a:spLocks/>
          </p:cNvSpPr>
          <p:nvPr/>
        </p:nvSpPr>
        <p:spPr>
          <a:xfrm>
            <a:off x="326353" y="371475"/>
            <a:ext cx="11534968" cy="446722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70000"/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solidFill>
                  <a:srgbClr val="00B0F0"/>
                </a:solidFill>
              </a:rPr>
              <a:t>auto</a:t>
            </a:r>
            <a:r>
              <a:rPr lang="en-US" sz="4400" dirty="0"/>
              <a:t> it = </a:t>
            </a:r>
            <a:r>
              <a:rPr lang="en-US" sz="4400" dirty="0" err="1"/>
              <a:t>v.begin</a:t>
            </a:r>
            <a:r>
              <a:rPr lang="en-US" sz="4400" dirty="0"/>
              <a:t>();</a:t>
            </a:r>
          </a:p>
          <a:p>
            <a:r>
              <a:rPr lang="en-US" sz="4400" dirty="0">
                <a:solidFill>
                  <a:srgbClr val="00B0F0"/>
                </a:solidFill>
              </a:rPr>
              <a:t>const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00B0F0"/>
                </a:solidFill>
              </a:rPr>
              <a:t>auto</a:t>
            </a:r>
            <a:r>
              <a:rPr lang="en-US" sz="4400" dirty="0"/>
              <a:t> end = </a:t>
            </a:r>
            <a:r>
              <a:rPr lang="en-US" sz="4400" dirty="0" err="1"/>
              <a:t>v.end</a:t>
            </a:r>
            <a:r>
              <a:rPr lang="en-US" sz="4400" dirty="0"/>
              <a:t>();</a:t>
            </a:r>
          </a:p>
          <a:p>
            <a:r>
              <a:rPr lang="en-US" sz="4400" dirty="0">
                <a:solidFill>
                  <a:srgbClr val="00B0F0"/>
                </a:solidFill>
              </a:rPr>
              <a:t>for</a:t>
            </a:r>
            <a:r>
              <a:rPr lang="en-US" sz="4400" dirty="0"/>
              <a:t> (; it != end; ++it)</a:t>
            </a:r>
          </a:p>
          <a:p>
            <a:r>
              <a:rPr lang="en-US" sz="4400" dirty="0"/>
              <a:t>{</a:t>
            </a:r>
          </a:p>
          <a:p>
            <a:r>
              <a:rPr lang="en-US" sz="4400" dirty="0"/>
              <a:t>  ++(*it);</a:t>
            </a:r>
          </a:p>
          <a:p>
            <a:r>
              <a:rPr lang="en-US" sz="4400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A572BE-8A7D-44C9-A94A-7CC768831B38}"/>
              </a:ext>
            </a:extLst>
          </p:cNvPr>
          <p:cNvSpPr/>
          <p:nvPr/>
        </p:nvSpPr>
        <p:spPr>
          <a:xfrm>
            <a:off x="326353" y="5184015"/>
            <a:ext cx="11534968" cy="1030219"/>
          </a:xfrm>
          <a:prstGeom prst="rect">
            <a:avLst/>
          </a:prstGeom>
          <a:solidFill>
            <a:schemeClr val="tx2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Does it remind you of anything?</a:t>
            </a:r>
          </a:p>
        </p:txBody>
      </p:sp>
    </p:spTree>
    <p:extLst>
      <p:ext uri="{BB962C8B-B14F-4D97-AF65-F5344CB8AC3E}">
        <p14:creationId xmlns:p14="http://schemas.microsoft.com/office/powerpoint/2010/main" val="203271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2399FA-86D4-4C2B-A09E-36AFE01F82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BB46D0-2CCA-4A8E-99C1-DCBFF8AB7A3D}"/>
              </a:ext>
            </a:extLst>
          </p:cNvPr>
          <p:cNvSpPr txBox="1">
            <a:spLocks/>
          </p:cNvSpPr>
          <p:nvPr/>
        </p:nvSpPr>
        <p:spPr>
          <a:xfrm>
            <a:off x="402553" y="1752600"/>
            <a:ext cx="11534968" cy="395287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70000"/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solidFill>
                  <a:srgbClr val="00B0F0"/>
                </a:solidFill>
              </a:rPr>
              <a:t>for </a:t>
            </a:r>
            <a:r>
              <a:rPr lang="en-US" sz="5400" dirty="0"/>
              <a:t>(</a:t>
            </a:r>
            <a:r>
              <a:rPr lang="en-US" sz="5400" dirty="0">
                <a:solidFill>
                  <a:srgbClr val="00B0F0"/>
                </a:solidFill>
              </a:rPr>
              <a:t>auto</a:t>
            </a:r>
            <a:r>
              <a:rPr lang="en-US" sz="5400" dirty="0"/>
              <a:t>&amp;&amp; </a:t>
            </a:r>
            <a:r>
              <a:rPr lang="en-US" sz="5400" dirty="0" err="1"/>
              <a:t>elem</a:t>
            </a:r>
            <a:r>
              <a:rPr lang="en-US" sz="5400" dirty="0"/>
              <a:t> : v)</a:t>
            </a:r>
          </a:p>
          <a:p>
            <a:r>
              <a:rPr lang="en-US" sz="5400" dirty="0"/>
              <a:t>{</a:t>
            </a:r>
          </a:p>
          <a:p>
            <a:r>
              <a:rPr lang="en-US" sz="5400" dirty="0"/>
              <a:t>  ++</a:t>
            </a:r>
            <a:r>
              <a:rPr lang="en-US" sz="5400" dirty="0" err="1"/>
              <a:t>elem</a:t>
            </a:r>
            <a:r>
              <a:rPr lang="en-US" sz="5400" dirty="0"/>
              <a:t>;</a:t>
            </a:r>
          </a:p>
          <a:p>
            <a:r>
              <a:rPr lang="en-US" sz="5400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A572BE-8A7D-44C9-A94A-7CC768831B38}"/>
              </a:ext>
            </a:extLst>
          </p:cNvPr>
          <p:cNvSpPr/>
          <p:nvPr/>
        </p:nvSpPr>
        <p:spPr>
          <a:xfrm>
            <a:off x="402553" y="371475"/>
            <a:ext cx="11534968" cy="1030219"/>
          </a:xfrm>
          <a:prstGeom prst="rect">
            <a:avLst/>
          </a:prstGeom>
          <a:solidFill>
            <a:schemeClr val="tx2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How about this?</a:t>
            </a:r>
          </a:p>
        </p:txBody>
      </p:sp>
    </p:spTree>
    <p:extLst>
      <p:ext uri="{BB962C8B-B14F-4D97-AF65-F5344CB8AC3E}">
        <p14:creationId xmlns:p14="http://schemas.microsoft.com/office/powerpoint/2010/main" val="278114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E7448D-221F-424E-B7F8-0D46BFB105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35F81C-AF9E-4799-A851-9D7CFC9EAAF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4400" dirty="0"/>
              <a:t>We all do code reviews</a:t>
            </a:r>
          </a:p>
          <a:p>
            <a:r>
              <a:rPr lang="en-US" sz="4400" dirty="0"/>
              <a:t>Who doesn't admit this – does it twice as often</a:t>
            </a:r>
          </a:p>
          <a:p>
            <a:r>
              <a:rPr lang="en-US" sz="4400" dirty="0"/>
              <a:t>It's ok, nobody's </a:t>
            </a:r>
            <a:r>
              <a:rPr lang="en-US" sz="4400" dirty="0" err="1"/>
              <a:t>gonna</a:t>
            </a:r>
            <a:r>
              <a:rPr lang="en-US" sz="4400" dirty="0"/>
              <a:t> blame you</a:t>
            </a:r>
          </a:p>
          <a:p>
            <a:r>
              <a:rPr lang="en-US" sz="4400" dirty="0"/>
              <a:t>Just make sure, you take precautions</a:t>
            </a:r>
            <a:endParaRPr lang="ru-RU" sz="4000" dirty="0"/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5A6BC1C-FE26-4354-8F3F-85E0B0EDC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What is this about?</a:t>
            </a:r>
          </a:p>
        </p:txBody>
      </p:sp>
    </p:spTree>
    <p:extLst>
      <p:ext uri="{BB962C8B-B14F-4D97-AF65-F5344CB8AC3E}">
        <p14:creationId xmlns:p14="http://schemas.microsoft.com/office/powerpoint/2010/main" val="399487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67A0A0-D8E8-4002-9650-BECE599D70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92BFCD-D1E6-47D6-B4C9-AFC138FBBF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588"/>
          <a:stretch/>
        </p:blipFill>
        <p:spPr>
          <a:xfrm>
            <a:off x="147122" y="75424"/>
            <a:ext cx="11885463" cy="5437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7230D1-3DA5-4B03-88E7-30D2E1C65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56" y="676387"/>
            <a:ext cx="10682288" cy="610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344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7CD85E-E7C5-47C8-B509-F4C179AB07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1BD900-CDAE-4C9F-993D-11FE55EF27B7}"/>
              </a:ext>
            </a:extLst>
          </p:cNvPr>
          <p:cNvSpPr/>
          <p:nvPr/>
        </p:nvSpPr>
        <p:spPr>
          <a:xfrm>
            <a:off x="396315" y="1866900"/>
            <a:ext cx="11399370" cy="2867025"/>
          </a:xfrm>
          <a:prstGeom prst="rect">
            <a:avLst/>
          </a:prstGeom>
          <a:solidFill>
            <a:schemeClr val="tx1">
              <a:lumMod val="75000"/>
            </a:schemeClr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Algerian" panose="04020705040A02060702" pitchFamily="82" charset="0"/>
              </a:rPr>
              <a:t>Thou shalt not write indexed loops for they are abomination before the Code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8057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CDA713-166A-468D-85E7-7BC3B73465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8" name="Picture 7" descr="A close up&#10;&#10;Description automatically generated">
            <a:extLst>
              <a:ext uri="{FF2B5EF4-FFF2-40B4-BE49-F238E27FC236}">
                <a16:creationId xmlns:a16="http://schemas.microsoft.com/office/drawing/2014/main" id="{E8CD9DC0-B497-4738-9E2B-9CA5EACBB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623" y="159967"/>
            <a:ext cx="4940754" cy="653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8164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9AB17-2FAF-4D4F-B2BA-5A79474AF2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40F0B27-F975-4B41-802B-3B371074B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4" y="180974"/>
            <a:ext cx="11545637" cy="1494162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Privacy Matters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806519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1A2C1C-E013-4907-A586-5E0EE56B62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7C4269-D1A9-417C-90D8-3533B4DA7CC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B0F0"/>
                </a:solidFill>
              </a:rPr>
              <a:t>void</a:t>
            </a:r>
            <a:r>
              <a:rPr lang="en-US" sz="4000" dirty="0"/>
              <a:t> </a:t>
            </a:r>
            <a:r>
              <a:rPr lang="en-US" sz="4000" dirty="0" err="1"/>
              <a:t>InputPassword</a:t>
            </a:r>
            <a:r>
              <a:rPr lang="en-US" sz="4000" dirty="0"/>
              <a:t>(</a:t>
            </a:r>
            <a:r>
              <a:rPr lang="en-US" sz="4000" dirty="0">
                <a:solidFill>
                  <a:srgbClr val="00B0F0"/>
                </a:solidFill>
              </a:rPr>
              <a:t>char</a:t>
            </a:r>
            <a:r>
              <a:rPr lang="en-US" sz="4000" dirty="0"/>
              <a:t> *</a:t>
            </a:r>
            <a:r>
              <a:rPr lang="en-US" sz="4000" dirty="0" err="1"/>
              <a:t>pswd</a:t>
            </a:r>
            <a:r>
              <a:rPr lang="en-US" sz="4000" dirty="0"/>
              <a:t>);</a:t>
            </a:r>
          </a:p>
          <a:p>
            <a:r>
              <a:rPr lang="en-US" sz="4000" dirty="0">
                <a:solidFill>
                  <a:srgbClr val="00B0F0"/>
                </a:solidFill>
              </a:rPr>
              <a:t>void</a:t>
            </a:r>
            <a:r>
              <a:rPr lang="en-US" sz="4000" dirty="0"/>
              <a:t> </a:t>
            </a:r>
            <a:r>
              <a:rPr lang="en-US" sz="4000" dirty="0" err="1"/>
              <a:t>ProcessPassword</a:t>
            </a:r>
            <a:r>
              <a:rPr lang="en-US" sz="4000" dirty="0"/>
              <a:t>(</a:t>
            </a:r>
            <a:r>
              <a:rPr lang="en-US" sz="4000" dirty="0">
                <a:solidFill>
                  <a:srgbClr val="00B0F0"/>
                </a:solidFill>
              </a:rPr>
              <a:t>const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00B0F0"/>
                </a:solidFill>
              </a:rPr>
              <a:t>char</a:t>
            </a:r>
            <a:r>
              <a:rPr lang="en-US" sz="4000" dirty="0"/>
              <a:t> *</a:t>
            </a:r>
            <a:r>
              <a:rPr lang="en-US" sz="4000" dirty="0" err="1"/>
              <a:t>pswd</a:t>
            </a:r>
            <a:r>
              <a:rPr lang="en-US" sz="4000" dirty="0"/>
              <a:t>);</a:t>
            </a:r>
          </a:p>
          <a:p>
            <a:r>
              <a:rPr lang="en-US" sz="4000" dirty="0">
                <a:solidFill>
                  <a:srgbClr val="00B0F0"/>
                </a:solidFill>
              </a:rPr>
              <a:t>void</a:t>
            </a:r>
            <a:r>
              <a:rPr lang="en-US" sz="4000" dirty="0"/>
              <a:t> DoSomething()</a:t>
            </a:r>
          </a:p>
          <a:p>
            <a:r>
              <a:rPr lang="en-US" sz="4000" dirty="0"/>
              <a:t>{</a:t>
            </a:r>
          </a:p>
          <a:p>
            <a:r>
              <a:rPr lang="en-US" sz="4000" dirty="0"/>
              <a:t>  </a:t>
            </a:r>
            <a:r>
              <a:rPr lang="en-US" sz="4000" dirty="0">
                <a:solidFill>
                  <a:srgbClr val="00B0F0"/>
                </a:solidFill>
              </a:rPr>
              <a:t>char</a:t>
            </a:r>
            <a:r>
              <a:rPr lang="en-US" sz="4000" dirty="0"/>
              <a:t> password[MAX_PASSWORD_LEN];</a:t>
            </a:r>
          </a:p>
          <a:p>
            <a:r>
              <a:rPr lang="en-US" sz="4000" dirty="0"/>
              <a:t>  </a:t>
            </a:r>
            <a:r>
              <a:rPr lang="en-US" sz="4000" dirty="0" err="1"/>
              <a:t>InputPassword</a:t>
            </a:r>
            <a:r>
              <a:rPr lang="en-US" sz="4000" dirty="0"/>
              <a:t>(password);</a:t>
            </a:r>
          </a:p>
          <a:p>
            <a:r>
              <a:rPr lang="en-US" sz="4000" dirty="0"/>
              <a:t>  </a:t>
            </a:r>
            <a:r>
              <a:rPr lang="en-US" sz="4000" dirty="0" err="1"/>
              <a:t>ProcessPassword</a:t>
            </a:r>
            <a:r>
              <a:rPr lang="en-US" sz="4000" dirty="0"/>
              <a:t>(password);</a:t>
            </a:r>
          </a:p>
          <a:p>
            <a:r>
              <a:rPr lang="en-US" sz="4000" dirty="0"/>
              <a:t>  </a:t>
            </a:r>
            <a:r>
              <a:rPr lang="en-US" sz="4000" dirty="0" err="1"/>
              <a:t>memset</a:t>
            </a:r>
            <a:r>
              <a:rPr lang="en-US" sz="4000" dirty="0"/>
              <a:t>(password, 0, </a:t>
            </a:r>
            <a:r>
              <a:rPr lang="en-US" sz="4000" dirty="0" err="1">
                <a:solidFill>
                  <a:srgbClr val="00B0F0"/>
                </a:solidFill>
              </a:rPr>
              <a:t>sizeof</a:t>
            </a:r>
            <a:r>
              <a:rPr lang="en-US" sz="4000" dirty="0"/>
              <a:t>(password));</a:t>
            </a:r>
          </a:p>
          <a:p>
            <a:r>
              <a:rPr lang="en-US" sz="4000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CBD951-B206-41E6-BC77-58C42FE7794B}"/>
              </a:ext>
            </a:extLst>
          </p:cNvPr>
          <p:cNvSpPr/>
          <p:nvPr/>
        </p:nvSpPr>
        <p:spPr>
          <a:xfrm>
            <a:off x="885824" y="4819650"/>
            <a:ext cx="10829925" cy="8763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8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3295C6-8448-46C0-885C-636D3BEFAE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6B7676-1A5B-4F82-AFF8-411C1CB53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What does the compiler say?</a:t>
            </a:r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B174705-A96D-4213-92BC-D2B93F152A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80" y="1050904"/>
            <a:ext cx="5633340" cy="5454671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17" name="Picture 1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305E3BB-2528-4052-854E-AB101BFA98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982" y="1050904"/>
            <a:ext cx="5734850" cy="522995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10B3B4A-BC71-4870-BA36-ADED2B121BFF}"/>
              </a:ext>
            </a:extLst>
          </p:cNvPr>
          <p:cNvSpPr/>
          <p:nvPr/>
        </p:nvSpPr>
        <p:spPr>
          <a:xfrm>
            <a:off x="6227982" y="5498290"/>
            <a:ext cx="5734850" cy="782569"/>
          </a:xfrm>
          <a:prstGeom prst="rect">
            <a:avLst/>
          </a:prstGeom>
          <a:solidFill>
            <a:schemeClr val="tx2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Consolas" panose="020B0609020204030204" pitchFamily="49" charset="0"/>
              </a:rPr>
              <a:t>clang 10 with –O2</a:t>
            </a:r>
          </a:p>
        </p:txBody>
      </p:sp>
    </p:spTree>
    <p:extLst>
      <p:ext uri="{BB962C8B-B14F-4D97-AF65-F5344CB8AC3E}">
        <p14:creationId xmlns:p14="http://schemas.microsoft.com/office/powerpoint/2010/main" val="3330247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3295C6-8448-46C0-885C-636D3BEFAE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6B7676-1A5B-4F82-AFF8-411C1CB53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Looks contrived?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00642AA-B0B5-4060-9F30-E86F6D0BE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91" y="881386"/>
            <a:ext cx="10704044" cy="589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14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3295C6-8448-46C0-885C-636D3BEFAE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01B76-6289-4B67-B726-C4DC6D92B14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Custom </a:t>
            </a:r>
            <a:r>
              <a:rPr lang="en-US" sz="4000" b="1" dirty="0" err="1"/>
              <a:t>safe_memset</a:t>
            </a:r>
            <a:r>
              <a:rPr lang="en-US" sz="4000" dirty="0"/>
              <a:t> + disabled LTO/WPO</a:t>
            </a:r>
          </a:p>
          <a:p>
            <a:r>
              <a:rPr lang="en-US" sz="4000" dirty="0"/>
              <a:t>Access a non-volatile object through a volatile pointer</a:t>
            </a:r>
          </a:p>
          <a:p>
            <a:r>
              <a:rPr lang="en-US" sz="4000" dirty="0"/>
              <a:t>Call </a:t>
            </a:r>
            <a:r>
              <a:rPr lang="en-US" sz="4000" dirty="0" err="1"/>
              <a:t>memset</a:t>
            </a:r>
            <a:r>
              <a:rPr lang="en-US" sz="4000" dirty="0"/>
              <a:t> through a volatile function pointer</a:t>
            </a:r>
          </a:p>
          <a:p>
            <a:r>
              <a:rPr lang="en-US" sz="4000" dirty="0"/>
              <a:t>Volatile assembly code</a:t>
            </a:r>
          </a:p>
          <a:p>
            <a:r>
              <a:rPr lang="en-US" sz="4000" dirty="0" err="1"/>
              <a:t>Memset</a:t>
            </a:r>
            <a:r>
              <a:rPr lang="en-US" sz="4000" dirty="0"/>
              <a:t> + memory barrier</a:t>
            </a:r>
          </a:p>
          <a:p>
            <a:r>
              <a:rPr lang="en-US" sz="4000" dirty="0"/>
              <a:t>Disable compiler </a:t>
            </a:r>
            <a:r>
              <a:rPr lang="en-US" sz="4000" dirty="0" err="1"/>
              <a:t>optimisations</a:t>
            </a:r>
            <a:r>
              <a:rPr lang="en-US" sz="4000" dirty="0"/>
              <a:t> (-</a:t>
            </a:r>
            <a:r>
              <a:rPr lang="en-US" sz="4000" dirty="0" err="1"/>
              <a:t>fno-builtin-memset</a:t>
            </a:r>
            <a:r>
              <a:rPr lang="en-US" sz="4000" dirty="0"/>
              <a:t>)</a:t>
            </a:r>
          </a:p>
          <a:p>
            <a:r>
              <a:rPr lang="en-US" sz="4000" dirty="0"/>
              <a:t>C11: </a:t>
            </a:r>
            <a:r>
              <a:rPr lang="en-US" sz="4000" b="1" dirty="0" err="1"/>
              <a:t>memset_s</a:t>
            </a:r>
            <a:endParaRPr lang="en-US" sz="40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6B7676-1A5B-4F82-AFF8-411C1CB53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So, what can you do?</a:t>
            </a:r>
          </a:p>
        </p:txBody>
      </p:sp>
    </p:spTree>
    <p:extLst>
      <p:ext uri="{BB962C8B-B14F-4D97-AF65-F5344CB8AC3E}">
        <p14:creationId xmlns:p14="http://schemas.microsoft.com/office/powerpoint/2010/main" val="334367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7CD85E-E7C5-47C8-B509-F4C179AB07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1BD900-CDAE-4C9F-993D-11FE55EF27B7}"/>
              </a:ext>
            </a:extLst>
          </p:cNvPr>
          <p:cNvSpPr/>
          <p:nvPr/>
        </p:nvSpPr>
        <p:spPr>
          <a:xfrm>
            <a:off x="396315" y="1866900"/>
            <a:ext cx="11399370" cy="2867025"/>
          </a:xfrm>
          <a:prstGeom prst="rect">
            <a:avLst/>
          </a:prstGeom>
          <a:solidFill>
            <a:schemeClr val="tx1">
              <a:lumMod val="75000"/>
            </a:schemeClr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Algerian" panose="04020705040A02060702" pitchFamily="82" charset="0"/>
              </a:rPr>
              <a:t>Thou shalt wash thy data thoroughly before releasing it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3454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9AB17-2FAF-4D4F-B2BA-5A79474AF2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40F0B27-F975-4B41-802B-3B371074B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4" y="180974"/>
            <a:ext cx="11545637" cy="1494162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Unwashed Data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484695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E7448D-221F-424E-B7F8-0D46BFB105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35F81C-AF9E-4799-A851-9D7CFC9EAAF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30679" y="1028700"/>
            <a:ext cx="7193527" cy="5283199"/>
          </a:xfrm>
        </p:spPr>
        <p:txBody>
          <a:bodyPr>
            <a:normAutofit/>
          </a:bodyPr>
          <a:lstStyle/>
          <a:p>
            <a:r>
              <a:rPr lang="en-US" sz="4400" dirty="0"/>
              <a:t>We all do code reviews</a:t>
            </a:r>
          </a:p>
          <a:p>
            <a:r>
              <a:rPr lang="en-US" sz="4400" dirty="0"/>
              <a:t>Who doesn't admit this – does it twice as often</a:t>
            </a:r>
          </a:p>
          <a:p>
            <a:r>
              <a:rPr lang="en-US" sz="4400" dirty="0"/>
              <a:t>It's ok, nobody's </a:t>
            </a:r>
            <a:r>
              <a:rPr lang="en-US" sz="4400" dirty="0" err="1"/>
              <a:t>gonna</a:t>
            </a:r>
            <a:r>
              <a:rPr lang="en-US" sz="4400" dirty="0"/>
              <a:t> blame you</a:t>
            </a:r>
          </a:p>
          <a:p>
            <a:r>
              <a:rPr lang="en-US" sz="4400" dirty="0"/>
              <a:t>Just make sure, you take precautions</a:t>
            </a:r>
            <a:endParaRPr lang="ru-RU" sz="4000" dirty="0"/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5A6BC1C-FE26-4354-8F3F-85E0B0EDC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What are you talking about?</a:t>
            </a:r>
          </a:p>
        </p:txBody>
      </p:sp>
      <p:pic>
        <p:nvPicPr>
          <p:cNvPr id="8" name="Content Placeholder 7" descr="A person that is standing in the dirt&#10;&#10;Description automatically generated">
            <a:extLst>
              <a:ext uri="{FF2B5EF4-FFF2-40B4-BE49-F238E27FC236}">
                <a16:creationId xmlns:a16="http://schemas.microsoft.com/office/drawing/2014/main" id="{4BE07723-D506-4E8B-8FE4-31387FEB7A84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427" y="924192"/>
            <a:ext cx="3666308" cy="579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2800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B52A19-ED1D-46ED-89B7-A6D49A9171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067B1-5C7C-4CF9-87AA-2C908C91BDD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1" y="180976"/>
            <a:ext cx="11534968" cy="4774202"/>
          </a:xfrm>
        </p:spPr>
        <p:txBody>
          <a:bodyPr/>
          <a:lstStyle/>
          <a:p>
            <a:r>
              <a:rPr lang="en-US" sz="4000" dirty="0">
                <a:solidFill>
                  <a:srgbClr val="00B0F0"/>
                </a:solidFill>
              </a:rPr>
              <a:t>if</a:t>
            </a:r>
            <a:r>
              <a:rPr lang="en-US" sz="4000" dirty="0"/>
              <a:t> (!</a:t>
            </a:r>
            <a:r>
              <a:rPr lang="en-US" sz="4000" dirty="0" err="1"/>
              <a:t>fgets</a:t>
            </a:r>
            <a:r>
              <a:rPr lang="en-US" sz="4000" dirty="0"/>
              <a:t>(</a:t>
            </a:r>
            <a:r>
              <a:rPr lang="en-US" sz="4000" dirty="0" err="1"/>
              <a:t>readbuf</a:t>
            </a:r>
            <a:r>
              <a:rPr lang="en-US" sz="4000" dirty="0"/>
              <a:t>, BUFSIZ, stdin))</a:t>
            </a:r>
          </a:p>
          <a:p>
            <a:r>
              <a:rPr lang="en-US" sz="4000" dirty="0"/>
              <a:t>{</a:t>
            </a:r>
          </a:p>
          <a:p>
            <a:r>
              <a:rPr lang="en-US" sz="4000" dirty="0"/>
              <a:t>  </a:t>
            </a:r>
            <a:r>
              <a:rPr lang="en-US" sz="4000" dirty="0">
                <a:solidFill>
                  <a:srgbClr val="00B050"/>
                </a:solidFill>
              </a:rPr>
              <a:t>// ....</a:t>
            </a:r>
          </a:p>
          <a:p>
            <a:r>
              <a:rPr lang="en-US" sz="4000" dirty="0"/>
              <a:t>}</a:t>
            </a:r>
          </a:p>
          <a:p>
            <a:endParaRPr lang="en-US" sz="4000" dirty="0"/>
          </a:p>
          <a:p>
            <a:r>
              <a:rPr lang="en-US" sz="4000" dirty="0">
                <a:solidFill>
                  <a:srgbClr val="00B0F0"/>
                </a:solidFill>
              </a:rPr>
              <a:t>if</a:t>
            </a:r>
            <a:r>
              <a:rPr lang="en-US" sz="4000" dirty="0"/>
              <a:t>(</a:t>
            </a:r>
            <a:r>
              <a:rPr lang="en-US" sz="4000" dirty="0" err="1"/>
              <a:t>readbuf</a:t>
            </a:r>
            <a:r>
              <a:rPr lang="en-US" sz="4000" dirty="0"/>
              <a:t>[</a:t>
            </a:r>
            <a:r>
              <a:rPr lang="en-US" sz="4000" dirty="0" err="1"/>
              <a:t>strlen</a:t>
            </a:r>
            <a:r>
              <a:rPr lang="en-US" sz="4000" dirty="0"/>
              <a:t>(</a:t>
            </a:r>
            <a:r>
              <a:rPr lang="en-US" sz="4000" dirty="0" err="1"/>
              <a:t>readbuf</a:t>
            </a:r>
            <a:r>
              <a:rPr lang="en-US" sz="4000" dirty="0"/>
              <a:t>) - 1] == '\n')</a:t>
            </a:r>
          </a:p>
          <a:p>
            <a:r>
              <a:rPr lang="en-US" sz="4000" dirty="0"/>
              <a:t>   </a:t>
            </a:r>
            <a:r>
              <a:rPr lang="en-US" sz="4000" dirty="0" err="1"/>
              <a:t>readbuf</a:t>
            </a:r>
            <a:r>
              <a:rPr lang="en-US" sz="4000" dirty="0"/>
              <a:t>[</a:t>
            </a:r>
            <a:r>
              <a:rPr lang="en-US" sz="4000" dirty="0" err="1"/>
              <a:t>strlen</a:t>
            </a:r>
            <a:r>
              <a:rPr lang="en-US" sz="4000" dirty="0"/>
              <a:t>(</a:t>
            </a:r>
            <a:r>
              <a:rPr lang="en-US" sz="4000" dirty="0" err="1"/>
              <a:t>readbuf</a:t>
            </a:r>
            <a:r>
              <a:rPr lang="en-US" sz="4000" dirty="0"/>
              <a:t>) - 1] = '\0';</a:t>
            </a:r>
            <a:endParaRPr lang="en-US" sz="3200" dirty="0"/>
          </a:p>
          <a:p>
            <a:endParaRPr lang="en-US" dirty="0"/>
          </a:p>
        </p:txBody>
      </p:sp>
      <p:pic>
        <p:nvPicPr>
          <p:cNvPr id="5" name="Picture 4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5D974E6C-FDC1-4EE1-8B90-49AD8CA47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9034" y="1013199"/>
            <a:ext cx="1656548" cy="223323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2A460F9-2DBA-4620-B9E0-FD7F4172DF0B}"/>
              </a:ext>
            </a:extLst>
          </p:cNvPr>
          <p:cNvSpPr/>
          <p:nvPr/>
        </p:nvSpPr>
        <p:spPr>
          <a:xfrm>
            <a:off x="342901" y="5206366"/>
            <a:ext cx="7886699" cy="993683"/>
          </a:xfrm>
          <a:prstGeom prst="rect">
            <a:avLst/>
          </a:prstGeom>
          <a:solidFill>
            <a:schemeClr val="tx2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Consolas" panose="020B0609020204030204" pitchFamily="49" charset="0"/>
              </a:rPr>
              <a:t>CVE-2015-8948</a:t>
            </a:r>
            <a:endParaRPr lang="en-US" sz="4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63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B52A19-ED1D-46ED-89B7-A6D49A9171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067B1-5C7C-4CF9-87AA-2C908C91BDD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1" y="180976"/>
            <a:ext cx="11534968" cy="4774202"/>
          </a:xfrm>
        </p:spPr>
        <p:txBody>
          <a:bodyPr/>
          <a:lstStyle/>
          <a:p>
            <a:r>
              <a:rPr lang="en-US" sz="4000" dirty="0">
                <a:solidFill>
                  <a:srgbClr val="00B0F0"/>
                </a:solidFill>
              </a:rPr>
              <a:t>if</a:t>
            </a:r>
            <a:r>
              <a:rPr lang="en-US" sz="4000" dirty="0"/>
              <a:t> (!</a:t>
            </a:r>
            <a:r>
              <a:rPr lang="en-US" sz="4000" dirty="0" err="1"/>
              <a:t>fgets</a:t>
            </a:r>
            <a:r>
              <a:rPr lang="en-US" sz="4000" dirty="0"/>
              <a:t>(</a:t>
            </a:r>
            <a:r>
              <a:rPr lang="en-US" sz="4000" dirty="0" err="1"/>
              <a:t>readbuf</a:t>
            </a:r>
            <a:r>
              <a:rPr lang="en-US" sz="4000" dirty="0"/>
              <a:t>, BUFSIZ, stdin))</a:t>
            </a:r>
          </a:p>
          <a:p>
            <a:r>
              <a:rPr lang="en-US" sz="4000" dirty="0"/>
              <a:t>{</a:t>
            </a:r>
          </a:p>
          <a:p>
            <a:r>
              <a:rPr lang="en-US" sz="4000" dirty="0"/>
              <a:t>  </a:t>
            </a:r>
            <a:r>
              <a:rPr lang="en-US" sz="4000" dirty="0">
                <a:solidFill>
                  <a:srgbClr val="00B050"/>
                </a:solidFill>
              </a:rPr>
              <a:t>// ....</a:t>
            </a:r>
          </a:p>
          <a:p>
            <a:r>
              <a:rPr lang="en-US" sz="4000" dirty="0"/>
              <a:t>}</a:t>
            </a:r>
          </a:p>
          <a:p>
            <a:endParaRPr lang="en-US" sz="4000" dirty="0"/>
          </a:p>
          <a:p>
            <a:r>
              <a:rPr lang="en-US" sz="4000" dirty="0">
                <a:solidFill>
                  <a:srgbClr val="00B0F0"/>
                </a:solidFill>
              </a:rPr>
              <a:t>if</a:t>
            </a:r>
            <a:r>
              <a:rPr lang="en-US" sz="4000" dirty="0"/>
              <a:t>(</a:t>
            </a:r>
            <a:r>
              <a:rPr lang="en-US" sz="4000" dirty="0" err="1"/>
              <a:t>readbuf</a:t>
            </a:r>
            <a:r>
              <a:rPr lang="en-US" sz="4000" dirty="0"/>
              <a:t>[</a:t>
            </a:r>
            <a:r>
              <a:rPr lang="en-US" sz="4000" dirty="0" err="1"/>
              <a:t>strlen</a:t>
            </a:r>
            <a:r>
              <a:rPr lang="en-US" sz="4000" dirty="0"/>
              <a:t>(</a:t>
            </a:r>
            <a:r>
              <a:rPr lang="en-US" sz="4000" dirty="0" err="1"/>
              <a:t>readbuf</a:t>
            </a:r>
            <a:r>
              <a:rPr lang="en-US" sz="4000" dirty="0"/>
              <a:t>) - 1] == '\n')</a:t>
            </a:r>
          </a:p>
          <a:p>
            <a:r>
              <a:rPr lang="en-US" sz="4000" dirty="0"/>
              <a:t>   </a:t>
            </a:r>
            <a:r>
              <a:rPr lang="en-US" sz="4000" dirty="0" err="1"/>
              <a:t>readbuf</a:t>
            </a:r>
            <a:r>
              <a:rPr lang="en-US" sz="4000" dirty="0"/>
              <a:t>[</a:t>
            </a:r>
            <a:r>
              <a:rPr lang="en-US" sz="4000" dirty="0" err="1"/>
              <a:t>strlen</a:t>
            </a:r>
            <a:r>
              <a:rPr lang="en-US" sz="4000" dirty="0"/>
              <a:t>(</a:t>
            </a:r>
            <a:r>
              <a:rPr lang="en-US" sz="4000" dirty="0" err="1"/>
              <a:t>readbuf</a:t>
            </a:r>
            <a:r>
              <a:rPr lang="en-US" sz="4000" dirty="0"/>
              <a:t>) - 1] = '\0';</a:t>
            </a:r>
            <a:endParaRPr lang="en-US" sz="3200" dirty="0"/>
          </a:p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863281A-3647-49AC-8BF2-9F789955AF6F}"/>
              </a:ext>
            </a:extLst>
          </p:cNvPr>
          <p:cNvGrpSpPr/>
          <p:nvPr/>
        </p:nvGrpSpPr>
        <p:grpSpPr>
          <a:xfrm>
            <a:off x="1436913" y="111851"/>
            <a:ext cx="8813075" cy="2223950"/>
            <a:chOff x="1436913" y="111851"/>
            <a:chExt cx="8813075" cy="222395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355FE3D-6EC0-41F4-BF2D-CA452F18C7BA}"/>
                </a:ext>
              </a:extLst>
            </p:cNvPr>
            <p:cNvSpPr/>
            <p:nvPr/>
          </p:nvSpPr>
          <p:spPr>
            <a:xfrm>
              <a:off x="1436913" y="111851"/>
              <a:ext cx="8813075" cy="809897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EE13D3E-3073-4A15-92CB-3DFF654EF608}"/>
                </a:ext>
              </a:extLst>
            </p:cNvPr>
            <p:cNvSpPr/>
            <p:nvPr/>
          </p:nvSpPr>
          <p:spPr>
            <a:xfrm>
              <a:off x="1727850" y="1384662"/>
              <a:ext cx="7842870" cy="951139"/>
            </a:xfrm>
            <a:prstGeom prst="rect">
              <a:avLst/>
            </a:prstGeom>
            <a:solidFill>
              <a:schemeClr val="tx2"/>
            </a:solidFill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Put an empty line here</a:t>
              </a:r>
              <a:endParaRPr lang="en-US" sz="44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04BA319-7393-4F15-8FFC-41D28DE02A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85531" y="921748"/>
              <a:ext cx="484687" cy="46291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0966F84-6B00-4074-B6EE-A35DDDFD33C6}"/>
              </a:ext>
            </a:extLst>
          </p:cNvPr>
          <p:cNvGrpSpPr/>
          <p:nvPr/>
        </p:nvGrpSpPr>
        <p:grpSpPr>
          <a:xfrm>
            <a:off x="1048581" y="3480210"/>
            <a:ext cx="8130253" cy="2831690"/>
            <a:chOff x="1242747" y="-495889"/>
            <a:chExt cx="8130253" cy="283169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9E43236-2E03-4554-AECB-B6D93FCE93C6}"/>
                </a:ext>
              </a:extLst>
            </p:cNvPr>
            <p:cNvSpPr/>
            <p:nvPr/>
          </p:nvSpPr>
          <p:spPr>
            <a:xfrm>
              <a:off x="1242747" y="-495889"/>
              <a:ext cx="8130253" cy="809897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D84D01F-706B-4769-B282-1270FE4EED3E}"/>
                </a:ext>
              </a:extLst>
            </p:cNvPr>
            <p:cNvSpPr/>
            <p:nvPr/>
          </p:nvSpPr>
          <p:spPr>
            <a:xfrm>
              <a:off x="1242747" y="1384662"/>
              <a:ext cx="7170292" cy="951139"/>
            </a:xfrm>
            <a:prstGeom prst="rect">
              <a:avLst/>
            </a:prstGeom>
            <a:solidFill>
              <a:schemeClr val="tx2"/>
            </a:solidFill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This goes BOOM</a:t>
              </a:r>
              <a:endParaRPr lang="en-US" sz="44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84B5590-AC93-4081-B98D-4D31EA1823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85531" y="314008"/>
              <a:ext cx="484688" cy="107065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712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B52A19-ED1D-46ED-89B7-A6D49A9171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067B1-5C7C-4CF9-87AA-2C908C91BDD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1" y="180975"/>
            <a:ext cx="11534968" cy="5166087"/>
          </a:xfrm>
        </p:spPr>
        <p:txBody>
          <a:bodyPr>
            <a:normAutofit lnSpcReduction="10000"/>
          </a:bodyPr>
          <a:lstStyle/>
          <a:p>
            <a:r>
              <a:rPr lang="en-US" sz="4000" dirty="0">
                <a:solidFill>
                  <a:srgbClr val="00B0F0"/>
                </a:solidFill>
              </a:rPr>
              <a:t>if</a:t>
            </a:r>
            <a:r>
              <a:rPr lang="en-US" sz="4000" dirty="0"/>
              <a:t> (</a:t>
            </a:r>
            <a:r>
              <a:rPr lang="en-US" sz="4000" dirty="0" err="1"/>
              <a:t>getline</a:t>
            </a:r>
            <a:r>
              <a:rPr lang="en-US" sz="4000" dirty="0"/>
              <a:t>(&amp;line, &amp;</a:t>
            </a:r>
            <a:r>
              <a:rPr lang="en-US" sz="4000" dirty="0" err="1"/>
              <a:t>linelen</a:t>
            </a:r>
            <a:r>
              <a:rPr lang="en-US" sz="4000" dirty="0"/>
              <a:t>, stdin)</a:t>
            </a:r>
          </a:p>
          <a:p>
            <a:r>
              <a:rPr lang="en-US" sz="4000" dirty="0"/>
              <a:t>    == -1)</a:t>
            </a:r>
          </a:p>
          <a:p>
            <a:r>
              <a:rPr lang="en-US" sz="4000" dirty="0"/>
              <a:t>{</a:t>
            </a:r>
          </a:p>
          <a:p>
            <a:r>
              <a:rPr lang="en-US" sz="4000" dirty="0"/>
              <a:t>  </a:t>
            </a:r>
            <a:r>
              <a:rPr lang="en-US" sz="4000" dirty="0">
                <a:solidFill>
                  <a:srgbClr val="00B050"/>
                </a:solidFill>
              </a:rPr>
              <a:t>// ....</a:t>
            </a:r>
          </a:p>
          <a:p>
            <a:r>
              <a:rPr lang="en-US" sz="4000" dirty="0"/>
              <a:t>}</a:t>
            </a:r>
          </a:p>
          <a:p>
            <a:endParaRPr lang="en-US" sz="4000" dirty="0"/>
          </a:p>
          <a:p>
            <a:r>
              <a:rPr lang="en-US" sz="4000" dirty="0">
                <a:solidFill>
                  <a:srgbClr val="00B0F0"/>
                </a:solidFill>
              </a:rPr>
              <a:t>if</a:t>
            </a:r>
            <a:r>
              <a:rPr lang="en-US" sz="4000" dirty="0"/>
              <a:t>(line[</a:t>
            </a:r>
            <a:r>
              <a:rPr lang="en-US" sz="4000" dirty="0" err="1"/>
              <a:t>strlen</a:t>
            </a:r>
            <a:r>
              <a:rPr lang="en-US" sz="4000" dirty="0"/>
              <a:t>(line) - 1] == '\n')</a:t>
            </a:r>
          </a:p>
          <a:p>
            <a:r>
              <a:rPr lang="en-US" sz="4000" dirty="0"/>
              <a:t>   line[</a:t>
            </a:r>
            <a:r>
              <a:rPr lang="en-US" sz="4000" dirty="0" err="1"/>
              <a:t>strlen</a:t>
            </a:r>
            <a:r>
              <a:rPr lang="en-US" sz="4000" dirty="0"/>
              <a:t>(line) - 1] = '\0';</a:t>
            </a:r>
            <a:endParaRPr lang="en-US" sz="3200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6A5685-2095-4A33-B533-F12DDC55B029}"/>
              </a:ext>
            </a:extLst>
          </p:cNvPr>
          <p:cNvSpPr/>
          <p:nvPr/>
        </p:nvSpPr>
        <p:spPr>
          <a:xfrm>
            <a:off x="330679" y="5500780"/>
            <a:ext cx="7886699" cy="993683"/>
          </a:xfrm>
          <a:prstGeom prst="rect">
            <a:avLst/>
          </a:prstGeom>
          <a:solidFill>
            <a:schemeClr val="tx2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onsolas" panose="020B0609020204030204" pitchFamily="49" charset="0"/>
              </a:rPr>
              <a:t>Look, I fixed it</a:t>
            </a:r>
          </a:p>
        </p:txBody>
      </p:sp>
    </p:spTree>
    <p:extLst>
      <p:ext uri="{BB962C8B-B14F-4D97-AF65-F5344CB8AC3E}">
        <p14:creationId xmlns:p14="http://schemas.microsoft.com/office/powerpoint/2010/main" val="20260333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B52A19-ED1D-46ED-89B7-A6D49A9171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067B1-5C7C-4CF9-87AA-2C908C91BDD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1" y="180975"/>
            <a:ext cx="11534968" cy="5166087"/>
          </a:xfrm>
        </p:spPr>
        <p:txBody>
          <a:bodyPr>
            <a:normAutofit lnSpcReduction="10000"/>
          </a:bodyPr>
          <a:lstStyle/>
          <a:p>
            <a:r>
              <a:rPr lang="en-US" sz="4000" dirty="0">
                <a:solidFill>
                  <a:srgbClr val="00B0F0"/>
                </a:solidFill>
              </a:rPr>
              <a:t>if</a:t>
            </a:r>
            <a:r>
              <a:rPr lang="en-US" sz="4000" dirty="0"/>
              <a:t> (</a:t>
            </a:r>
            <a:r>
              <a:rPr lang="en-US" sz="4000" dirty="0" err="1"/>
              <a:t>getline</a:t>
            </a:r>
            <a:r>
              <a:rPr lang="en-US" sz="4000" dirty="0"/>
              <a:t>(&amp;line, &amp;</a:t>
            </a:r>
            <a:r>
              <a:rPr lang="en-US" sz="4000" dirty="0" err="1"/>
              <a:t>linelen</a:t>
            </a:r>
            <a:r>
              <a:rPr lang="en-US" sz="4000" dirty="0"/>
              <a:t>, stdin)</a:t>
            </a:r>
          </a:p>
          <a:p>
            <a:r>
              <a:rPr lang="en-US" sz="4000" dirty="0"/>
              <a:t>    == -1)</a:t>
            </a:r>
          </a:p>
          <a:p>
            <a:r>
              <a:rPr lang="en-US" sz="4000" dirty="0"/>
              <a:t>{</a:t>
            </a:r>
          </a:p>
          <a:p>
            <a:r>
              <a:rPr lang="en-US" sz="4000" dirty="0"/>
              <a:t>  </a:t>
            </a:r>
            <a:r>
              <a:rPr lang="en-US" sz="4000" dirty="0">
                <a:solidFill>
                  <a:srgbClr val="00B050"/>
                </a:solidFill>
              </a:rPr>
              <a:t>// ....</a:t>
            </a:r>
          </a:p>
          <a:p>
            <a:r>
              <a:rPr lang="en-US" sz="4000" dirty="0"/>
              <a:t>}</a:t>
            </a:r>
          </a:p>
          <a:p>
            <a:endParaRPr lang="en-US" sz="4000" dirty="0"/>
          </a:p>
          <a:p>
            <a:r>
              <a:rPr lang="en-US" sz="4000" dirty="0">
                <a:solidFill>
                  <a:srgbClr val="00B0F0"/>
                </a:solidFill>
              </a:rPr>
              <a:t>if</a:t>
            </a:r>
            <a:r>
              <a:rPr lang="en-US" sz="4000" dirty="0"/>
              <a:t>(line[</a:t>
            </a:r>
            <a:r>
              <a:rPr lang="en-US" sz="4000" dirty="0" err="1"/>
              <a:t>strlen</a:t>
            </a:r>
            <a:r>
              <a:rPr lang="en-US" sz="4000" dirty="0"/>
              <a:t>(line) - 1] == '\n')</a:t>
            </a:r>
          </a:p>
          <a:p>
            <a:r>
              <a:rPr lang="en-US" sz="4000" dirty="0"/>
              <a:t>   line[</a:t>
            </a:r>
            <a:r>
              <a:rPr lang="en-US" sz="4000" dirty="0" err="1"/>
              <a:t>strlen</a:t>
            </a:r>
            <a:r>
              <a:rPr lang="en-US" sz="4000" dirty="0"/>
              <a:t>(line) - 1] = '\0';</a:t>
            </a:r>
            <a:endParaRPr lang="en-US" sz="3200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6A5685-2095-4A33-B533-F12DDC55B029}"/>
              </a:ext>
            </a:extLst>
          </p:cNvPr>
          <p:cNvSpPr/>
          <p:nvPr/>
        </p:nvSpPr>
        <p:spPr>
          <a:xfrm>
            <a:off x="330679" y="5500780"/>
            <a:ext cx="7886699" cy="993683"/>
          </a:xfrm>
          <a:prstGeom prst="rect">
            <a:avLst/>
          </a:prstGeom>
          <a:solidFill>
            <a:schemeClr val="tx2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Consolas" panose="020B0609020204030204" pitchFamily="49" charset="0"/>
              </a:rPr>
              <a:t>CVE-2016-6262</a:t>
            </a:r>
            <a:endParaRPr lang="en-US" sz="4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5739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B52A19-ED1D-46ED-89B7-A6D49A9171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067B1-5C7C-4CF9-87AA-2C908C91BDD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1" y="180975"/>
            <a:ext cx="11534968" cy="5166087"/>
          </a:xfrm>
        </p:spPr>
        <p:txBody>
          <a:bodyPr>
            <a:normAutofit lnSpcReduction="10000"/>
          </a:bodyPr>
          <a:lstStyle/>
          <a:p>
            <a:r>
              <a:rPr lang="en-US" sz="4000" dirty="0">
                <a:solidFill>
                  <a:srgbClr val="00B0F0"/>
                </a:solidFill>
              </a:rPr>
              <a:t>if</a:t>
            </a:r>
            <a:r>
              <a:rPr lang="en-US" sz="4000" dirty="0"/>
              <a:t> (</a:t>
            </a:r>
            <a:r>
              <a:rPr lang="en-US" sz="4000" dirty="0" err="1"/>
              <a:t>getline</a:t>
            </a:r>
            <a:r>
              <a:rPr lang="en-US" sz="4000" dirty="0"/>
              <a:t>(&amp;line, &amp;</a:t>
            </a:r>
            <a:r>
              <a:rPr lang="en-US" sz="4000" dirty="0" err="1"/>
              <a:t>linelen</a:t>
            </a:r>
            <a:r>
              <a:rPr lang="en-US" sz="4000" dirty="0"/>
              <a:t>, stdin)</a:t>
            </a:r>
          </a:p>
          <a:p>
            <a:r>
              <a:rPr lang="en-US" sz="4000" dirty="0"/>
              <a:t>    == -1)</a:t>
            </a:r>
          </a:p>
          <a:p>
            <a:r>
              <a:rPr lang="en-US" sz="4000" dirty="0"/>
              <a:t>{</a:t>
            </a:r>
          </a:p>
          <a:p>
            <a:r>
              <a:rPr lang="en-US" sz="4000" dirty="0"/>
              <a:t>  </a:t>
            </a:r>
            <a:r>
              <a:rPr lang="en-US" sz="4000" dirty="0">
                <a:solidFill>
                  <a:srgbClr val="00B050"/>
                </a:solidFill>
              </a:rPr>
              <a:t>// ....</a:t>
            </a:r>
          </a:p>
          <a:p>
            <a:r>
              <a:rPr lang="en-US" sz="4000" dirty="0"/>
              <a:t>}</a:t>
            </a:r>
          </a:p>
          <a:p>
            <a:endParaRPr lang="en-US" sz="4000" dirty="0"/>
          </a:p>
          <a:p>
            <a:r>
              <a:rPr lang="en-US" sz="4000" dirty="0">
                <a:solidFill>
                  <a:srgbClr val="00B0F0"/>
                </a:solidFill>
              </a:rPr>
              <a:t>if</a:t>
            </a:r>
            <a:r>
              <a:rPr lang="en-US" sz="4000" dirty="0"/>
              <a:t>(line[</a:t>
            </a:r>
            <a:r>
              <a:rPr lang="en-US" sz="4000" dirty="0" err="1"/>
              <a:t>strlen</a:t>
            </a:r>
            <a:r>
              <a:rPr lang="en-US" sz="4000" dirty="0"/>
              <a:t>(line) - 1] == '\n')</a:t>
            </a:r>
          </a:p>
          <a:p>
            <a:r>
              <a:rPr lang="en-US" sz="4000" dirty="0"/>
              <a:t>   line[</a:t>
            </a:r>
            <a:r>
              <a:rPr lang="en-US" sz="4000" dirty="0" err="1"/>
              <a:t>strlen</a:t>
            </a:r>
            <a:r>
              <a:rPr lang="en-US" sz="4000" dirty="0"/>
              <a:t>(line) - 1] = '\0';</a:t>
            </a:r>
            <a:endParaRPr lang="en-US" sz="3200" dirty="0"/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632DAC5-1D1A-48B3-A3B6-EB9E49B0013F}"/>
              </a:ext>
            </a:extLst>
          </p:cNvPr>
          <p:cNvGrpSpPr/>
          <p:nvPr/>
        </p:nvGrpSpPr>
        <p:grpSpPr>
          <a:xfrm>
            <a:off x="1332411" y="180975"/>
            <a:ext cx="8813075" cy="2223950"/>
            <a:chOff x="1436913" y="111851"/>
            <a:chExt cx="8813075" cy="222395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C13237D-0E19-41D3-8124-AE414B98F3DD}"/>
                </a:ext>
              </a:extLst>
            </p:cNvPr>
            <p:cNvSpPr/>
            <p:nvPr/>
          </p:nvSpPr>
          <p:spPr>
            <a:xfrm>
              <a:off x="1436913" y="111851"/>
              <a:ext cx="8813075" cy="576671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FAB1017-DE19-43AB-B966-4E91C21AE830}"/>
                </a:ext>
              </a:extLst>
            </p:cNvPr>
            <p:cNvSpPr/>
            <p:nvPr/>
          </p:nvSpPr>
          <p:spPr>
            <a:xfrm>
              <a:off x="1806228" y="1384662"/>
              <a:ext cx="7686114" cy="951139"/>
            </a:xfrm>
            <a:prstGeom prst="rect">
              <a:avLst/>
            </a:prstGeom>
            <a:solidFill>
              <a:schemeClr val="tx2"/>
            </a:solidFill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Put an empty line here</a:t>
              </a:r>
              <a:endParaRPr lang="en-US" sz="44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1A88D74-EC78-432D-8A82-83CBC71BF1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91542" y="688522"/>
              <a:ext cx="278677" cy="69614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C4AB586-FAF4-40E4-8046-0A2499C83885}"/>
              </a:ext>
            </a:extLst>
          </p:cNvPr>
          <p:cNvGrpSpPr/>
          <p:nvPr/>
        </p:nvGrpSpPr>
        <p:grpSpPr>
          <a:xfrm>
            <a:off x="1083416" y="3767322"/>
            <a:ext cx="7170292" cy="2831690"/>
            <a:chOff x="1242747" y="-495889"/>
            <a:chExt cx="7170292" cy="283169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F53811D-7BDB-44A8-ADE8-E7A123703976}"/>
                </a:ext>
              </a:extLst>
            </p:cNvPr>
            <p:cNvSpPr/>
            <p:nvPr/>
          </p:nvSpPr>
          <p:spPr>
            <a:xfrm>
              <a:off x="1242748" y="-495889"/>
              <a:ext cx="6475624" cy="700175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1F8CF50-FBC1-46CB-8B63-5D9E4A4F25B8}"/>
                </a:ext>
              </a:extLst>
            </p:cNvPr>
            <p:cNvSpPr/>
            <p:nvPr/>
          </p:nvSpPr>
          <p:spPr>
            <a:xfrm>
              <a:off x="1242747" y="1384662"/>
              <a:ext cx="7170292" cy="951139"/>
            </a:xfrm>
            <a:prstGeom prst="rect">
              <a:avLst/>
            </a:prstGeom>
            <a:solidFill>
              <a:schemeClr val="tx2"/>
            </a:solidFill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This goes BOOM</a:t>
              </a:r>
              <a:endParaRPr lang="en-US" sz="44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1DAFDCA-0FF4-42FE-A498-A9FC113DB53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50280" y="204286"/>
              <a:ext cx="519939" cy="118037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012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7CD85E-E7C5-47C8-B509-F4C179AB07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1BD900-CDAE-4C9F-993D-11FE55EF27B7}"/>
              </a:ext>
            </a:extLst>
          </p:cNvPr>
          <p:cNvSpPr/>
          <p:nvPr/>
        </p:nvSpPr>
        <p:spPr>
          <a:xfrm>
            <a:off x="396315" y="1866900"/>
            <a:ext cx="11399370" cy="2867025"/>
          </a:xfrm>
          <a:prstGeom prst="rect">
            <a:avLst/>
          </a:prstGeom>
          <a:solidFill>
            <a:schemeClr val="tx1">
              <a:lumMod val="75000"/>
            </a:schemeClr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Algerian" panose="04020705040A02060702" pitchFamily="82" charset="0"/>
              </a:rPr>
              <a:t>Thou shalt not accept data from strangers for they might be sinful</a:t>
            </a: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1189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9AB17-2FAF-4D4F-B2BA-5A79474AF2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40F0B27-F975-4B41-802B-3B371074B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4" y="180974"/>
            <a:ext cx="11545637" cy="1494162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Last Mile</a:t>
            </a:r>
            <a:endParaRPr lang="en-US" sz="60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41E379E-BE21-4FE0-B7A7-3D411D91949D}"/>
              </a:ext>
            </a:extLst>
          </p:cNvPr>
          <p:cNvGrpSpPr/>
          <p:nvPr/>
        </p:nvGrpSpPr>
        <p:grpSpPr>
          <a:xfrm>
            <a:off x="4076822" y="2560005"/>
            <a:ext cx="4023360" cy="2867025"/>
            <a:chOff x="4076822" y="2560005"/>
            <a:chExt cx="4023360" cy="286702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BC6AB36-8A5E-4453-85D2-121447B32E45}"/>
                </a:ext>
              </a:extLst>
            </p:cNvPr>
            <p:cNvGrpSpPr/>
            <p:nvPr/>
          </p:nvGrpSpPr>
          <p:grpSpPr>
            <a:xfrm>
              <a:off x="4076822" y="2560005"/>
              <a:ext cx="4023360" cy="2867025"/>
              <a:chOff x="3997234" y="1995487"/>
              <a:chExt cx="4023360" cy="2867025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485D8AB-99F6-4415-A592-242468610924}"/>
                  </a:ext>
                </a:extLst>
              </p:cNvPr>
              <p:cNvSpPr/>
              <p:nvPr/>
            </p:nvSpPr>
            <p:spPr>
              <a:xfrm>
                <a:off x="3997234" y="1995487"/>
                <a:ext cx="4023360" cy="2867025"/>
              </a:xfrm>
              <a:prstGeom prst="rect">
                <a:avLst/>
              </a:prstGeom>
              <a:solidFill>
                <a:schemeClr val="tx1">
                  <a:lumMod val="75000"/>
                </a:schemeClr>
              </a:solidFill>
              <a:ln w="635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8473716A-83A2-4E76-B74A-B061CC9B7C50}"/>
                  </a:ext>
                </a:extLst>
              </p:cNvPr>
              <p:cNvGrpSpPr/>
              <p:nvPr/>
            </p:nvGrpSpPr>
            <p:grpSpPr>
              <a:xfrm>
                <a:off x="4314460" y="2153662"/>
                <a:ext cx="3333207" cy="2366258"/>
                <a:chOff x="4314460" y="2153662"/>
                <a:chExt cx="3333207" cy="2366258"/>
              </a:xfrm>
            </p:grpSpPr>
            <p:pic>
              <p:nvPicPr>
                <p:cNvPr id="5" name="Picture 4" descr="A picture containing monitor, sitting, phone, microwave&#10;&#10;Description automatically generated">
                  <a:extLst>
                    <a:ext uri="{FF2B5EF4-FFF2-40B4-BE49-F238E27FC236}">
                      <a16:creationId xmlns:a16="http://schemas.microsoft.com/office/drawing/2014/main" id="{295ABE9D-CFD0-4C3C-B048-6B1694C356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14460" y="2153662"/>
                  <a:ext cx="1333686" cy="1105054"/>
                </a:xfrm>
                <a:prstGeom prst="rect">
                  <a:avLst/>
                </a:prstGeom>
              </p:spPr>
            </p:pic>
            <p:pic>
              <p:nvPicPr>
                <p:cNvPr id="7" name="Picture 6" descr="A picture containing monitor, sitting, phone, microwave&#10;&#10;Description automatically generated">
                  <a:extLst>
                    <a:ext uri="{FF2B5EF4-FFF2-40B4-BE49-F238E27FC236}">
                      <a16:creationId xmlns:a16="http://schemas.microsoft.com/office/drawing/2014/main" id="{CA5D3CCE-56EC-4A4F-A40D-62CD099ED5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314460" y="3414866"/>
                  <a:ext cx="1333686" cy="1105054"/>
                </a:xfrm>
                <a:prstGeom prst="rect">
                  <a:avLst/>
                </a:prstGeom>
              </p:spPr>
            </p:pic>
            <p:pic>
              <p:nvPicPr>
                <p:cNvPr id="9" name="Picture 8" descr="A picture containing monitor, sitting, phone, cellphone&#10;&#10;Description automatically generated">
                  <a:extLst>
                    <a:ext uri="{FF2B5EF4-FFF2-40B4-BE49-F238E27FC236}">
                      <a16:creationId xmlns:a16="http://schemas.microsoft.com/office/drawing/2014/main" id="{78CF32E2-A09B-4A77-A41F-B99EC6021E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43856" y="2153662"/>
                  <a:ext cx="1076475" cy="1076475"/>
                </a:xfrm>
                <a:prstGeom prst="rect">
                  <a:avLst/>
                </a:prstGeom>
              </p:spPr>
            </p:pic>
            <p:pic>
              <p:nvPicPr>
                <p:cNvPr id="11" name="Picture 10" descr="A close up of a sign&#10;&#10;Description automatically generated">
                  <a:extLst>
                    <a:ext uri="{FF2B5EF4-FFF2-40B4-BE49-F238E27FC236}">
                      <a16:creationId xmlns:a16="http://schemas.microsoft.com/office/drawing/2014/main" id="{A6AE31D7-2971-41A2-8EA9-D78D81D5F8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71192" y="3392777"/>
                  <a:ext cx="1076475" cy="1124107"/>
                </a:xfrm>
                <a:prstGeom prst="rect">
                  <a:avLst/>
                </a:prstGeom>
              </p:spPr>
            </p:pic>
          </p:grpSp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3E97808-7452-4FF0-AD9D-C69207C75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65011" y="3209874"/>
              <a:ext cx="446981" cy="438251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7DDA0C1-1E30-4700-B7EC-2685E6A450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72509" y="4269419"/>
              <a:ext cx="446981" cy="4382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432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B3E2F5-8488-4FF1-B8D1-D3D5E6A1FE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D9190-B8B0-4554-9930-DE3F3534253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B0F0"/>
                </a:solidFill>
              </a:rPr>
              <a:t>void</a:t>
            </a:r>
            <a:r>
              <a:rPr lang="en-US" sz="4000" dirty="0"/>
              <a:t> Init( </a:t>
            </a:r>
            <a:r>
              <a:rPr lang="en-US" sz="4000" dirty="0">
                <a:solidFill>
                  <a:srgbClr val="00B0F0"/>
                </a:solidFill>
              </a:rPr>
              <a:t>float</a:t>
            </a:r>
            <a:r>
              <a:rPr lang="en-US" sz="4000" dirty="0"/>
              <a:t> ix=0, </a:t>
            </a:r>
            <a:r>
              <a:rPr lang="en-US" sz="4000" dirty="0">
                <a:solidFill>
                  <a:srgbClr val="00B0F0"/>
                </a:solidFill>
              </a:rPr>
              <a:t>float</a:t>
            </a:r>
            <a:r>
              <a:rPr lang="en-US" sz="4000" dirty="0"/>
              <a:t> </a:t>
            </a:r>
            <a:r>
              <a:rPr lang="en-US" sz="4000" dirty="0" err="1"/>
              <a:t>iy</a:t>
            </a:r>
            <a:r>
              <a:rPr lang="en-US" sz="4000" dirty="0"/>
              <a:t>=0,</a:t>
            </a:r>
          </a:p>
          <a:p>
            <a:r>
              <a:rPr lang="en-US" sz="4000" dirty="0"/>
              <a:t>           </a:t>
            </a:r>
            <a:r>
              <a:rPr lang="en-US" sz="4000" dirty="0">
                <a:solidFill>
                  <a:srgbClr val="00B0F0"/>
                </a:solidFill>
              </a:rPr>
              <a:t>float</a:t>
            </a:r>
            <a:r>
              <a:rPr lang="en-US" sz="4000" dirty="0"/>
              <a:t> </a:t>
            </a:r>
            <a:r>
              <a:rPr lang="en-US" sz="4000" dirty="0" err="1"/>
              <a:t>iz</a:t>
            </a:r>
            <a:r>
              <a:rPr lang="en-US" sz="4000" dirty="0"/>
              <a:t>=0, </a:t>
            </a:r>
            <a:r>
              <a:rPr lang="en-US" sz="4000" dirty="0">
                <a:solidFill>
                  <a:srgbClr val="00B0F0"/>
                </a:solidFill>
              </a:rPr>
              <a:t>float</a:t>
            </a:r>
            <a:r>
              <a:rPr lang="en-US" sz="4000" dirty="0"/>
              <a:t> </a:t>
            </a:r>
            <a:r>
              <a:rPr lang="en-US" sz="4000" dirty="0" err="1"/>
              <a:t>iw</a:t>
            </a:r>
            <a:r>
              <a:rPr lang="en-US" sz="4000" dirty="0"/>
              <a:t>=0 ) </a:t>
            </a:r>
          </a:p>
          <a:p>
            <a:r>
              <a:rPr lang="en-US" sz="4000" dirty="0"/>
              <a:t>{</a:t>
            </a:r>
          </a:p>
          <a:p>
            <a:r>
              <a:rPr lang="en-US" sz="4000" dirty="0"/>
              <a:t>  </a:t>
            </a:r>
            <a:r>
              <a:rPr lang="en-US" sz="4000" dirty="0" err="1"/>
              <a:t>SetX</a:t>
            </a:r>
            <a:r>
              <a:rPr lang="en-US" sz="4000" dirty="0"/>
              <a:t>( ix );</a:t>
            </a:r>
          </a:p>
          <a:p>
            <a:r>
              <a:rPr lang="en-US" sz="4000" dirty="0"/>
              <a:t>  </a:t>
            </a:r>
            <a:r>
              <a:rPr lang="en-US" sz="4000" dirty="0" err="1"/>
              <a:t>SetY</a:t>
            </a:r>
            <a:r>
              <a:rPr lang="en-US" sz="4000" dirty="0"/>
              <a:t>( </a:t>
            </a:r>
            <a:r>
              <a:rPr lang="en-US" sz="4000" dirty="0" err="1"/>
              <a:t>iy</a:t>
            </a:r>
            <a:r>
              <a:rPr lang="en-US" sz="4000" dirty="0"/>
              <a:t> );</a:t>
            </a:r>
          </a:p>
          <a:p>
            <a:r>
              <a:rPr lang="en-US" sz="4000" dirty="0"/>
              <a:t>  </a:t>
            </a:r>
            <a:r>
              <a:rPr lang="en-US" sz="4000" dirty="0" err="1"/>
              <a:t>SetZ</a:t>
            </a:r>
            <a:r>
              <a:rPr lang="en-US" sz="4000" dirty="0"/>
              <a:t>( </a:t>
            </a:r>
            <a:r>
              <a:rPr lang="en-US" sz="4000" dirty="0" err="1"/>
              <a:t>iz</a:t>
            </a:r>
            <a:r>
              <a:rPr lang="en-US" sz="4000" dirty="0"/>
              <a:t> );</a:t>
            </a:r>
          </a:p>
          <a:p>
            <a:r>
              <a:rPr lang="en-US" sz="4000" dirty="0"/>
              <a:t>  </a:t>
            </a:r>
            <a:r>
              <a:rPr lang="en-US" sz="4000" dirty="0" err="1"/>
              <a:t>SetZ</a:t>
            </a:r>
            <a:r>
              <a:rPr lang="en-US" sz="4000" dirty="0"/>
              <a:t>( </a:t>
            </a:r>
            <a:r>
              <a:rPr lang="en-US" sz="4000" dirty="0" err="1"/>
              <a:t>iw</a:t>
            </a:r>
            <a:r>
              <a:rPr lang="en-US" sz="4000" dirty="0"/>
              <a:t> );</a:t>
            </a:r>
          </a:p>
          <a:p>
            <a:r>
              <a:rPr lang="en-US" sz="4000" dirty="0"/>
              <a:t>}</a:t>
            </a:r>
            <a:endParaRPr lang="ru-RU" sz="4000" dirty="0"/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0206EDB-805D-4378-ADF8-4C62E3ADDFAE}"/>
              </a:ext>
            </a:extLst>
          </p:cNvPr>
          <p:cNvGrpSpPr/>
          <p:nvPr/>
        </p:nvGrpSpPr>
        <p:grpSpPr>
          <a:xfrm>
            <a:off x="797786" y="4257675"/>
            <a:ext cx="9909817" cy="1037545"/>
            <a:chOff x="-1278664" y="281576"/>
            <a:chExt cx="9909817" cy="103754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FA633DA-55FE-4E22-AC79-966D007C3850}"/>
                </a:ext>
              </a:extLst>
            </p:cNvPr>
            <p:cNvSpPr/>
            <p:nvPr/>
          </p:nvSpPr>
          <p:spPr>
            <a:xfrm>
              <a:off x="-1278664" y="281576"/>
              <a:ext cx="3345589" cy="561976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5289E26-52D2-4706-AD58-F965609D9038}"/>
                </a:ext>
              </a:extLst>
            </p:cNvPr>
            <p:cNvSpPr/>
            <p:nvPr/>
          </p:nvSpPr>
          <p:spPr>
            <a:xfrm>
              <a:off x="3103645" y="367982"/>
              <a:ext cx="5527508" cy="951139"/>
            </a:xfrm>
            <a:prstGeom prst="rect">
              <a:avLst/>
            </a:prstGeom>
            <a:solidFill>
              <a:schemeClr val="tx2"/>
            </a:solidFill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SetW</a:t>
              </a:r>
              <a:r>
                <a:rPr lang="en-US" sz="4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( </a:t>
              </a:r>
              <a:r>
                <a:rPr lang="en-US" sz="4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iw</a:t>
              </a:r>
              <a:r>
                <a:rPr lang="en-US" sz="4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);</a:t>
              </a:r>
              <a:endParaRPr lang="en-US" sz="44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E34CDA9-CD27-4592-A380-37CCF9F6D4A6}"/>
                </a:ext>
              </a:extLst>
            </p:cNvPr>
            <p:cNvCxnSpPr>
              <a:cxnSpLocks/>
              <a:stCxn id="7" idx="1"/>
              <a:endCxn id="6" idx="3"/>
            </p:cNvCxnSpPr>
            <p:nvPr/>
          </p:nvCxnSpPr>
          <p:spPr>
            <a:xfrm flipH="1" flipV="1">
              <a:off x="2066925" y="562564"/>
              <a:ext cx="1036720" cy="280988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972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85000"/>
              <a:lumOff val="15000"/>
            </a:schemeClr>
          </a:fgClr>
          <a:bgClr>
            <a:schemeClr val="bg1">
              <a:lumMod val="95000"/>
              <a:lumOff val="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2EE37B-B785-4AAB-A39D-CA79C3B9FF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BF721-4B6F-4231-B634-6B59EE145DC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B0F0"/>
                </a:solidFill>
              </a:rPr>
              <a:t>if</a:t>
            </a:r>
            <a:r>
              <a:rPr lang="en-US" sz="3600" dirty="0"/>
              <a:t> (access &amp; FILE_WRITE_ATTRIBUTES)</a:t>
            </a:r>
          </a:p>
          <a:p>
            <a:r>
              <a:rPr lang="en-US" sz="3600" dirty="0"/>
              <a:t> </a:t>
            </a:r>
            <a:r>
              <a:rPr lang="en-US" sz="3600" dirty="0" err="1"/>
              <a:t>output.append</a:t>
            </a:r>
            <a:r>
              <a:rPr lang="en-US" sz="3600" dirty="0"/>
              <a:t>("\</a:t>
            </a:r>
            <a:r>
              <a:rPr lang="en-US" sz="3600" dirty="0" err="1"/>
              <a:t>tFILE_WRITE_ATTRIBUTES</a:t>
            </a:r>
            <a:r>
              <a:rPr lang="en-US" sz="3600" dirty="0"/>
              <a:t>\n");</a:t>
            </a:r>
          </a:p>
          <a:p>
            <a:r>
              <a:rPr lang="en-US" sz="3600" dirty="0">
                <a:solidFill>
                  <a:srgbClr val="00B0F0"/>
                </a:solidFill>
              </a:rPr>
              <a:t>if</a:t>
            </a:r>
            <a:r>
              <a:rPr lang="en-US" sz="3600" dirty="0"/>
              <a:t> (access &amp; FILE_WRITE_DATA)</a:t>
            </a:r>
          </a:p>
          <a:p>
            <a:r>
              <a:rPr lang="en-US" sz="3600" dirty="0"/>
              <a:t> </a:t>
            </a:r>
            <a:r>
              <a:rPr lang="en-US" sz="3600" dirty="0" err="1"/>
              <a:t>output.append</a:t>
            </a:r>
            <a:r>
              <a:rPr lang="en-US" sz="3600" dirty="0"/>
              <a:t>("\</a:t>
            </a:r>
            <a:r>
              <a:rPr lang="en-US" sz="3600" dirty="0" err="1"/>
              <a:t>tFILE_WRITE_DATA</a:t>
            </a:r>
            <a:r>
              <a:rPr lang="en-US" sz="3600" dirty="0"/>
              <a:t>\n");</a:t>
            </a:r>
          </a:p>
          <a:p>
            <a:r>
              <a:rPr lang="en-US" sz="3600" dirty="0">
                <a:solidFill>
                  <a:srgbClr val="00B0F0"/>
                </a:solidFill>
              </a:rPr>
              <a:t>if</a:t>
            </a:r>
            <a:r>
              <a:rPr lang="en-US" sz="3600" dirty="0"/>
              <a:t> (access &amp; FILE_WRITE_EA)</a:t>
            </a:r>
          </a:p>
          <a:p>
            <a:r>
              <a:rPr lang="en-US" sz="3600" dirty="0"/>
              <a:t> </a:t>
            </a:r>
            <a:r>
              <a:rPr lang="en-US" sz="3600" dirty="0" err="1"/>
              <a:t>output.append</a:t>
            </a:r>
            <a:r>
              <a:rPr lang="en-US" sz="3600" dirty="0"/>
              <a:t>("\</a:t>
            </a:r>
            <a:r>
              <a:rPr lang="en-US" sz="3600" dirty="0" err="1"/>
              <a:t>tFILE_WRITE_EA</a:t>
            </a:r>
            <a:r>
              <a:rPr lang="en-US" sz="3600" dirty="0"/>
              <a:t>\n");</a:t>
            </a:r>
          </a:p>
          <a:p>
            <a:r>
              <a:rPr lang="en-US" sz="3600" dirty="0">
                <a:solidFill>
                  <a:srgbClr val="00B0F0"/>
                </a:solidFill>
              </a:rPr>
              <a:t>if</a:t>
            </a:r>
            <a:r>
              <a:rPr lang="en-US" sz="3600" dirty="0"/>
              <a:t> (access &amp; FILE_WRITE_EA)</a:t>
            </a:r>
          </a:p>
          <a:p>
            <a:r>
              <a:rPr lang="en-US" sz="3600" dirty="0"/>
              <a:t> </a:t>
            </a:r>
            <a:r>
              <a:rPr lang="en-US" sz="3600" dirty="0" err="1"/>
              <a:t>output.append</a:t>
            </a:r>
            <a:r>
              <a:rPr lang="en-US" sz="3600" dirty="0"/>
              <a:t>("\</a:t>
            </a:r>
            <a:r>
              <a:rPr lang="en-US" sz="3600" dirty="0" err="1"/>
              <a:t>tFILE_WRITE_EA</a:t>
            </a:r>
            <a:r>
              <a:rPr lang="en-US" sz="3600" dirty="0"/>
              <a:t>\n");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A062165-836C-4FF7-B5FB-ECD635724686}"/>
              </a:ext>
            </a:extLst>
          </p:cNvPr>
          <p:cNvGrpSpPr/>
          <p:nvPr/>
        </p:nvGrpSpPr>
        <p:grpSpPr>
          <a:xfrm>
            <a:off x="424807" y="1010331"/>
            <a:ext cx="11424292" cy="4199844"/>
            <a:chOff x="-2793139" y="367982"/>
            <a:chExt cx="11424292" cy="41998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51D6145-117F-41B6-BDF9-F1CEC52CEBCA}"/>
                </a:ext>
              </a:extLst>
            </p:cNvPr>
            <p:cNvSpPr/>
            <p:nvPr/>
          </p:nvSpPr>
          <p:spPr>
            <a:xfrm>
              <a:off x="-2793139" y="2023062"/>
              <a:ext cx="9185918" cy="2544764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C269DB9-FAA2-421C-B68F-84472958DE36}"/>
                </a:ext>
              </a:extLst>
            </p:cNvPr>
            <p:cNvSpPr/>
            <p:nvPr/>
          </p:nvSpPr>
          <p:spPr>
            <a:xfrm>
              <a:off x="3103645" y="367982"/>
              <a:ext cx="5527508" cy="951139"/>
            </a:xfrm>
            <a:prstGeom prst="rect">
              <a:avLst/>
            </a:prstGeom>
            <a:solidFill>
              <a:schemeClr val="tx2"/>
            </a:solidFill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Same blocks</a:t>
              </a:r>
              <a:endParaRPr lang="en-US" sz="44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D550A12-73E1-41F6-8EF6-693DC0CF941F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1515979" y="843552"/>
              <a:ext cx="1587666" cy="117951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414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B94794-61CB-4DDB-BB35-6455500D3B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F91B8-0ABE-4167-81E7-5FE6A23B414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B0F0"/>
                </a:solidFill>
              </a:rPr>
              <a:t>if</a:t>
            </a:r>
            <a:r>
              <a:rPr lang="en-US" sz="3600" dirty="0"/>
              <a:t> (</a:t>
            </a:r>
          </a:p>
          <a:p>
            <a:r>
              <a:rPr lang="en-US" sz="3600" dirty="0"/>
              <a:t>  </a:t>
            </a:r>
            <a:r>
              <a:rPr lang="en-US" sz="3600" dirty="0" err="1"/>
              <a:t>protocol.EqualsIgnoreCase</a:t>
            </a:r>
            <a:r>
              <a:rPr lang="en-US" sz="3600" dirty="0"/>
              <a:t>("http") ||</a:t>
            </a:r>
          </a:p>
          <a:p>
            <a:r>
              <a:rPr lang="en-US" sz="3600" dirty="0"/>
              <a:t>  </a:t>
            </a:r>
            <a:r>
              <a:rPr lang="en-US" sz="3600" dirty="0" err="1"/>
              <a:t>protocol.EqualsIgnoreCase</a:t>
            </a:r>
            <a:r>
              <a:rPr lang="en-US" sz="3600" dirty="0"/>
              <a:t>("https") ||</a:t>
            </a:r>
          </a:p>
          <a:p>
            <a:r>
              <a:rPr lang="en-US" sz="3600" dirty="0"/>
              <a:t>  </a:t>
            </a:r>
            <a:r>
              <a:rPr lang="en-US" sz="3600" dirty="0" err="1"/>
              <a:t>protocol.EqualsIgnoreCase</a:t>
            </a:r>
            <a:r>
              <a:rPr lang="en-US" sz="3600" dirty="0"/>
              <a:t>("news") ||</a:t>
            </a:r>
          </a:p>
          <a:p>
            <a:r>
              <a:rPr lang="en-US" sz="3600" dirty="0"/>
              <a:t>  </a:t>
            </a:r>
            <a:r>
              <a:rPr lang="en-US" sz="3600" dirty="0" err="1"/>
              <a:t>protocol.EqualsIgnoreCase</a:t>
            </a:r>
            <a:r>
              <a:rPr lang="en-US" sz="3600" dirty="0"/>
              <a:t>("ftp") ||</a:t>
            </a:r>
          </a:p>
          <a:p>
            <a:r>
              <a:rPr lang="en-US" sz="3600" dirty="0"/>
              <a:t>  </a:t>
            </a:r>
            <a:r>
              <a:rPr lang="en-US" sz="3600" dirty="0" err="1"/>
              <a:t>protocol.EqualsIgnoreCase</a:t>
            </a:r>
            <a:r>
              <a:rPr lang="en-US" sz="3600" dirty="0"/>
              <a:t>("file") ||</a:t>
            </a:r>
          </a:p>
          <a:p>
            <a:r>
              <a:rPr lang="en-US" sz="3600" dirty="0"/>
              <a:t>  </a:t>
            </a:r>
            <a:r>
              <a:rPr lang="en-US" sz="3600" dirty="0" err="1"/>
              <a:t>protocol.EqualsIgnoreCase</a:t>
            </a:r>
            <a:r>
              <a:rPr lang="en-US" sz="3600" dirty="0"/>
              <a:t>("</a:t>
            </a:r>
            <a:r>
              <a:rPr lang="en-US" sz="3600" dirty="0" err="1"/>
              <a:t>javascript</a:t>
            </a:r>
            <a:r>
              <a:rPr lang="en-US" sz="3600" dirty="0"/>
              <a:t>") ||</a:t>
            </a:r>
          </a:p>
          <a:p>
            <a:r>
              <a:rPr lang="en-US" sz="3600" dirty="0"/>
              <a:t>  </a:t>
            </a:r>
            <a:r>
              <a:rPr lang="en-US" sz="3600" dirty="0" err="1"/>
              <a:t>protocol.EqualsIgnoreCase</a:t>
            </a:r>
            <a:r>
              <a:rPr lang="en-US" sz="3600" dirty="0"/>
              <a:t>("ftp")</a:t>
            </a:r>
          </a:p>
          <a:p>
            <a:r>
              <a:rPr lang="en-US" sz="3600" dirty="0"/>
              <a:t>) {</a:t>
            </a:r>
            <a:endParaRPr lang="ru-RU" sz="36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F1EE640-1E16-4F62-866A-F1393C4BE196}"/>
              </a:ext>
            </a:extLst>
          </p:cNvPr>
          <p:cNvGrpSpPr/>
          <p:nvPr/>
        </p:nvGrpSpPr>
        <p:grpSpPr>
          <a:xfrm>
            <a:off x="769092" y="194697"/>
            <a:ext cx="10969331" cy="4970233"/>
            <a:chOff x="769092" y="194697"/>
            <a:chExt cx="10969331" cy="497023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B9D5435-C5B5-4FFB-8CEF-6B85E31CA39E}"/>
                </a:ext>
              </a:extLst>
            </p:cNvPr>
            <p:cNvSpPr/>
            <p:nvPr/>
          </p:nvSpPr>
          <p:spPr>
            <a:xfrm>
              <a:off x="824123" y="4552949"/>
              <a:ext cx="8205577" cy="611981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361FA9-F081-460A-8DBB-C65B14F53C79}"/>
                </a:ext>
              </a:extLst>
            </p:cNvPr>
            <p:cNvSpPr/>
            <p:nvPr/>
          </p:nvSpPr>
          <p:spPr>
            <a:xfrm>
              <a:off x="6210915" y="194697"/>
              <a:ext cx="5527508" cy="951139"/>
            </a:xfrm>
            <a:prstGeom prst="rect">
              <a:avLst/>
            </a:prstGeom>
            <a:solidFill>
              <a:schemeClr val="tx2"/>
            </a:solidFill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Double checking</a:t>
              </a:r>
              <a:endParaRPr lang="en-US" sz="44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3C3F5BF-F7D9-48E0-8E5A-237AA50637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72475" y="1159558"/>
              <a:ext cx="1819276" cy="1474898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8C337D6-B4D9-43CE-A2D1-EE9E3FEAADA9}"/>
                </a:ext>
              </a:extLst>
            </p:cNvPr>
            <p:cNvSpPr/>
            <p:nvPr/>
          </p:nvSpPr>
          <p:spPr>
            <a:xfrm>
              <a:off x="769092" y="2634456"/>
              <a:ext cx="8205577" cy="611981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5343BCE-8F12-40E9-B668-878CD43688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58250" y="1228725"/>
              <a:ext cx="1333500" cy="332422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864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9AB17-2FAF-4D4F-B2BA-5A79474AF2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40F0B27-F975-4B41-802B-3B371074B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4" y="180974"/>
            <a:ext cx="11545637" cy="1494162"/>
          </a:xfrm>
        </p:spPr>
        <p:txBody>
          <a:bodyPr>
            <a:noAutofit/>
          </a:bodyPr>
          <a:lstStyle/>
          <a:p>
            <a:pPr algn="ctr"/>
            <a:r>
              <a:rPr lang="en-US" sz="7200" dirty="0" err="1"/>
              <a:t>Aut'o'matic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960047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7CD85E-E7C5-47C8-B509-F4C179AB07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1BD900-CDAE-4C9F-993D-11FE55EF27B7}"/>
              </a:ext>
            </a:extLst>
          </p:cNvPr>
          <p:cNvSpPr/>
          <p:nvPr/>
        </p:nvSpPr>
        <p:spPr>
          <a:xfrm>
            <a:off x="396315" y="1866900"/>
            <a:ext cx="11399370" cy="2867025"/>
          </a:xfrm>
          <a:prstGeom prst="rect">
            <a:avLst/>
          </a:prstGeom>
          <a:solidFill>
            <a:schemeClr val="tx1">
              <a:lumMod val="75000"/>
            </a:schemeClr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Algerian" panose="04020705040A02060702" pitchFamily="82" charset="0"/>
              </a:rPr>
              <a:t>Thou shalt not copy-paste thy code blocks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4063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CDA713-166A-468D-85E7-7BC3B73465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8" name="Picture 7" descr="A close up&#10;&#10;Description automatically generated">
            <a:extLst>
              <a:ext uri="{FF2B5EF4-FFF2-40B4-BE49-F238E27FC236}">
                <a16:creationId xmlns:a16="http://schemas.microsoft.com/office/drawing/2014/main" id="{E8CD9DC0-B497-4738-9E2B-9CA5EACBB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623" y="159967"/>
            <a:ext cx="4940754" cy="653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63143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9AB17-2FAF-4D4F-B2BA-5A79474AF2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40F0B27-F975-4B41-802B-3B371074B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4" y="180974"/>
            <a:ext cx="11545637" cy="1494162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Have Spaceship, Will Travel</a:t>
            </a:r>
            <a:endParaRPr lang="en-US" sz="6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40B624-BEF2-4EBF-B16D-4075B0AB1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2367900"/>
            <a:ext cx="4715373" cy="299467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B63A6F7-7277-4FF9-8C01-DCD6B85B72E3}"/>
              </a:ext>
            </a:extLst>
          </p:cNvPr>
          <p:cNvGrpSpPr/>
          <p:nvPr/>
        </p:nvGrpSpPr>
        <p:grpSpPr>
          <a:xfrm>
            <a:off x="657225" y="2028825"/>
            <a:ext cx="4343400" cy="3819525"/>
            <a:chOff x="657225" y="2028825"/>
            <a:chExt cx="4343400" cy="381952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9FFF132-FAC9-4652-9AF3-8215FAD83EFE}"/>
                </a:ext>
              </a:extLst>
            </p:cNvPr>
            <p:cNvCxnSpPr/>
            <p:nvPr/>
          </p:nvCxnSpPr>
          <p:spPr>
            <a:xfrm>
              <a:off x="657225" y="2028825"/>
              <a:ext cx="4343400" cy="3819525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339206B-D642-4543-BEE9-43F4AE1991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5111" y="2056289"/>
              <a:ext cx="3943350" cy="3764595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D6B4864-9FBF-46E2-89B1-343AE0502BF4}"/>
              </a:ext>
            </a:extLst>
          </p:cNvPr>
          <p:cNvSpPr txBox="1"/>
          <p:nvPr/>
        </p:nvSpPr>
        <p:spPr>
          <a:xfrm>
            <a:off x="6603520" y="2207865"/>
            <a:ext cx="452168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0" b="1" dirty="0">
                <a:solidFill>
                  <a:srgbClr val="FF0000"/>
                </a:solidFill>
                <a:latin typeface="Consolas" panose="020B0609020204030204" pitchFamily="49" charset="0"/>
              </a:rPr>
              <a:t>&lt;=&gt;</a:t>
            </a:r>
            <a:endParaRPr lang="en-US" sz="7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92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AFB100-3EF6-4700-828C-BEFE900715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2FD86-AF09-4563-92E1-4A85B5E5C6F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6353" y="180974"/>
            <a:ext cx="11534968" cy="2286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4000" dirty="0">
                <a:solidFill>
                  <a:srgbClr val="00B0F0"/>
                </a:solidFill>
              </a:rPr>
              <a:t>struct</a:t>
            </a:r>
            <a:r>
              <a:rPr lang="en-US" sz="4000" dirty="0"/>
              <a:t> Foo</a:t>
            </a:r>
          </a:p>
          <a:p>
            <a:pPr>
              <a:spcBef>
                <a:spcPts val="0"/>
              </a:spcBef>
            </a:pPr>
            <a:r>
              <a:rPr lang="en-US" sz="4000" dirty="0"/>
              <a:t>{</a:t>
            </a:r>
          </a:p>
          <a:p>
            <a:pPr>
              <a:spcBef>
                <a:spcPts val="0"/>
              </a:spcBef>
            </a:pPr>
            <a:r>
              <a:rPr lang="en-US" sz="4000" dirty="0"/>
              <a:t>  </a:t>
            </a:r>
            <a:r>
              <a:rPr lang="en-US" sz="4000" dirty="0">
                <a:solidFill>
                  <a:srgbClr val="00B0F0"/>
                </a:solidFill>
              </a:rPr>
              <a:t>int</a:t>
            </a:r>
            <a:r>
              <a:rPr lang="en-US" sz="4000" dirty="0"/>
              <a:t> a, b;</a:t>
            </a:r>
          </a:p>
          <a:p>
            <a:pPr>
              <a:spcBef>
                <a:spcPts val="0"/>
              </a:spcBef>
            </a:pPr>
            <a:r>
              <a:rPr lang="en-US" sz="4000" dirty="0"/>
              <a:t>};</a:t>
            </a:r>
            <a:endParaRPr lang="ru-RU" sz="4000" dirty="0"/>
          </a:p>
          <a:p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16F6B06-14A5-4C56-8D46-A441565C6C12}"/>
              </a:ext>
            </a:extLst>
          </p:cNvPr>
          <p:cNvSpPr txBox="1">
            <a:spLocks/>
          </p:cNvSpPr>
          <p:nvPr/>
        </p:nvSpPr>
        <p:spPr>
          <a:xfrm>
            <a:off x="328516" y="2560637"/>
            <a:ext cx="11534968" cy="362108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70000"/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4400" dirty="0">
                <a:solidFill>
                  <a:srgbClr val="00B0F0"/>
                </a:solidFill>
              </a:rPr>
              <a:t>bool</a:t>
            </a:r>
            <a:r>
              <a:rPr lang="en-US" sz="4400" dirty="0"/>
              <a:t> operator==(Foo </a:t>
            </a:r>
            <a:r>
              <a:rPr lang="en-US" sz="4400" dirty="0" err="1"/>
              <a:t>lhs</a:t>
            </a:r>
            <a:r>
              <a:rPr lang="en-US" sz="4400" dirty="0"/>
              <a:t>, Foo </a:t>
            </a:r>
            <a:r>
              <a:rPr lang="en-US" sz="4400" dirty="0" err="1"/>
              <a:t>rhs</a:t>
            </a:r>
            <a:r>
              <a:rPr lang="en-US" sz="4400" dirty="0"/>
              <a:t>)</a:t>
            </a:r>
          </a:p>
          <a:p>
            <a:pPr>
              <a:spcBef>
                <a:spcPts val="0"/>
              </a:spcBef>
            </a:pPr>
            <a:r>
              <a:rPr lang="en-US" sz="4400" dirty="0"/>
              <a:t>{</a:t>
            </a:r>
          </a:p>
          <a:p>
            <a:pPr>
              <a:spcBef>
                <a:spcPts val="0"/>
              </a:spcBef>
            </a:pPr>
            <a:r>
              <a:rPr lang="en-US" sz="4400" dirty="0"/>
              <a:t>  </a:t>
            </a:r>
            <a:r>
              <a:rPr lang="en-US" sz="4400" dirty="0">
                <a:solidFill>
                  <a:srgbClr val="00B0F0"/>
                </a:solidFill>
              </a:rPr>
              <a:t>return</a:t>
            </a:r>
            <a:r>
              <a:rPr lang="en-US" sz="4400" dirty="0"/>
              <a:t> </a:t>
            </a:r>
            <a:r>
              <a:rPr lang="en-US" sz="4400" dirty="0" err="1"/>
              <a:t>lhs.a</a:t>
            </a:r>
            <a:r>
              <a:rPr lang="en-US" sz="4400" dirty="0"/>
              <a:t> == </a:t>
            </a:r>
            <a:r>
              <a:rPr lang="en-US" sz="4400" dirty="0" err="1"/>
              <a:t>rhs.a</a:t>
            </a:r>
            <a:endParaRPr lang="en-US" sz="4400" dirty="0"/>
          </a:p>
          <a:p>
            <a:pPr>
              <a:spcBef>
                <a:spcPts val="0"/>
              </a:spcBef>
            </a:pPr>
            <a:r>
              <a:rPr lang="en-US" sz="4400" dirty="0"/>
              <a:t>      &amp;&amp; </a:t>
            </a:r>
            <a:r>
              <a:rPr lang="en-US" sz="4400" dirty="0" err="1"/>
              <a:t>lhs.b</a:t>
            </a:r>
            <a:r>
              <a:rPr lang="en-US" sz="4400" dirty="0"/>
              <a:t> == </a:t>
            </a:r>
            <a:r>
              <a:rPr lang="en-US" sz="4400" dirty="0" err="1"/>
              <a:t>rhs.b</a:t>
            </a:r>
            <a:r>
              <a:rPr lang="en-US" sz="4400" dirty="0"/>
              <a:t>;</a:t>
            </a:r>
          </a:p>
          <a:p>
            <a:pPr>
              <a:spcBef>
                <a:spcPts val="0"/>
              </a:spcBef>
            </a:pPr>
            <a:r>
              <a:rPr lang="en-US" sz="4400" dirty="0"/>
              <a:t>}</a:t>
            </a:r>
            <a:endParaRPr lang="ru-RU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55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AFB100-3EF6-4700-828C-BEFE900715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2FD86-AF09-4563-92E1-4A85B5E5C6F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09551" y="270668"/>
            <a:ext cx="2486024" cy="1310482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0"/>
              </a:spcBef>
            </a:pPr>
            <a:r>
              <a:rPr lang="en-US" sz="4000" dirty="0">
                <a:solidFill>
                  <a:srgbClr val="00B0F0"/>
                </a:solidFill>
              </a:rPr>
              <a:t>struct</a:t>
            </a:r>
            <a:r>
              <a:rPr lang="en-US" sz="4000" dirty="0"/>
              <a:t> Foo</a:t>
            </a:r>
          </a:p>
          <a:p>
            <a:pPr>
              <a:spcBef>
                <a:spcPts val="0"/>
              </a:spcBef>
            </a:pPr>
            <a:r>
              <a:rPr lang="en-US" sz="4000" dirty="0"/>
              <a:t>{</a:t>
            </a:r>
          </a:p>
          <a:p>
            <a:pPr>
              <a:spcBef>
                <a:spcPts val="0"/>
              </a:spcBef>
            </a:pPr>
            <a:r>
              <a:rPr lang="en-US" sz="4000" dirty="0"/>
              <a:t>  </a:t>
            </a:r>
            <a:r>
              <a:rPr lang="en-US" sz="4000" dirty="0">
                <a:solidFill>
                  <a:srgbClr val="00B0F0"/>
                </a:solidFill>
              </a:rPr>
              <a:t>int</a:t>
            </a:r>
            <a:r>
              <a:rPr lang="en-US" sz="4000" dirty="0"/>
              <a:t> a, b;</a:t>
            </a:r>
          </a:p>
          <a:p>
            <a:pPr>
              <a:spcBef>
                <a:spcPts val="0"/>
              </a:spcBef>
            </a:pPr>
            <a:r>
              <a:rPr lang="en-US" sz="4000" dirty="0"/>
              <a:t>};</a:t>
            </a:r>
            <a:endParaRPr lang="ru-RU" sz="4000" dirty="0"/>
          </a:p>
          <a:p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16F6B06-14A5-4C56-8D46-A441565C6C12}"/>
              </a:ext>
            </a:extLst>
          </p:cNvPr>
          <p:cNvSpPr txBox="1">
            <a:spLocks/>
          </p:cNvSpPr>
          <p:nvPr/>
        </p:nvSpPr>
        <p:spPr>
          <a:xfrm>
            <a:off x="209551" y="1832771"/>
            <a:ext cx="11668318" cy="339645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70000"/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4400" dirty="0">
                <a:solidFill>
                  <a:srgbClr val="00B0F0"/>
                </a:solidFill>
              </a:rPr>
              <a:t>bool</a:t>
            </a:r>
            <a:r>
              <a:rPr lang="en-US" sz="4400" dirty="0"/>
              <a:t> operator!=(Foo </a:t>
            </a:r>
            <a:r>
              <a:rPr lang="en-US" sz="4400" dirty="0" err="1"/>
              <a:t>lhs</a:t>
            </a:r>
            <a:r>
              <a:rPr lang="en-US" sz="4400" dirty="0"/>
              <a:t>, Foo </a:t>
            </a:r>
            <a:r>
              <a:rPr lang="en-US" sz="4400" dirty="0" err="1"/>
              <a:t>rhs</a:t>
            </a:r>
            <a:r>
              <a:rPr lang="en-US" sz="4400" dirty="0"/>
              <a:t>)</a:t>
            </a:r>
          </a:p>
          <a:p>
            <a:pPr>
              <a:spcBef>
                <a:spcPts val="0"/>
              </a:spcBef>
            </a:pPr>
            <a:r>
              <a:rPr lang="en-US" sz="4400" dirty="0"/>
              <a:t>{</a:t>
            </a:r>
          </a:p>
          <a:p>
            <a:pPr>
              <a:spcBef>
                <a:spcPts val="0"/>
              </a:spcBef>
            </a:pPr>
            <a:r>
              <a:rPr lang="en-US" sz="4400" dirty="0"/>
              <a:t>  </a:t>
            </a:r>
            <a:r>
              <a:rPr lang="en-US" sz="4400" dirty="0">
                <a:solidFill>
                  <a:srgbClr val="00B0F0"/>
                </a:solidFill>
              </a:rPr>
              <a:t>return</a:t>
            </a:r>
            <a:r>
              <a:rPr lang="en-US" sz="4400" dirty="0"/>
              <a:t> !(</a:t>
            </a:r>
            <a:r>
              <a:rPr lang="en-US" sz="4400" dirty="0" err="1"/>
              <a:t>lhs</a:t>
            </a:r>
            <a:r>
              <a:rPr lang="en-US" sz="4400" dirty="0"/>
              <a:t> == </a:t>
            </a:r>
            <a:r>
              <a:rPr lang="en-US" sz="4400" dirty="0" err="1"/>
              <a:t>rhs</a:t>
            </a:r>
            <a:r>
              <a:rPr lang="en-US" sz="4400" dirty="0"/>
              <a:t>);</a:t>
            </a:r>
          </a:p>
          <a:p>
            <a:pPr>
              <a:spcBef>
                <a:spcPts val="0"/>
              </a:spcBef>
            </a:pPr>
            <a:r>
              <a:rPr lang="en-US" sz="4400" dirty="0"/>
              <a:t>}</a:t>
            </a:r>
            <a:endParaRPr lang="ru-RU" sz="3600" dirty="0"/>
          </a:p>
          <a:p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882CCA3-71A8-42F6-9478-AFE1EB9BC6B0}"/>
              </a:ext>
            </a:extLst>
          </p:cNvPr>
          <p:cNvSpPr txBox="1">
            <a:spLocks/>
          </p:cNvSpPr>
          <p:nvPr/>
        </p:nvSpPr>
        <p:spPr>
          <a:xfrm>
            <a:off x="2914651" y="270668"/>
            <a:ext cx="8963218" cy="131048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70000"/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3600" dirty="0">
                <a:solidFill>
                  <a:srgbClr val="00B0F0"/>
                </a:solidFill>
              </a:rPr>
              <a:t>bool</a:t>
            </a:r>
            <a:r>
              <a:rPr lang="en-US" sz="3600" dirty="0"/>
              <a:t> operator==(Foo </a:t>
            </a:r>
            <a:r>
              <a:rPr lang="en-US" sz="3600" dirty="0" err="1"/>
              <a:t>lhs</a:t>
            </a:r>
            <a:r>
              <a:rPr lang="en-US" sz="3600" dirty="0"/>
              <a:t>, Foo </a:t>
            </a:r>
            <a:r>
              <a:rPr lang="en-US" sz="3600" dirty="0" err="1"/>
              <a:t>rhs</a:t>
            </a:r>
            <a:r>
              <a:rPr lang="en-US" sz="3600" dirty="0"/>
              <a:t>)</a:t>
            </a:r>
          </a:p>
          <a:p>
            <a:pPr>
              <a:spcBef>
                <a:spcPts val="0"/>
              </a:spcBef>
            </a:pPr>
            <a:r>
              <a:rPr lang="en-US" sz="3600" dirty="0"/>
              <a:t>{</a:t>
            </a:r>
          </a:p>
          <a:p>
            <a:pPr>
              <a:spcBef>
                <a:spcPts val="0"/>
              </a:spcBef>
            </a:pPr>
            <a:r>
              <a:rPr lang="en-US" sz="3600" dirty="0"/>
              <a:t>  </a:t>
            </a:r>
            <a:r>
              <a:rPr lang="en-US" sz="3600" dirty="0">
                <a:solidFill>
                  <a:srgbClr val="00B0F0"/>
                </a:solidFill>
              </a:rPr>
              <a:t>return</a:t>
            </a:r>
            <a:r>
              <a:rPr lang="en-US" sz="3600" dirty="0"/>
              <a:t> </a:t>
            </a:r>
            <a:r>
              <a:rPr lang="en-US" sz="3600" dirty="0" err="1"/>
              <a:t>lhs.a</a:t>
            </a:r>
            <a:r>
              <a:rPr lang="en-US" sz="3600" dirty="0"/>
              <a:t> == </a:t>
            </a:r>
            <a:r>
              <a:rPr lang="en-US" sz="3600" dirty="0" err="1"/>
              <a:t>rhs.a</a:t>
            </a:r>
            <a:r>
              <a:rPr lang="en-US" sz="3600" dirty="0"/>
              <a:t> &amp;&amp; </a:t>
            </a:r>
            <a:r>
              <a:rPr lang="en-US" sz="3600" dirty="0" err="1"/>
              <a:t>lhs.b</a:t>
            </a:r>
            <a:r>
              <a:rPr lang="en-US" sz="3600" dirty="0"/>
              <a:t> == </a:t>
            </a:r>
            <a:r>
              <a:rPr lang="en-US" sz="3600" dirty="0" err="1"/>
              <a:t>rhs.b</a:t>
            </a:r>
            <a:r>
              <a:rPr lang="en-US" sz="3600" dirty="0"/>
              <a:t>;</a:t>
            </a:r>
          </a:p>
          <a:p>
            <a:pPr>
              <a:spcBef>
                <a:spcPts val="0"/>
              </a:spcBef>
            </a:pPr>
            <a:r>
              <a:rPr lang="en-US" sz="3600" dirty="0"/>
              <a:t>}</a:t>
            </a:r>
            <a:endParaRPr lang="ru-RU" sz="3600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87E3A5-DA9E-4D95-9159-4F0071765260}"/>
              </a:ext>
            </a:extLst>
          </p:cNvPr>
          <p:cNvSpPr/>
          <p:nvPr/>
        </p:nvSpPr>
        <p:spPr>
          <a:xfrm>
            <a:off x="3528915" y="5318217"/>
            <a:ext cx="5134170" cy="993683"/>
          </a:xfrm>
          <a:prstGeom prst="rect">
            <a:avLst/>
          </a:prstGeom>
          <a:solidFill>
            <a:schemeClr val="tx2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onsolas" panose="020B0609020204030204" pitchFamily="49" charset="0"/>
              </a:rPr>
              <a:t>So far so good</a:t>
            </a:r>
          </a:p>
        </p:txBody>
      </p:sp>
    </p:spTree>
    <p:extLst>
      <p:ext uri="{BB962C8B-B14F-4D97-AF65-F5344CB8AC3E}">
        <p14:creationId xmlns:p14="http://schemas.microsoft.com/office/powerpoint/2010/main" val="155933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FA948-B078-42ED-A7E3-7BEDF570B4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5C596-B577-4285-A199-133770E173D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97192" y="2033587"/>
            <a:ext cx="11782619" cy="2790825"/>
          </a:xfrm>
        </p:spPr>
        <p:txBody>
          <a:bodyPr/>
          <a:lstStyle/>
          <a:p>
            <a:r>
              <a:rPr lang="en-US" sz="4000" dirty="0">
                <a:solidFill>
                  <a:srgbClr val="00B0F0"/>
                </a:solidFill>
              </a:rPr>
              <a:t>bool</a:t>
            </a:r>
            <a:r>
              <a:rPr lang="en-US" sz="4000" dirty="0"/>
              <a:t> operator&lt;(Foo </a:t>
            </a:r>
            <a:r>
              <a:rPr lang="en-US" sz="4000" dirty="0" err="1"/>
              <a:t>lhs</a:t>
            </a:r>
            <a:r>
              <a:rPr lang="en-US" sz="4000" dirty="0"/>
              <a:t>, Foo </a:t>
            </a:r>
            <a:r>
              <a:rPr lang="en-US" sz="4000" dirty="0" err="1"/>
              <a:t>rhs</a:t>
            </a:r>
            <a:r>
              <a:rPr lang="en-US" sz="4000" dirty="0"/>
              <a:t>) { ??? }</a:t>
            </a:r>
          </a:p>
          <a:p>
            <a:r>
              <a:rPr lang="en-US" sz="4000" dirty="0">
                <a:solidFill>
                  <a:srgbClr val="00B0F0"/>
                </a:solidFill>
              </a:rPr>
              <a:t>bool</a:t>
            </a:r>
            <a:r>
              <a:rPr lang="en-US" sz="4000" dirty="0"/>
              <a:t> operator&lt;=(Foo </a:t>
            </a:r>
            <a:r>
              <a:rPr lang="en-US" sz="4000" dirty="0" err="1"/>
              <a:t>lhs</a:t>
            </a:r>
            <a:r>
              <a:rPr lang="en-US" sz="4000" dirty="0"/>
              <a:t>, Foo </a:t>
            </a:r>
            <a:r>
              <a:rPr lang="en-US" sz="4000" dirty="0" err="1"/>
              <a:t>rhs</a:t>
            </a:r>
            <a:r>
              <a:rPr lang="en-US" sz="4000" dirty="0"/>
              <a:t>) { ??? }</a:t>
            </a:r>
          </a:p>
          <a:p>
            <a:r>
              <a:rPr lang="en-US" sz="4000" dirty="0">
                <a:solidFill>
                  <a:srgbClr val="00B0F0"/>
                </a:solidFill>
              </a:rPr>
              <a:t>bool</a:t>
            </a:r>
            <a:r>
              <a:rPr lang="en-US" sz="4000" dirty="0"/>
              <a:t> operator&gt;(Foo </a:t>
            </a:r>
            <a:r>
              <a:rPr lang="en-US" sz="4000" dirty="0" err="1"/>
              <a:t>lhs</a:t>
            </a:r>
            <a:r>
              <a:rPr lang="en-US" sz="4000" dirty="0"/>
              <a:t>, Foo </a:t>
            </a:r>
            <a:r>
              <a:rPr lang="en-US" sz="4000" dirty="0" err="1"/>
              <a:t>rhs</a:t>
            </a:r>
            <a:r>
              <a:rPr lang="en-US" sz="4000" dirty="0"/>
              <a:t>) { ??? }</a:t>
            </a:r>
          </a:p>
          <a:p>
            <a:r>
              <a:rPr lang="en-US" sz="4000" dirty="0">
                <a:solidFill>
                  <a:srgbClr val="00B0F0"/>
                </a:solidFill>
              </a:rPr>
              <a:t>bool</a:t>
            </a:r>
            <a:r>
              <a:rPr lang="en-US" sz="4000" dirty="0"/>
              <a:t> operator&gt;=(Foo </a:t>
            </a:r>
            <a:r>
              <a:rPr lang="en-US" sz="4000" dirty="0" err="1"/>
              <a:t>lhs</a:t>
            </a:r>
            <a:r>
              <a:rPr lang="en-US" sz="4000" dirty="0"/>
              <a:t>, Foo </a:t>
            </a:r>
            <a:r>
              <a:rPr lang="en-US" sz="4000" dirty="0" err="1"/>
              <a:t>rhs</a:t>
            </a:r>
            <a:r>
              <a:rPr lang="en-US" sz="4000" dirty="0"/>
              <a:t>) { ??? }</a:t>
            </a: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7FF3014E-39CD-4B9F-93B1-F8F4B8D13905}"/>
              </a:ext>
            </a:extLst>
          </p:cNvPr>
          <p:cNvSpPr txBox="1">
            <a:spLocks/>
          </p:cNvSpPr>
          <p:nvPr/>
        </p:nvSpPr>
        <p:spPr>
          <a:xfrm>
            <a:off x="315684" y="180974"/>
            <a:ext cx="11545637" cy="149416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7200">
                <a:ea typeface="+mj-ea"/>
                <a:cs typeface="+mj-cs"/>
              </a:defRPr>
            </a:lvl1pPr>
          </a:lstStyle>
          <a:p>
            <a:r>
              <a:rPr lang="en-US" dirty="0"/>
              <a:t>How about these?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15B2B47-A917-41BC-B998-2EA409F990A1}"/>
              </a:ext>
            </a:extLst>
          </p:cNvPr>
          <p:cNvGrpSpPr/>
          <p:nvPr/>
        </p:nvGrpSpPr>
        <p:grpSpPr>
          <a:xfrm>
            <a:off x="197192" y="3038475"/>
            <a:ext cx="11664129" cy="1381125"/>
            <a:chOff x="197192" y="3038475"/>
            <a:chExt cx="11664129" cy="138112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14AC309-8175-4D14-8F82-86264A375FFE}"/>
                </a:ext>
              </a:extLst>
            </p:cNvPr>
            <p:cNvCxnSpPr>
              <a:cxnSpLocks/>
            </p:cNvCxnSpPr>
            <p:nvPr/>
          </p:nvCxnSpPr>
          <p:spPr>
            <a:xfrm>
              <a:off x="212189" y="3038475"/>
              <a:ext cx="11649132" cy="0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B1EEDB4-E4C6-461D-BB58-C91145AC6DF3}"/>
                </a:ext>
              </a:extLst>
            </p:cNvPr>
            <p:cNvCxnSpPr>
              <a:cxnSpLocks/>
            </p:cNvCxnSpPr>
            <p:nvPr/>
          </p:nvCxnSpPr>
          <p:spPr>
            <a:xfrm>
              <a:off x="197192" y="4419600"/>
              <a:ext cx="11649132" cy="0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C9426A4-2FC2-4B56-BC80-C10A71E49937}"/>
              </a:ext>
            </a:extLst>
          </p:cNvPr>
          <p:cNvCxnSpPr>
            <a:cxnSpLocks/>
          </p:cNvCxnSpPr>
          <p:nvPr/>
        </p:nvCxnSpPr>
        <p:spPr>
          <a:xfrm>
            <a:off x="197192" y="3733800"/>
            <a:ext cx="11649132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7072925-2B41-48B0-861E-67C8D3C83F4E}"/>
              </a:ext>
            </a:extLst>
          </p:cNvPr>
          <p:cNvSpPr/>
          <p:nvPr/>
        </p:nvSpPr>
        <p:spPr>
          <a:xfrm>
            <a:off x="212189" y="2033586"/>
            <a:ext cx="11351161" cy="64643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8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AFB100-3EF6-4700-828C-BEFE900715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16F6B06-14A5-4C56-8D46-A441565C6C12}"/>
              </a:ext>
            </a:extLst>
          </p:cNvPr>
          <p:cNvSpPr txBox="1">
            <a:spLocks/>
          </p:cNvSpPr>
          <p:nvPr/>
        </p:nvSpPr>
        <p:spPr>
          <a:xfrm>
            <a:off x="404716" y="274637"/>
            <a:ext cx="11534968" cy="3140121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70000"/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4400" dirty="0">
                <a:solidFill>
                  <a:srgbClr val="00B0F0"/>
                </a:solidFill>
              </a:rPr>
              <a:t>bool</a:t>
            </a:r>
            <a:r>
              <a:rPr lang="en-US" sz="4400" dirty="0"/>
              <a:t> operator&lt;(Foo </a:t>
            </a:r>
            <a:r>
              <a:rPr lang="en-US" sz="4400" dirty="0" err="1"/>
              <a:t>lhs</a:t>
            </a:r>
            <a:r>
              <a:rPr lang="en-US" sz="4400" dirty="0"/>
              <a:t>, Foo </a:t>
            </a:r>
            <a:r>
              <a:rPr lang="en-US" sz="4400" dirty="0" err="1"/>
              <a:t>rhs</a:t>
            </a:r>
            <a:r>
              <a:rPr lang="en-US" sz="4400" dirty="0"/>
              <a:t>)</a:t>
            </a:r>
          </a:p>
          <a:p>
            <a:pPr>
              <a:spcBef>
                <a:spcPts val="0"/>
              </a:spcBef>
            </a:pPr>
            <a:r>
              <a:rPr lang="en-US" sz="4400" dirty="0"/>
              <a:t>{</a:t>
            </a:r>
          </a:p>
          <a:p>
            <a:pPr>
              <a:spcBef>
                <a:spcPts val="0"/>
              </a:spcBef>
            </a:pPr>
            <a:r>
              <a:rPr lang="en-US" sz="4400" dirty="0"/>
              <a:t>  </a:t>
            </a:r>
            <a:r>
              <a:rPr lang="en-US" sz="4400" dirty="0">
                <a:solidFill>
                  <a:srgbClr val="00B0F0"/>
                </a:solidFill>
              </a:rPr>
              <a:t>return</a:t>
            </a:r>
            <a:r>
              <a:rPr lang="en-US" sz="4400" dirty="0"/>
              <a:t> </a:t>
            </a:r>
            <a:r>
              <a:rPr lang="en-US" sz="4400" dirty="0" err="1"/>
              <a:t>lhs.a</a:t>
            </a:r>
            <a:r>
              <a:rPr lang="en-US" sz="4400" dirty="0"/>
              <a:t> &lt; </a:t>
            </a:r>
            <a:r>
              <a:rPr lang="en-US" sz="4400" dirty="0" err="1"/>
              <a:t>rhs.a</a:t>
            </a:r>
            <a:endParaRPr lang="en-US" sz="4400" dirty="0"/>
          </a:p>
          <a:p>
            <a:pPr>
              <a:spcBef>
                <a:spcPts val="0"/>
              </a:spcBef>
            </a:pPr>
            <a:r>
              <a:rPr lang="en-US" sz="4400" dirty="0"/>
              <a:t>      &amp;&amp; </a:t>
            </a:r>
            <a:r>
              <a:rPr lang="en-US" sz="4400" dirty="0" err="1"/>
              <a:t>lhs.b</a:t>
            </a:r>
            <a:r>
              <a:rPr lang="en-US" sz="4400" dirty="0"/>
              <a:t> &lt; </a:t>
            </a:r>
            <a:r>
              <a:rPr lang="en-US" sz="4400" dirty="0" err="1"/>
              <a:t>rhs.b</a:t>
            </a:r>
            <a:r>
              <a:rPr lang="en-US" sz="4400" dirty="0"/>
              <a:t>;</a:t>
            </a:r>
          </a:p>
          <a:p>
            <a:pPr>
              <a:spcBef>
                <a:spcPts val="0"/>
              </a:spcBef>
            </a:pPr>
            <a:r>
              <a:rPr lang="en-US" sz="4400" dirty="0"/>
              <a:t>}</a:t>
            </a:r>
            <a:endParaRPr lang="ru-RU" sz="3600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DED7B4-8BBF-485F-8618-AB76F92D57AC}"/>
              </a:ext>
            </a:extLst>
          </p:cNvPr>
          <p:cNvSpPr/>
          <p:nvPr/>
        </p:nvSpPr>
        <p:spPr>
          <a:xfrm>
            <a:off x="3605115" y="4194267"/>
            <a:ext cx="5134170" cy="993683"/>
          </a:xfrm>
          <a:prstGeom prst="rect">
            <a:avLst/>
          </a:prstGeom>
          <a:solidFill>
            <a:schemeClr val="tx2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onsolas" panose="020B0609020204030204" pitchFamily="49" charset="0"/>
              </a:rPr>
              <a:t>So far so good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59B525-F67B-47BF-B62C-44EDA1512EA1}"/>
              </a:ext>
            </a:extLst>
          </p:cNvPr>
          <p:cNvCxnSpPr>
            <a:cxnSpLocks/>
          </p:cNvCxnSpPr>
          <p:nvPr/>
        </p:nvCxnSpPr>
        <p:spPr>
          <a:xfrm flipV="1">
            <a:off x="3536107" y="4691108"/>
            <a:ext cx="5272185" cy="14242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52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AFB100-3EF6-4700-828C-BEFE900715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AF988C3D-E155-484D-AF32-916282C60750}"/>
              </a:ext>
            </a:extLst>
          </p:cNvPr>
          <p:cNvSpPr txBox="1">
            <a:spLocks/>
          </p:cNvSpPr>
          <p:nvPr/>
        </p:nvSpPr>
        <p:spPr>
          <a:xfrm>
            <a:off x="404716" y="274637"/>
            <a:ext cx="11534968" cy="315436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70000"/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4400" dirty="0">
                <a:solidFill>
                  <a:srgbClr val="00B0F0"/>
                </a:solidFill>
              </a:rPr>
              <a:t>bool</a:t>
            </a:r>
            <a:r>
              <a:rPr lang="en-US" sz="4400" dirty="0"/>
              <a:t> operator&lt;(Foo </a:t>
            </a:r>
            <a:r>
              <a:rPr lang="en-US" sz="4400" dirty="0" err="1"/>
              <a:t>lhs</a:t>
            </a:r>
            <a:r>
              <a:rPr lang="en-US" sz="4400" dirty="0"/>
              <a:t>, Foo </a:t>
            </a:r>
            <a:r>
              <a:rPr lang="en-US" sz="4400" dirty="0" err="1"/>
              <a:t>rhs</a:t>
            </a:r>
            <a:r>
              <a:rPr lang="en-US" sz="4400" dirty="0"/>
              <a:t>)</a:t>
            </a:r>
          </a:p>
          <a:p>
            <a:pPr>
              <a:spcBef>
                <a:spcPts val="0"/>
              </a:spcBef>
            </a:pPr>
            <a:r>
              <a:rPr lang="en-US" sz="4400" dirty="0"/>
              <a:t>{</a:t>
            </a:r>
          </a:p>
          <a:p>
            <a:pPr>
              <a:spcBef>
                <a:spcPts val="0"/>
              </a:spcBef>
            </a:pPr>
            <a:r>
              <a:rPr lang="en-US" sz="4400" dirty="0"/>
              <a:t>  </a:t>
            </a:r>
            <a:r>
              <a:rPr lang="en-US" sz="4400" dirty="0">
                <a:solidFill>
                  <a:srgbClr val="00B0F0"/>
                </a:solidFill>
              </a:rPr>
              <a:t>return</a:t>
            </a:r>
            <a:r>
              <a:rPr lang="en-US" sz="4400" dirty="0"/>
              <a:t> </a:t>
            </a:r>
            <a:r>
              <a:rPr lang="en-US" sz="4400" dirty="0" err="1"/>
              <a:t>lhs.a</a:t>
            </a:r>
            <a:r>
              <a:rPr lang="en-US" sz="4400" dirty="0"/>
              <a:t> &lt; </a:t>
            </a:r>
            <a:r>
              <a:rPr lang="en-US" sz="4400" dirty="0" err="1"/>
              <a:t>rhs.a</a:t>
            </a:r>
            <a:endParaRPr lang="en-US" sz="4400" dirty="0"/>
          </a:p>
          <a:p>
            <a:pPr>
              <a:spcBef>
                <a:spcPts val="0"/>
              </a:spcBef>
            </a:pPr>
            <a:r>
              <a:rPr lang="en-US" sz="4400" dirty="0"/>
              <a:t>      &amp;&amp; </a:t>
            </a:r>
            <a:r>
              <a:rPr lang="en-US" sz="4400" dirty="0" err="1"/>
              <a:t>lhs.b</a:t>
            </a:r>
            <a:r>
              <a:rPr lang="en-US" sz="4400" dirty="0"/>
              <a:t> &lt; </a:t>
            </a:r>
            <a:r>
              <a:rPr lang="en-US" sz="4400" dirty="0" err="1"/>
              <a:t>rhs.b</a:t>
            </a:r>
            <a:r>
              <a:rPr lang="en-US" sz="4400" dirty="0"/>
              <a:t>;</a:t>
            </a:r>
          </a:p>
          <a:p>
            <a:pPr>
              <a:spcBef>
                <a:spcPts val="0"/>
              </a:spcBef>
            </a:pPr>
            <a:r>
              <a:rPr lang="en-US" sz="4400" dirty="0"/>
              <a:t>}</a:t>
            </a:r>
            <a:endParaRPr lang="ru-RU" sz="3600" dirty="0"/>
          </a:p>
          <a:p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82F6285-1D03-4A21-83D7-B679A4D72A9A}"/>
              </a:ext>
            </a:extLst>
          </p:cNvPr>
          <p:cNvSpPr txBox="1">
            <a:spLocks/>
          </p:cNvSpPr>
          <p:nvPr/>
        </p:nvSpPr>
        <p:spPr>
          <a:xfrm>
            <a:off x="404716" y="3579814"/>
            <a:ext cx="8520209" cy="83026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70000"/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4400" dirty="0"/>
              <a:t>Foo { 2, 1 } &lt; Foo { 1, 2 }</a:t>
            </a:r>
            <a:endParaRPr lang="ru-RU" sz="4400" dirty="0"/>
          </a:p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C547EB1-9C9B-46B3-97B4-EB35D6CC1BED}"/>
              </a:ext>
            </a:extLst>
          </p:cNvPr>
          <p:cNvSpPr txBox="1">
            <a:spLocks/>
          </p:cNvSpPr>
          <p:nvPr/>
        </p:nvSpPr>
        <p:spPr>
          <a:xfrm>
            <a:off x="404715" y="4512469"/>
            <a:ext cx="8520209" cy="83026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70000"/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4400" dirty="0"/>
              <a:t>Foo { 1, 2 } &lt; Foo { 2, 1 }</a:t>
            </a:r>
            <a:endParaRPr lang="ru-RU" sz="4400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295C11-D268-4155-AF9A-B14D304A13B3}"/>
              </a:ext>
            </a:extLst>
          </p:cNvPr>
          <p:cNvSpPr/>
          <p:nvPr/>
        </p:nvSpPr>
        <p:spPr>
          <a:xfrm>
            <a:off x="8992490" y="3555603"/>
            <a:ext cx="1833660" cy="830263"/>
          </a:xfrm>
          <a:prstGeom prst="rect">
            <a:avLst/>
          </a:prstGeom>
          <a:solidFill>
            <a:schemeClr val="tx2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BFA050-2873-4530-872A-C4D674989F1B}"/>
              </a:ext>
            </a:extLst>
          </p:cNvPr>
          <p:cNvSpPr/>
          <p:nvPr/>
        </p:nvSpPr>
        <p:spPr>
          <a:xfrm>
            <a:off x="8992490" y="4493419"/>
            <a:ext cx="1833660" cy="830263"/>
          </a:xfrm>
          <a:prstGeom prst="rect">
            <a:avLst/>
          </a:prstGeom>
          <a:solidFill>
            <a:schemeClr val="tx2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02044D6-7E5C-443C-9286-E2B51C1567AA}"/>
              </a:ext>
            </a:extLst>
          </p:cNvPr>
          <p:cNvGrpSpPr/>
          <p:nvPr/>
        </p:nvGrpSpPr>
        <p:grpSpPr>
          <a:xfrm>
            <a:off x="11019885" y="3564734"/>
            <a:ext cx="600614" cy="592136"/>
            <a:chOff x="11019885" y="3564734"/>
            <a:chExt cx="600614" cy="592136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98DAAA8-9E2E-4025-862A-F073E808FFA0}"/>
                </a:ext>
              </a:extLst>
            </p:cNvPr>
            <p:cNvCxnSpPr>
              <a:cxnSpLocks/>
            </p:cNvCxnSpPr>
            <p:nvPr/>
          </p:nvCxnSpPr>
          <p:spPr>
            <a:xfrm>
              <a:off x="11019885" y="3833020"/>
              <a:ext cx="304800" cy="323850"/>
            </a:xfrm>
            <a:prstGeom prst="line">
              <a:avLst/>
            </a:prstGeom>
            <a:ln w="127000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E418B69-CB9C-4E9D-BAE8-F57EA795B5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24685" y="3564734"/>
              <a:ext cx="295814" cy="592136"/>
            </a:xfrm>
            <a:prstGeom prst="line">
              <a:avLst/>
            </a:prstGeom>
            <a:ln w="127000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24F2F36-9597-4E7A-95BF-DEB784016E02}"/>
              </a:ext>
            </a:extLst>
          </p:cNvPr>
          <p:cNvGrpSpPr/>
          <p:nvPr/>
        </p:nvGrpSpPr>
        <p:grpSpPr>
          <a:xfrm>
            <a:off x="11010359" y="4459089"/>
            <a:ext cx="647140" cy="685998"/>
            <a:chOff x="11010359" y="4459089"/>
            <a:chExt cx="647140" cy="685998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BB232F-0D4F-469B-9702-3BC4A8C02007}"/>
                </a:ext>
              </a:extLst>
            </p:cNvPr>
            <p:cNvCxnSpPr>
              <a:cxnSpLocks/>
            </p:cNvCxnSpPr>
            <p:nvPr/>
          </p:nvCxnSpPr>
          <p:spPr>
            <a:xfrm>
              <a:off x="11029971" y="4478338"/>
              <a:ext cx="627528" cy="666749"/>
            </a:xfrm>
            <a:prstGeom prst="line">
              <a:avLst/>
            </a:prstGeom>
            <a:ln w="1270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B7B2F61-8AD0-4DFF-A622-F1A8B51556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10359" y="4459089"/>
              <a:ext cx="610140" cy="647700"/>
            </a:xfrm>
            <a:prstGeom prst="line">
              <a:avLst/>
            </a:prstGeom>
            <a:ln w="1270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2832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AFB100-3EF6-4700-828C-BEFE900715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AF988C3D-E155-484D-AF32-916282C60750}"/>
              </a:ext>
            </a:extLst>
          </p:cNvPr>
          <p:cNvSpPr txBox="1">
            <a:spLocks/>
          </p:cNvSpPr>
          <p:nvPr/>
        </p:nvSpPr>
        <p:spPr>
          <a:xfrm>
            <a:off x="404716" y="274637"/>
            <a:ext cx="11534968" cy="315436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70000"/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4400" dirty="0">
                <a:solidFill>
                  <a:srgbClr val="00B0F0"/>
                </a:solidFill>
              </a:rPr>
              <a:t>bool</a:t>
            </a:r>
            <a:r>
              <a:rPr lang="en-US" sz="4400" dirty="0"/>
              <a:t> operator&lt;(Foo </a:t>
            </a:r>
            <a:r>
              <a:rPr lang="en-US" sz="4400" dirty="0" err="1"/>
              <a:t>lhs</a:t>
            </a:r>
            <a:r>
              <a:rPr lang="en-US" sz="4400" dirty="0"/>
              <a:t>, Foo </a:t>
            </a:r>
            <a:r>
              <a:rPr lang="en-US" sz="4400" dirty="0" err="1"/>
              <a:t>rhs</a:t>
            </a:r>
            <a:r>
              <a:rPr lang="en-US" sz="4400" dirty="0"/>
              <a:t>)</a:t>
            </a:r>
          </a:p>
          <a:p>
            <a:pPr>
              <a:spcBef>
                <a:spcPts val="0"/>
              </a:spcBef>
            </a:pPr>
            <a:r>
              <a:rPr lang="en-US" sz="4400" dirty="0"/>
              <a:t>{</a:t>
            </a:r>
          </a:p>
          <a:p>
            <a:pPr>
              <a:spcBef>
                <a:spcPts val="0"/>
              </a:spcBef>
            </a:pPr>
            <a:r>
              <a:rPr lang="en-US" sz="4400" dirty="0"/>
              <a:t>  </a:t>
            </a:r>
            <a:r>
              <a:rPr lang="en-US" sz="4400" dirty="0">
                <a:solidFill>
                  <a:srgbClr val="00B0F0"/>
                </a:solidFill>
              </a:rPr>
              <a:t>if</a:t>
            </a:r>
            <a:r>
              <a:rPr lang="en-US" sz="4400" dirty="0"/>
              <a:t> (</a:t>
            </a:r>
            <a:r>
              <a:rPr lang="en-US" sz="4400" dirty="0" err="1"/>
              <a:t>lhs.a</a:t>
            </a:r>
            <a:r>
              <a:rPr lang="en-US" sz="4400" dirty="0"/>
              <a:t> &lt; </a:t>
            </a:r>
            <a:r>
              <a:rPr lang="en-US" sz="4400" dirty="0" err="1"/>
              <a:t>rhs.a</a:t>
            </a:r>
            <a:r>
              <a:rPr lang="en-US" sz="4400" dirty="0"/>
              <a:t>) </a:t>
            </a:r>
            <a:r>
              <a:rPr lang="en-US" sz="4400" dirty="0">
                <a:solidFill>
                  <a:srgbClr val="00B0F0"/>
                </a:solidFill>
              </a:rPr>
              <a:t>return</a:t>
            </a:r>
            <a:r>
              <a:rPr lang="en-US" sz="4400" dirty="0"/>
              <a:t> true;</a:t>
            </a:r>
          </a:p>
          <a:p>
            <a:pPr>
              <a:spcBef>
                <a:spcPts val="0"/>
              </a:spcBef>
            </a:pPr>
            <a:r>
              <a:rPr lang="en-US" sz="4400" dirty="0"/>
              <a:t>  </a:t>
            </a:r>
            <a:r>
              <a:rPr lang="en-US" sz="4400" dirty="0">
                <a:solidFill>
                  <a:srgbClr val="00B0F0"/>
                </a:solidFill>
              </a:rPr>
              <a:t>if</a:t>
            </a:r>
            <a:r>
              <a:rPr lang="en-US" sz="4400" dirty="0"/>
              <a:t> (</a:t>
            </a:r>
            <a:r>
              <a:rPr lang="en-US" sz="4400" dirty="0" err="1"/>
              <a:t>rhs.a</a:t>
            </a:r>
            <a:r>
              <a:rPr lang="en-US" sz="4400" dirty="0"/>
              <a:t> &lt; </a:t>
            </a:r>
            <a:r>
              <a:rPr lang="en-US" sz="4400" dirty="0" err="1"/>
              <a:t>lhs.a</a:t>
            </a:r>
            <a:r>
              <a:rPr lang="en-US" sz="4400" dirty="0"/>
              <a:t>) </a:t>
            </a:r>
            <a:r>
              <a:rPr lang="en-US" sz="4400" dirty="0">
                <a:solidFill>
                  <a:srgbClr val="00B0F0"/>
                </a:solidFill>
              </a:rPr>
              <a:t>return</a:t>
            </a:r>
            <a:r>
              <a:rPr lang="en-US" sz="4400" dirty="0"/>
              <a:t> false;</a:t>
            </a:r>
          </a:p>
          <a:p>
            <a:pPr>
              <a:spcBef>
                <a:spcPts val="0"/>
              </a:spcBef>
            </a:pPr>
            <a:r>
              <a:rPr lang="en-US" sz="4400" dirty="0"/>
              <a:t>  </a:t>
            </a:r>
            <a:r>
              <a:rPr lang="en-US" sz="4400" dirty="0">
                <a:solidFill>
                  <a:srgbClr val="00B0F0"/>
                </a:solidFill>
              </a:rPr>
              <a:t>return</a:t>
            </a:r>
            <a:r>
              <a:rPr lang="en-US" sz="4400" dirty="0"/>
              <a:t> </a:t>
            </a:r>
            <a:r>
              <a:rPr lang="en-US" sz="4400" dirty="0" err="1"/>
              <a:t>lhs.b</a:t>
            </a:r>
            <a:r>
              <a:rPr lang="en-US" sz="4400" dirty="0"/>
              <a:t> &lt; </a:t>
            </a:r>
            <a:r>
              <a:rPr lang="en-US" sz="4400" dirty="0" err="1"/>
              <a:t>rhs.b</a:t>
            </a:r>
            <a:r>
              <a:rPr lang="en-US" sz="4400" dirty="0"/>
              <a:t>;</a:t>
            </a:r>
          </a:p>
          <a:p>
            <a:pPr>
              <a:spcBef>
                <a:spcPts val="0"/>
              </a:spcBef>
            </a:pPr>
            <a:r>
              <a:rPr lang="en-US" sz="4400" dirty="0"/>
              <a:t>}</a:t>
            </a:r>
            <a:endParaRPr lang="ru-RU" sz="3600" dirty="0"/>
          </a:p>
          <a:p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82F6285-1D03-4A21-83D7-B679A4D72A9A}"/>
              </a:ext>
            </a:extLst>
          </p:cNvPr>
          <p:cNvSpPr txBox="1">
            <a:spLocks/>
          </p:cNvSpPr>
          <p:nvPr/>
        </p:nvSpPr>
        <p:spPr>
          <a:xfrm>
            <a:off x="404716" y="3579814"/>
            <a:ext cx="8520209" cy="83026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70000"/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4400" dirty="0"/>
              <a:t>Foo { 2, 1 } &lt; Foo { 1, 2 }</a:t>
            </a:r>
            <a:endParaRPr lang="ru-RU" sz="4400" dirty="0"/>
          </a:p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C547EB1-9C9B-46B3-97B4-EB35D6CC1BED}"/>
              </a:ext>
            </a:extLst>
          </p:cNvPr>
          <p:cNvSpPr txBox="1">
            <a:spLocks/>
          </p:cNvSpPr>
          <p:nvPr/>
        </p:nvSpPr>
        <p:spPr>
          <a:xfrm>
            <a:off x="404715" y="4512469"/>
            <a:ext cx="8520209" cy="83026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70000"/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4400" dirty="0"/>
              <a:t>Foo { 1, 2 } &lt; Foo { 2, 1 }</a:t>
            </a:r>
            <a:endParaRPr lang="ru-RU" sz="4400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295C11-D268-4155-AF9A-B14D304A13B3}"/>
              </a:ext>
            </a:extLst>
          </p:cNvPr>
          <p:cNvSpPr/>
          <p:nvPr/>
        </p:nvSpPr>
        <p:spPr>
          <a:xfrm>
            <a:off x="8992490" y="3555603"/>
            <a:ext cx="1833660" cy="830263"/>
          </a:xfrm>
          <a:prstGeom prst="rect">
            <a:avLst/>
          </a:prstGeom>
          <a:solidFill>
            <a:schemeClr val="tx2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BFA050-2873-4530-872A-C4D674989F1B}"/>
              </a:ext>
            </a:extLst>
          </p:cNvPr>
          <p:cNvSpPr/>
          <p:nvPr/>
        </p:nvSpPr>
        <p:spPr>
          <a:xfrm>
            <a:off x="8992490" y="4493419"/>
            <a:ext cx="1833660" cy="830263"/>
          </a:xfrm>
          <a:prstGeom prst="rect">
            <a:avLst/>
          </a:prstGeom>
          <a:solidFill>
            <a:schemeClr val="tx2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02044D6-7E5C-443C-9286-E2B51C1567AA}"/>
              </a:ext>
            </a:extLst>
          </p:cNvPr>
          <p:cNvGrpSpPr/>
          <p:nvPr/>
        </p:nvGrpSpPr>
        <p:grpSpPr>
          <a:xfrm>
            <a:off x="11019885" y="3564734"/>
            <a:ext cx="600614" cy="592136"/>
            <a:chOff x="11019885" y="3564734"/>
            <a:chExt cx="600614" cy="592136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98DAAA8-9E2E-4025-862A-F073E808FFA0}"/>
                </a:ext>
              </a:extLst>
            </p:cNvPr>
            <p:cNvCxnSpPr>
              <a:cxnSpLocks/>
            </p:cNvCxnSpPr>
            <p:nvPr/>
          </p:nvCxnSpPr>
          <p:spPr>
            <a:xfrm>
              <a:off x="11019885" y="3833020"/>
              <a:ext cx="304800" cy="323850"/>
            </a:xfrm>
            <a:prstGeom prst="line">
              <a:avLst/>
            </a:prstGeom>
            <a:ln w="127000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E418B69-CB9C-4E9D-BAE8-F57EA795B5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24685" y="3564734"/>
              <a:ext cx="295814" cy="592136"/>
            </a:xfrm>
            <a:prstGeom prst="line">
              <a:avLst/>
            </a:prstGeom>
            <a:ln w="127000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E0C2A4E-6F94-448D-A9F3-BB6A1FD9984D}"/>
              </a:ext>
            </a:extLst>
          </p:cNvPr>
          <p:cNvGrpSpPr/>
          <p:nvPr/>
        </p:nvGrpSpPr>
        <p:grpSpPr>
          <a:xfrm>
            <a:off x="11043428" y="4574382"/>
            <a:ext cx="600614" cy="592136"/>
            <a:chOff x="11019885" y="3564734"/>
            <a:chExt cx="600614" cy="59213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9750B4B-FCE2-4560-88D3-4CD7ACB8DD1C}"/>
                </a:ext>
              </a:extLst>
            </p:cNvPr>
            <p:cNvCxnSpPr>
              <a:cxnSpLocks/>
            </p:cNvCxnSpPr>
            <p:nvPr/>
          </p:nvCxnSpPr>
          <p:spPr>
            <a:xfrm>
              <a:off x="11019885" y="3833020"/>
              <a:ext cx="304800" cy="323850"/>
            </a:xfrm>
            <a:prstGeom prst="line">
              <a:avLst/>
            </a:prstGeom>
            <a:ln w="127000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074FE6A-58DF-4D01-90AE-68CFFBC50A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24685" y="3564734"/>
              <a:ext cx="295814" cy="592136"/>
            </a:xfrm>
            <a:prstGeom prst="line">
              <a:avLst/>
            </a:prstGeom>
            <a:ln w="127000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816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AFB100-3EF6-4700-828C-BEFE900715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72FD86-AF09-4563-92E1-4A85B5E5C6F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8516" y="76200"/>
            <a:ext cx="11534968" cy="2095501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3600" dirty="0">
                <a:solidFill>
                  <a:srgbClr val="00B0F0"/>
                </a:solidFill>
              </a:rPr>
              <a:t>struct</a:t>
            </a:r>
            <a:r>
              <a:rPr lang="en-US" sz="3600" dirty="0"/>
              <a:t> Foo</a:t>
            </a:r>
          </a:p>
          <a:p>
            <a:pPr>
              <a:spcBef>
                <a:spcPts val="0"/>
              </a:spcBef>
            </a:pPr>
            <a:r>
              <a:rPr lang="en-US" sz="3600" dirty="0"/>
              <a:t>{</a:t>
            </a:r>
          </a:p>
          <a:p>
            <a:pPr>
              <a:spcBef>
                <a:spcPts val="0"/>
              </a:spcBef>
            </a:pPr>
            <a:r>
              <a:rPr lang="en-US" sz="3600" dirty="0"/>
              <a:t>  </a:t>
            </a:r>
            <a:r>
              <a:rPr lang="en-US" sz="3600" dirty="0">
                <a:solidFill>
                  <a:srgbClr val="00B0F0"/>
                </a:solidFill>
              </a:rPr>
              <a:t>double</a:t>
            </a:r>
            <a:r>
              <a:rPr lang="en-US" sz="3600" dirty="0"/>
              <a:t> a;</a:t>
            </a:r>
          </a:p>
          <a:p>
            <a:pPr>
              <a:spcBef>
                <a:spcPts val="0"/>
              </a:spcBef>
            </a:pPr>
            <a:r>
              <a:rPr lang="en-US" sz="3600" dirty="0"/>
              <a:t>};</a:t>
            </a:r>
            <a:endParaRPr lang="ru-RU" sz="4000" dirty="0"/>
          </a:p>
          <a:p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16F6B06-14A5-4C56-8D46-A441565C6C12}"/>
              </a:ext>
            </a:extLst>
          </p:cNvPr>
          <p:cNvSpPr txBox="1">
            <a:spLocks/>
          </p:cNvSpPr>
          <p:nvPr/>
        </p:nvSpPr>
        <p:spPr>
          <a:xfrm>
            <a:off x="328516" y="2286001"/>
            <a:ext cx="11534968" cy="409257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70000"/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3600" dirty="0">
                <a:solidFill>
                  <a:srgbClr val="00B0F0"/>
                </a:solidFill>
              </a:rPr>
              <a:t>bool</a:t>
            </a:r>
            <a:r>
              <a:rPr lang="en-US" sz="3600" dirty="0"/>
              <a:t> operator&lt;(Foo </a:t>
            </a:r>
            <a:r>
              <a:rPr lang="en-US" sz="3600" dirty="0" err="1"/>
              <a:t>lhs</a:t>
            </a:r>
            <a:r>
              <a:rPr lang="en-US" sz="3600" dirty="0"/>
              <a:t>, Foo </a:t>
            </a:r>
            <a:r>
              <a:rPr lang="en-US" sz="3600" dirty="0" err="1"/>
              <a:t>rhs</a:t>
            </a:r>
            <a:r>
              <a:rPr lang="en-US" sz="3600" dirty="0"/>
              <a:t>)</a:t>
            </a:r>
          </a:p>
          <a:p>
            <a:pPr>
              <a:spcBef>
                <a:spcPts val="0"/>
              </a:spcBef>
            </a:pPr>
            <a:r>
              <a:rPr lang="en-US" sz="3600" dirty="0"/>
              <a:t>{</a:t>
            </a:r>
          </a:p>
          <a:p>
            <a:pPr>
              <a:spcBef>
                <a:spcPts val="0"/>
              </a:spcBef>
            </a:pPr>
            <a:r>
              <a:rPr lang="en-US" sz="3600" dirty="0"/>
              <a:t>  </a:t>
            </a:r>
            <a:r>
              <a:rPr lang="en-US" sz="3600" dirty="0">
                <a:solidFill>
                  <a:srgbClr val="00B0F0"/>
                </a:solidFill>
              </a:rPr>
              <a:t>return</a:t>
            </a:r>
            <a:r>
              <a:rPr lang="en-US" sz="3600" dirty="0"/>
              <a:t> </a:t>
            </a:r>
            <a:r>
              <a:rPr lang="en-US" sz="3600" dirty="0" err="1"/>
              <a:t>lhs.a</a:t>
            </a:r>
            <a:r>
              <a:rPr lang="en-US" sz="3600" dirty="0"/>
              <a:t> &lt; </a:t>
            </a:r>
            <a:r>
              <a:rPr lang="en-US" sz="3600" dirty="0" err="1"/>
              <a:t>rhs.a</a:t>
            </a:r>
            <a:r>
              <a:rPr lang="en-US" sz="3600" dirty="0"/>
              <a:t>;</a:t>
            </a:r>
          </a:p>
          <a:p>
            <a:pPr>
              <a:spcBef>
                <a:spcPts val="0"/>
              </a:spcBef>
            </a:pPr>
            <a:r>
              <a:rPr lang="en-US" sz="3600" dirty="0"/>
              <a:t>}</a:t>
            </a:r>
          </a:p>
          <a:p>
            <a:pPr>
              <a:spcBef>
                <a:spcPts val="0"/>
              </a:spcBef>
            </a:pPr>
            <a:endParaRPr lang="en-US" sz="3600" dirty="0"/>
          </a:p>
          <a:p>
            <a:pPr>
              <a:spcBef>
                <a:spcPts val="0"/>
              </a:spcBef>
            </a:pPr>
            <a:r>
              <a:rPr lang="en-US" sz="3600" dirty="0">
                <a:solidFill>
                  <a:srgbClr val="00B0F0"/>
                </a:solidFill>
              </a:rPr>
              <a:t>bool</a:t>
            </a:r>
            <a:r>
              <a:rPr lang="en-US" sz="3600" dirty="0"/>
              <a:t> operator&gt;=(Foo </a:t>
            </a:r>
            <a:r>
              <a:rPr lang="en-US" sz="3600" dirty="0" err="1"/>
              <a:t>lhs</a:t>
            </a:r>
            <a:r>
              <a:rPr lang="en-US" sz="3600" dirty="0"/>
              <a:t>, Foo </a:t>
            </a:r>
            <a:r>
              <a:rPr lang="en-US" sz="3600" dirty="0" err="1"/>
              <a:t>rhs</a:t>
            </a:r>
            <a:r>
              <a:rPr lang="en-US" sz="3600" dirty="0"/>
              <a:t>)</a:t>
            </a:r>
          </a:p>
          <a:p>
            <a:pPr>
              <a:spcBef>
                <a:spcPts val="0"/>
              </a:spcBef>
            </a:pPr>
            <a:r>
              <a:rPr lang="en-US" sz="3600" dirty="0"/>
              <a:t>{</a:t>
            </a:r>
          </a:p>
          <a:p>
            <a:pPr>
              <a:spcBef>
                <a:spcPts val="0"/>
              </a:spcBef>
            </a:pPr>
            <a:r>
              <a:rPr lang="en-US" sz="3600" dirty="0"/>
              <a:t>  </a:t>
            </a:r>
            <a:r>
              <a:rPr lang="en-US" sz="3600" dirty="0">
                <a:solidFill>
                  <a:srgbClr val="00B0F0"/>
                </a:solidFill>
              </a:rPr>
              <a:t>return</a:t>
            </a:r>
            <a:r>
              <a:rPr lang="en-US" sz="3600" dirty="0"/>
              <a:t> !(</a:t>
            </a:r>
            <a:r>
              <a:rPr lang="en-US" sz="3600" dirty="0" err="1"/>
              <a:t>lhs</a:t>
            </a:r>
            <a:r>
              <a:rPr lang="en-US" sz="3600" dirty="0"/>
              <a:t> &lt; </a:t>
            </a:r>
            <a:r>
              <a:rPr lang="en-US" sz="3600" dirty="0" err="1"/>
              <a:t>rhs</a:t>
            </a:r>
            <a:r>
              <a:rPr lang="en-US" sz="3600" dirty="0"/>
              <a:t>);</a:t>
            </a:r>
          </a:p>
          <a:p>
            <a:pPr>
              <a:spcBef>
                <a:spcPts val="0"/>
              </a:spcBef>
            </a:pPr>
            <a:r>
              <a:rPr lang="en-US" sz="3600" dirty="0"/>
              <a:t>}</a:t>
            </a:r>
            <a:endParaRPr lang="ru-RU" sz="3600" dirty="0"/>
          </a:p>
          <a:p>
            <a:pPr>
              <a:spcBef>
                <a:spcPts val="0"/>
              </a:spcBef>
            </a:pPr>
            <a:endParaRPr lang="ru-RU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91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E396D7-DA7A-44B9-8E6B-4EF7C3B8C2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63527-99D6-4E9E-874F-C3D9046D04B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B0F0"/>
                </a:solidFill>
              </a:rPr>
              <a:t>void</a:t>
            </a:r>
            <a:r>
              <a:rPr lang="en-US" sz="4000" dirty="0"/>
              <a:t> foo(</a:t>
            </a:r>
            <a:r>
              <a:rPr lang="en-US" sz="4000" dirty="0">
                <a:solidFill>
                  <a:srgbClr val="00B0F0"/>
                </a:solidFill>
              </a:rPr>
              <a:t>const</a:t>
            </a:r>
            <a:r>
              <a:rPr lang="en-US" sz="4000" dirty="0"/>
              <a:t> std::vector&lt;....&gt; &amp;</a:t>
            </a:r>
            <a:r>
              <a:rPr lang="en-US" sz="4000" dirty="0" err="1"/>
              <a:t>vec</a:t>
            </a:r>
            <a:r>
              <a:rPr lang="en-US" sz="4000" dirty="0"/>
              <a:t>)</a:t>
            </a:r>
          </a:p>
          <a:p>
            <a:r>
              <a:rPr lang="en-US" sz="4000" dirty="0"/>
              <a:t>{</a:t>
            </a:r>
          </a:p>
          <a:p>
            <a:r>
              <a:rPr lang="en-US" sz="4000" dirty="0"/>
              <a:t>  </a:t>
            </a:r>
            <a:r>
              <a:rPr lang="en-US" sz="4000" dirty="0">
                <a:solidFill>
                  <a:srgbClr val="00B0F0"/>
                </a:solidFill>
              </a:rPr>
              <a:t>for</a:t>
            </a:r>
            <a:r>
              <a:rPr lang="en-US" sz="4000" dirty="0"/>
              <a:t> (</a:t>
            </a:r>
            <a:r>
              <a:rPr lang="en-US" sz="4000" dirty="0">
                <a:solidFill>
                  <a:srgbClr val="00B0F0"/>
                </a:solidFill>
              </a:rPr>
              <a:t>auto</a:t>
            </a:r>
            <a:r>
              <a:rPr lang="en-US" sz="4000" dirty="0"/>
              <a:t> </a:t>
            </a:r>
            <a:r>
              <a:rPr lang="en-US" sz="4000" dirty="0" err="1"/>
              <a:t>i</a:t>
            </a:r>
            <a:r>
              <a:rPr lang="en-US" sz="4000" dirty="0"/>
              <a:t> = 0; </a:t>
            </a:r>
            <a:r>
              <a:rPr lang="en-US" sz="4000" dirty="0" err="1"/>
              <a:t>i</a:t>
            </a:r>
            <a:r>
              <a:rPr lang="en-US" sz="4000" dirty="0"/>
              <a:t> &lt; </a:t>
            </a:r>
            <a:r>
              <a:rPr lang="en-US" sz="4000" dirty="0" err="1"/>
              <a:t>vec.size</a:t>
            </a:r>
            <a:r>
              <a:rPr lang="en-US" sz="4000" dirty="0"/>
              <a:t>(); ++</a:t>
            </a:r>
            <a:r>
              <a:rPr lang="en-US" sz="4000" dirty="0" err="1"/>
              <a:t>i</a:t>
            </a:r>
            <a:r>
              <a:rPr lang="en-US" sz="4000" dirty="0"/>
              <a:t>)</a:t>
            </a:r>
          </a:p>
          <a:p>
            <a:r>
              <a:rPr lang="en-US" sz="4000" dirty="0"/>
              <a:t>  {</a:t>
            </a:r>
          </a:p>
          <a:p>
            <a:r>
              <a:rPr lang="en-US" sz="4000" dirty="0"/>
              <a:t>    </a:t>
            </a:r>
            <a:r>
              <a:rPr lang="en-US" sz="4000" dirty="0">
                <a:solidFill>
                  <a:srgbClr val="00B050"/>
                </a:solidFill>
              </a:rPr>
              <a:t>// do some magic with </a:t>
            </a:r>
            <a:r>
              <a:rPr lang="en-US" sz="4000" dirty="0" err="1">
                <a:solidFill>
                  <a:srgbClr val="00B050"/>
                </a:solidFill>
              </a:rPr>
              <a:t>vec</a:t>
            </a:r>
            <a:r>
              <a:rPr lang="en-US" sz="4000" dirty="0">
                <a:solidFill>
                  <a:srgbClr val="00B050"/>
                </a:solidFill>
              </a:rPr>
              <a:t>[</a:t>
            </a:r>
            <a:r>
              <a:rPr lang="en-US" sz="4000" dirty="0" err="1">
                <a:solidFill>
                  <a:srgbClr val="00B050"/>
                </a:solidFill>
              </a:rPr>
              <a:t>i</a:t>
            </a:r>
            <a:r>
              <a:rPr lang="en-US" sz="4000" dirty="0">
                <a:solidFill>
                  <a:srgbClr val="00B050"/>
                </a:solidFill>
              </a:rPr>
              <a:t>]</a:t>
            </a:r>
            <a:endParaRPr lang="en-US" sz="4000" dirty="0"/>
          </a:p>
          <a:p>
            <a:r>
              <a:rPr lang="en-US" sz="4000" dirty="0"/>
              <a:t>  }</a:t>
            </a:r>
          </a:p>
          <a:p>
            <a:r>
              <a:rPr lang="en-US" sz="4000" dirty="0"/>
              <a:t>}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E09D99-60D9-4C5A-9AE6-18EF86A070CC}"/>
              </a:ext>
            </a:extLst>
          </p:cNvPr>
          <p:cNvSpPr/>
          <p:nvPr/>
        </p:nvSpPr>
        <p:spPr>
          <a:xfrm>
            <a:off x="2072640" y="1444262"/>
            <a:ext cx="3474720" cy="80989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5FDE916-D1B9-4072-8DA9-305C0432242B}"/>
              </a:ext>
            </a:extLst>
          </p:cNvPr>
          <p:cNvGrpSpPr/>
          <p:nvPr/>
        </p:nvGrpSpPr>
        <p:grpSpPr>
          <a:xfrm>
            <a:off x="3590925" y="2254159"/>
            <a:ext cx="6410324" cy="3041741"/>
            <a:chOff x="3590925" y="2254159"/>
            <a:chExt cx="6410324" cy="304174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0E6FBF9-54AB-497B-AEF9-6C69DA97F90B}"/>
                </a:ext>
              </a:extLst>
            </p:cNvPr>
            <p:cNvSpPr/>
            <p:nvPr/>
          </p:nvSpPr>
          <p:spPr>
            <a:xfrm>
              <a:off x="5743574" y="4344761"/>
              <a:ext cx="4257675" cy="951139"/>
            </a:xfrm>
            <a:prstGeom prst="rect">
              <a:avLst/>
            </a:prstGeom>
            <a:solidFill>
              <a:schemeClr val="tx2"/>
            </a:solidFill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4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48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4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= 0;</a:t>
              </a:r>
              <a:endParaRPr lang="en-US" sz="44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FAE5CBA-B165-46D7-B25F-93BB731EED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90925" y="2254159"/>
              <a:ext cx="2352677" cy="2090603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1133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AFB100-3EF6-4700-828C-BEFE900715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82F6285-1D03-4A21-83D7-B679A4D72A9A}"/>
              </a:ext>
            </a:extLst>
          </p:cNvPr>
          <p:cNvSpPr txBox="1">
            <a:spLocks/>
          </p:cNvSpPr>
          <p:nvPr/>
        </p:nvSpPr>
        <p:spPr>
          <a:xfrm>
            <a:off x="395191" y="3453211"/>
            <a:ext cx="8520209" cy="83026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70000"/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4400" dirty="0"/>
              <a:t>Foo { 1.0 } &lt;  Foo { 2.0 }</a:t>
            </a:r>
            <a:endParaRPr lang="ru-RU" sz="4400" dirty="0"/>
          </a:p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C547EB1-9C9B-46B3-97B4-EB35D6CC1BED}"/>
              </a:ext>
            </a:extLst>
          </p:cNvPr>
          <p:cNvSpPr txBox="1">
            <a:spLocks/>
          </p:cNvSpPr>
          <p:nvPr/>
        </p:nvSpPr>
        <p:spPr>
          <a:xfrm>
            <a:off x="395190" y="4385866"/>
            <a:ext cx="8520209" cy="83026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70000"/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4400" dirty="0"/>
              <a:t>Foo { 1.0 } &lt;  Foo { </a:t>
            </a:r>
            <a:r>
              <a:rPr lang="en-US" sz="4400" dirty="0" err="1"/>
              <a:t>NaN</a:t>
            </a:r>
            <a:r>
              <a:rPr lang="en-US" sz="4400" dirty="0"/>
              <a:t> }</a:t>
            </a:r>
            <a:endParaRPr lang="ru-RU" sz="4400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295C11-D268-4155-AF9A-B14D304A13B3}"/>
              </a:ext>
            </a:extLst>
          </p:cNvPr>
          <p:cNvSpPr/>
          <p:nvPr/>
        </p:nvSpPr>
        <p:spPr>
          <a:xfrm>
            <a:off x="8982965" y="3429000"/>
            <a:ext cx="1833660" cy="830263"/>
          </a:xfrm>
          <a:prstGeom prst="rect">
            <a:avLst/>
          </a:prstGeom>
          <a:solidFill>
            <a:schemeClr val="tx2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BFA050-2873-4530-872A-C4D674989F1B}"/>
              </a:ext>
            </a:extLst>
          </p:cNvPr>
          <p:cNvSpPr/>
          <p:nvPr/>
        </p:nvSpPr>
        <p:spPr>
          <a:xfrm>
            <a:off x="8982965" y="4366816"/>
            <a:ext cx="1833660" cy="830263"/>
          </a:xfrm>
          <a:prstGeom prst="rect">
            <a:avLst/>
          </a:prstGeom>
          <a:solidFill>
            <a:schemeClr val="tx2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02044D6-7E5C-443C-9286-E2B51C1567AA}"/>
              </a:ext>
            </a:extLst>
          </p:cNvPr>
          <p:cNvGrpSpPr/>
          <p:nvPr/>
        </p:nvGrpSpPr>
        <p:grpSpPr>
          <a:xfrm>
            <a:off x="11010360" y="3438131"/>
            <a:ext cx="600614" cy="592136"/>
            <a:chOff x="11019885" y="3564734"/>
            <a:chExt cx="600614" cy="592136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98DAAA8-9E2E-4025-862A-F073E808FFA0}"/>
                </a:ext>
              </a:extLst>
            </p:cNvPr>
            <p:cNvCxnSpPr>
              <a:cxnSpLocks/>
            </p:cNvCxnSpPr>
            <p:nvPr/>
          </p:nvCxnSpPr>
          <p:spPr>
            <a:xfrm>
              <a:off x="11019885" y="3833020"/>
              <a:ext cx="304800" cy="323850"/>
            </a:xfrm>
            <a:prstGeom prst="line">
              <a:avLst/>
            </a:prstGeom>
            <a:ln w="127000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E418B69-CB9C-4E9D-BAE8-F57EA795B5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24685" y="3564734"/>
              <a:ext cx="295814" cy="592136"/>
            </a:xfrm>
            <a:prstGeom prst="line">
              <a:avLst/>
            </a:prstGeom>
            <a:ln w="127000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E0C2A4E-6F94-448D-A9F3-BB6A1FD9984D}"/>
              </a:ext>
            </a:extLst>
          </p:cNvPr>
          <p:cNvGrpSpPr/>
          <p:nvPr/>
        </p:nvGrpSpPr>
        <p:grpSpPr>
          <a:xfrm>
            <a:off x="11033903" y="4447779"/>
            <a:ext cx="600614" cy="592136"/>
            <a:chOff x="11019885" y="3564734"/>
            <a:chExt cx="600614" cy="592136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9750B4B-FCE2-4560-88D3-4CD7ACB8DD1C}"/>
                </a:ext>
              </a:extLst>
            </p:cNvPr>
            <p:cNvCxnSpPr>
              <a:cxnSpLocks/>
            </p:cNvCxnSpPr>
            <p:nvPr/>
          </p:nvCxnSpPr>
          <p:spPr>
            <a:xfrm>
              <a:off x="11019885" y="3833020"/>
              <a:ext cx="304800" cy="323850"/>
            </a:xfrm>
            <a:prstGeom prst="line">
              <a:avLst/>
            </a:prstGeom>
            <a:ln w="127000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074FE6A-58DF-4D01-90AE-68CFFBC50A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24685" y="3564734"/>
              <a:ext cx="295814" cy="592136"/>
            </a:xfrm>
            <a:prstGeom prst="line">
              <a:avLst/>
            </a:prstGeom>
            <a:ln w="127000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2DE7BAFB-037A-4206-AE00-053938B3BC32}"/>
              </a:ext>
            </a:extLst>
          </p:cNvPr>
          <p:cNvSpPr txBox="1">
            <a:spLocks/>
          </p:cNvSpPr>
          <p:nvPr/>
        </p:nvSpPr>
        <p:spPr>
          <a:xfrm>
            <a:off x="326353" y="76996"/>
            <a:ext cx="11534968" cy="321428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70000"/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3600" dirty="0">
                <a:solidFill>
                  <a:srgbClr val="00B0F0"/>
                </a:solidFill>
              </a:rPr>
              <a:t>bool</a:t>
            </a:r>
            <a:r>
              <a:rPr lang="en-US" sz="3600" dirty="0"/>
              <a:t> operator&lt;(Foo </a:t>
            </a:r>
            <a:r>
              <a:rPr lang="en-US" sz="3600" dirty="0" err="1"/>
              <a:t>lhs</a:t>
            </a:r>
            <a:r>
              <a:rPr lang="en-US" sz="3600" dirty="0"/>
              <a:t>, Foo </a:t>
            </a:r>
            <a:r>
              <a:rPr lang="en-US" sz="3600" dirty="0" err="1"/>
              <a:t>rhs</a:t>
            </a:r>
            <a:r>
              <a:rPr lang="en-US" sz="3600" dirty="0"/>
              <a:t>)</a:t>
            </a:r>
          </a:p>
          <a:p>
            <a:pPr>
              <a:spcBef>
                <a:spcPts val="0"/>
              </a:spcBef>
            </a:pPr>
            <a:r>
              <a:rPr lang="en-US" sz="3600" dirty="0"/>
              <a:t>{</a:t>
            </a:r>
          </a:p>
          <a:p>
            <a:pPr>
              <a:spcBef>
                <a:spcPts val="0"/>
              </a:spcBef>
            </a:pPr>
            <a:r>
              <a:rPr lang="en-US" sz="3600" dirty="0"/>
              <a:t>  </a:t>
            </a:r>
            <a:r>
              <a:rPr lang="en-US" sz="3600" dirty="0">
                <a:solidFill>
                  <a:srgbClr val="00B0F0"/>
                </a:solidFill>
              </a:rPr>
              <a:t>return</a:t>
            </a:r>
            <a:r>
              <a:rPr lang="en-US" sz="3600" dirty="0"/>
              <a:t> </a:t>
            </a:r>
            <a:r>
              <a:rPr lang="en-US" sz="3600" dirty="0" err="1"/>
              <a:t>lhs.a</a:t>
            </a:r>
            <a:r>
              <a:rPr lang="en-US" sz="3600" dirty="0"/>
              <a:t> &lt; </a:t>
            </a:r>
            <a:r>
              <a:rPr lang="en-US" sz="3600" dirty="0" err="1"/>
              <a:t>rhs.a</a:t>
            </a:r>
            <a:r>
              <a:rPr lang="en-US" sz="3600" dirty="0"/>
              <a:t>;</a:t>
            </a:r>
          </a:p>
          <a:p>
            <a:pPr>
              <a:spcBef>
                <a:spcPts val="0"/>
              </a:spcBef>
            </a:pPr>
            <a:r>
              <a:rPr lang="en-US" sz="3600" dirty="0"/>
              <a:t>}</a:t>
            </a:r>
          </a:p>
          <a:p>
            <a:pPr>
              <a:spcBef>
                <a:spcPts val="0"/>
              </a:spcBef>
            </a:pPr>
            <a:endParaRPr lang="en-US" sz="3600" dirty="0"/>
          </a:p>
          <a:p>
            <a:pPr>
              <a:spcBef>
                <a:spcPts val="0"/>
              </a:spcBef>
            </a:pPr>
            <a:r>
              <a:rPr lang="en-US" sz="3600" dirty="0">
                <a:solidFill>
                  <a:srgbClr val="00B0F0"/>
                </a:solidFill>
              </a:rPr>
              <a:t>bool</a:t>
            </a:r>
            <a:r>
              <a:rPr lang="en-US" sz="3600" dirty="0"/>
              <a:t> operator&gt;=(Foo </a:t>
            </a:r>
            <a:r>
              <a:rPr lang="en-US" sz="3600" dirty="0" err="1"/>
              <a:t>lhs</a:t>
            </a:r>
            <a:r>
              <a:rPr lang="en-US" sz="3600" dirty="0"/>
              <a:t>, Foo </a:t>
            </a:r>
            <a:r>
              <a:rPr lang="en-US" sz="3600" dirty="0" err="1"/>
              <a:t>rhs</a:t>
            </a:r>
            <a:r>
              <a:rPr lang="en-US" sz="3600" dirty="0"/>
              <a:t>)</a:t>
            </a:r>
          </a:p>
          <a:p>
            <a:pPr>
              <a:spcBef>
                <a:spcPts val="0"/>
              </a:spcBef>
            </a:pPr>
            <a:r>
              <a:rPr lang="en-US" sz="3600" dirty="0"/>
              <a:t>{</a:t>
            </a:r>
          </a:p>
          <a:p>
            <a:pPr>
              <a:spcBef>
                <a:spcPts val="0"/>
              </a:spcBef>
            </a:pPr>
            <a:r>
              <a:rPr lang="en-US" sz="3600" dirty="0"/>
              <a:t>  </a:t>
            </a:r>
            <a:r>
              <a:rPr lang="en-US" sz="3600" dirty="0">
                <a:solidFill>
                  <a:srgbClr val="00B0F0"/>
                </a:solidFill>
              </a:rPr>
              <a:t>return</a:t>
            </a:r>
            <a:r>
              <a:rPr lang="en-US" sz="3600" dirty="0"/>
              <a:t> !(</a:t>
            </a:r>
            <a:r>
              <a:rPr lang="en-US" sz="3600" dirty="0" err="1"/>
              <a:t>lhs</a:t>
            </a:r>
            <a:r>
              <a:rPr lang="en-US" sz="3600" dirty="0"/>
              <a:t> &lt; </a:t>
            </a:r>
            <a:r>
              <a:rPr lang="en-US" sz="3600" dirty="0" err="1"/>
              <a:t>rhs</a:t>
            </a:r>
            <a:r>
              <a:rPr lang="en-US" sz="3600" dirty="0"/>
              <a:t>);</a:t>
            </a:r>
          </a:p>
          <a:p>
            <a:pPr>
              <a:spcBef>
                <a:spcPts val="0"/>
              </a:spcBef>
            </a:pPr>
            <a:r>
              <a:rPr lang="en-US" sz="3600" dirty="0"/>
              <a:t>}</a:t>
            </a:r>
            <a:endParaRPr lang="ru-RU" sz="3600" dirty="0"/>
          </a:p>
          <a:p>
            <a:pPr>
              <a:spcBef>
                <a:spcPts val="0"/>
              </a:spcBef>
            </a:pPr>
            <a:endParaRPr lang="ru-RU" sz="3600" dirty="0"/>
          </a:p>
          <a:p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281908E0-BA12-472B-99BA-1558E8564C71}"/>
              </a:ext>
            </a:extLst>
          </p:cNvPr>
          <p:cNvSpPr txBox="1">
            <a:spLocks/>
          </p:cNvSpPr>
          <p:nvPr/>
        </p:nvSpPr>
        <p:spPr>
          <a:xfrm>
            <a:off x="395190" y="5364958"/>
            <a:ext cx="8520209" cy="83026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70000"/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4400" dirty="0"/>
              <a:t>Foo { 1.0 } &gt;= Foo { </a:t>
            </a:r>
            <a:r>
              <a:rPr lang="en-US" sz="4400" dirty="0" err="1"/>
              <a:t>NaN</a:t>
            </a:r>
            <a:r>
              <a:rPr lang="en-US" sz="4400" dirty="0"/>
              <a:t> }</a:t>
            </a:r>
            <a:endParaRPr lang="ru-RU" sz="4400" dirty="0"/>
          </a:p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64BEF18-D205-4281-A7F0-26EA365D38BA}"/>
              </a:ext>
            </a:extLst>
          </p:cNvPr>
          <p:cNvSpPr/>
          <p:nvPr/>
        </p:nvSpPr>
        <p:spPr>
          <a:xfrm>
            <a:off x="8992490" y="5364958"/>
            <a:ext cx="1833660" cy="830263"/>
          </a:xfrm>
          <a:prstGeom prst="rect">
            <a:avLst/>
          </a:prstGeom>
          <a:solidFill>
            <a:schemeClr val="tx2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CEBCCDF-3F18-4335-9FC3-26E12F2A6F80}"/>
              </a:ext>
            </a:extLst>
          </p:cNvPr>
          <p:cNvGrpSpPr/>
          <p:nvPr/>
        </p:nvGrpSpPr>
        <p:grpSpPr>
          <a:xfrm>
            <a:off x="11125048" y="5457427"/>
            <a:ext cx="647140" cy="685998"/>
            <a:chOff x="11010359" y="4459089"/>
            <a:chExt cx="647140" cy="68599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573F263-B895-4700-9C31-98CFBF3BCC20}"/>
                </a:ext>
              </a:extLst>
            </p:cNvPr>
            <p:cNvCxnSpPr>
              <a:cxnSpLocks/>
            </p:cNvCxnSpPr>
            <p:nvPr/>
          </p:nvCxnSpPr>
          <p:spPr>
            <a:xfrm>
              <a:off x="11029971" y="4478338"/>
              <a:ext cx="627528" cy="666749"/>
            </a:xfrm>
            <a:prstGeom prst="line">
              <a:avLst/>
            </a:prstGeom>
            <a:ln w="1270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D77E11E-10F6-4077-979F-D33128C019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10359" y="4459089"/>
              <a:ext cx="610140" cy="647700"/>
            </a:xfrm>
            <a:prstGeom prst="line">
              <a:avLst/>
            </a:prstGeom>
            <a:ln w="1270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715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9" grpId="0" animBg="1"/>
      <p:bldP spid="20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FA948-B078-42ED-A7E3-7BEDF570B4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7FF3014E-39CD-4B9F-93B1-F8F4B8D13905}"/>
              </a:ext>
            </a:extLst>
          </p:cNvPr>
          <p:cNvSpPr txBox="1">
            <a:spLocks/>
          </p:cNvSpPr>
          <p:nvPr/>
        </p:nvSpPr>
        <p:spPr>
          <a:xfrm>
            <a:off x="315684" y="180974"/>
            <a:ext cx="11545637" cy="149416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7200">
                <a:ea typeface="+mj-ea"/>
                <a:cs typeface="+mj-cs"/>
              </a:defRPr>
            </a:lvl1pPr>
          </a:lstStyle>
          <a:p>
            <a:r>
              <a:rPr lang="en-US" dirty="0"/>
              <a:t>So, what shall we do?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3CE512D-9FAB-403E-988B-92E444BAEFA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15684" y="2185987"/>
            <a:ext cx="11534968" cy="34242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200" dirty="0">
                <a:solidFill>
                  <a:srgbClr val="00B0F0"/>
                </a:solidFill>
              </a:rPr>
              <a:t>struct</a:t>
            </a:r>
            <a:r>
              <a:rPr lang="en-US" sz="3200" dirty="0"/>
              <a:t> Foo</a:t>
            </a:r>
          </a:p>
          <a:p>
            <a:pPr>
              <a:spcBef>
                <a:spcPts val="0"/>
              </a:spcBef>
            </a:pPr>
            <a:r>
              <a:rPr lang="en-US" sz="3200" dirty="0"/>
              <a:t>{</a:t>
            </a:r>
          </a:p>
          <a:p>
            <a:pPr>
              <a:spcBef>
                <a:spcPts val="0"/>
              </a:spcBef>
            </a:pPr>
            <a:r>
              <a:rPr lang="en-US" sz="3200" dirty="0"/>
              <a:t>  </a:t>
            </a:r>
            <a:r>
              <a:rPr lang="en-US" sz="3200" dirty="0">
                <a:solidFill>
                  <a:srgbClr val="00B050"/>
                </a:solidFill>
              </a:rPr>
              <a:t>// anything</a:t>
            </a:r>
            <a:endParaRPr lang="ru-RU" sz="3200" dirty="0">
              <a:solidFill>
                <a:srgbClr val="00B050"/>
              </a:solidFill>
            </a:endParaRPr>
          </a:p>
          <a:p>
            <a:pPr>
              <a:spcBef>
                <a:spcPts val="0"/>
              </a:spcBef>
            </a:pPr>
            <a:endParaRPr lang="ru-RU" sz="3200" dirty="0"/>
          </a:p>
          <a:p>
            <a:pPr>
              <a:spcBef>
                <a:spcPts val="0"/>
              </a:spcBef>
            </a:pPr>
            <a:r>
              <a:rPr lang="ru-RU" sz="3200" dirty="0"/>
              <a:t> </a:t>
            </a:r>
            <a:r>
              <a:rPr lang="en-US" sz="3200" dirty="0">
                <a:solidFill>
                  <a:srgbClr val="00B0F0"/>
                </a:solidFill>
              </a:rPr>
              <a:t>auto</a:t>
            </a:r>
            <a:r>
              <a:rPr lang="en-US" sz="3200" dirty="0"/>
              <a:t> operator&lt;=&gt;(</a:t>
            </a:r>
            <a:r>
              <a:rPr lang="en-US" sz="3200" dirty="0">
                <a:solidFill>
                  <a:srgbClr val="00B0F0"/>
                </a:solidFill>
              </a:rPr>
              <a:t>const</a:t>
            </a:r>
            <a:r>
              <a:rPr lang="en-US" sz="3200" dirty="0"/>
              <a:t> Foo &amp;</a:t>
            </a:r>
            <a:r>
              <a:rPr lang="en-US" sz="3200" dirty="0" err="1"/>
              <a:t>rhs</a:t>
            </a:r>
            <a:r>
              <a:rPr lang="en-US" sz="3200" dirty="0"/>
              <a:t>) </a:t>
            </a:r>
            <a:r>
              <a:rPr lang="en-US" sz="3200" dirty="0">
                <a:solidFill>
                  <a:srgbClr val="00B0F0"/>
                </a:solidFill>
              </a:rPr>
              <a:t>const</a:t>
            </a:r>
            <a:r>
              <a:rPr lang="en-US" sz="3200" dirty="0"/>
              <a:t> = </a:t>
            </a:r>
            <a:r>
              <a:rPr lang="en-US" sz="3200" dirty="0">
                <a:solidFill>
                  <a:srgbClr val="00B0F0"/>
                </a:solidFill>
              </a:rPr>
              <a:t>default</a:t>
            </a:r>
            <a:r>
              <a:rPr lang="en-US" sz="3200" dirty="0"/>
              <a:t>;</a:t>
            </a:r>
          </a:p>
          <a:p>
            <a:pPr>
              <a:spcBef>
                <a:spcPts val="0"/>
              </a:spcBef>
            </a:pPr>
            <a:r>
              <a:rPr lang="en-US" sz="32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99492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AFB100-3EF6-4700-828C-BEFE900715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82F6285-1D03-4A21-83D7-B679A4D72A9A}"/>
              </a:ext>
            </a:extLst>
          </p:cNvPr>
          <p:cNvSpPr txBox="1">
            <a:spLocks/>
          </p:cNvSpPr>
          <p:nvPr/>
        </p:nvSpPr>
        <p:spPr>
          <a:xfrm>
            <a:off x="354116" y="3955406"/>
            <a:ext cx="8520209" cy="70812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70000"/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4400" dirty="0"/>
              <a:t>Foo { 1.0 } &lt;  Foo { 2.0 }</a:t>
            </a:r>
            <a:endParaRPr lang="ru-RU" sz="4400" dirty="0"/>
          </a:p>
          <a:p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2C547EB1-9C9B-46B3-97B4-EB35D6CC1BED}"/>
              </a:ext>
            </a:extLst>
          </p:cNvPr>
          <p:cNvSpPr txBox="1">
            <a:spLocks/>
          </p:cNvSpPr>
          <p:nvPr/>
        </p:nvSpPr>
        <p:spPr>
          <a:xfrm>
            <a:off x="395190" y="4799458"/>
            <a:ext cx="8520209" cy="669877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70000"/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4400" dirty="0"/>
              <a:t>Foo { 1.0 } &lt;  Foo { </a:t>
            </a:r>
            <a:r>
              <a:rPr lang="en-US" sz="4400" dirty="0" err="1"/>
              <a:t>NaN</a:t>
            </a:r>
            <a:r>
              <a:rPr lang="en-US" sz="4400" dirty="0"/>
              <a:t> }</a:t>
            </a:r>
            <a:endParaRPr lang="ru-RU" sz="4400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295C11-D268-4155-AF9A-B14D304A13B3}"/>
              </a:ext>
            </a:extLst>
          </p:cNvPr>
          <p:cNvSpPr/>
          <p:nvPr/>
        </p:nvSpPr>
        <p:spPr>
          <a:xfrm>
            <a:off x="8992490" y="3989586"/>
            <a:ext cx="1833660" cy="726479"/>
          </a:xfrm>
          <a:prstGeom prst="rect">
            <a:avLst/>
          </a:prstGeom>
          <a:solidFill>
            <a:schemeClr val="tx2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BFA050-2873-4530-872A-C4D674989F1B}"/>
              </a:ext>
            </a:extLst>
          </p:cNvPr>
          <p:cNvSpPr/>
          <p:nvPr/>
        </p:nvSpPr>
        <p:spPr>
          <a:xfrm>
            <a:off x="9003198" y="4824707"/>
            <a:ext cx="1833660" cy="655588"/>
          </a:xfrm>
          <a:prstGeom prst="rect">
            <a:avLst/>
          </a:prstGeom>
          <a:solidFill>
            <a:schemeClr val="tx2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2DE7BAFB-037A-4206-AE00-053938B3BC32}"/>
              </a:ext>
            </a:extLst>
          </p:cNvPr>
          <p:cNvSpPr txBox="1">
            <a:spLocks/>
          </p:cNvSpPr>
          <p:nvPr/>
        </p:nvSpPr>
        <p:spPr>
          <a:xfrm>
            <a:off x="326353" y="76997"/>
            <a:ext cx="11534968" cy="178990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70000"/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000" dirty="0">
                <a:solidFill>
                  <a:srgbClr val="00B0F0"/>
                </a:solidFill>
              </a:rPr>
              <a:t>struct</a:t>
            </a:r>
            <a:r>
              <a:rPr lang="en-US" sz="2000" dirty="0"/>
              <a:t> Foo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{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  </a:t>
            </a:r>
            <a:r>
              <a:rPr lang="en-US" sz="2000" dirty="0">
                <a:solidFill>
                  <a:srgbClr val="00B050"/>
                </a:solidFill>
              </a:rPr>
              <a:t>// anything</a:t>
            </a:r>
            <a:endParaRPr lang="ru-RU" sz="2000" dirty="0">
              <a:solidFill>
                <a:srgbClr val="00B050"/>
              </a:solidFill>
            </a:endParaRPr>
          </a:p>
          <a:p>
            <a:pPr>
              <a:spcBef>
                <a:spcPts val="0"/>
              </a:spcBef>
            </a:pPr>
            <a:endParaRPr lang="ru-RU" sz="2000" dirty="0"/>
          </a:p>
          <a:p>
            <a:pPr>
              <a:spcBef>
                <a:spcPts val="0"/>
              </a:spcBef>
            </a:pPr>
            <a:r>
              <a:rPr lang="ru-RU" sz="2000" dirty="0"/>
              <a:t> </a:t>
            </a:r>
            <a:r>
              <a:rPr lang="en-US" sz="2000" dirty="0">
                <a:solidFill>
                  <a:srgbClr val="00B0F0"/>
                </a:solidFill>
              </a:rPr>
              <a:t>auto</a:t>
            </a:r>
            <a:r>
              <a:rPr lang="en-US" sz="2000" dirty="0"/>
              <a:t> operator&lt;=&gt;(</a:t>
            </a:r>
            <a:r>
              <a:rPr lang="en-US" sz="2000" dirty="0">
                <a:solidFill>
                  <a:srgbClr val="00B0F0"/>
                </a:solidFill>
              </a:rPr>
              <a:t>const</a:t>
            </a:r>
            <a:r>
              <a:rPr lang="en-US" sz="2000" dirty="0"/>
              <a:t> Foo &amp;</a:t>
            </a:r>
            <a:r>
              <a:rPr lang="en-US" sz="2000" dirty="0" err="1"/>
              <a:t>rhs</a:t>
            </a:r>
            <a:r>
              <a:rPr lang="en-US" sz="2000" dirty="0"/>
              <a:t>) </a:t>
            </a:r>
            <a:r>
              <a:rPr lang="en-US" sz="2000" dirty="0">
                <a:solidFill>
                  <a:srgbClr val="00B0F0"/>
                </a:solidFill>
              </a:rPr>
              <a:t>const</a:t>
            </a:r>
            <a:r>
              <a:rPr lang="en-US" sz="2000" dirty="0"/>
              <a:t> = </a:t>
            </a:r>
            <a:r>
              <a:rPr lang="en-US" sz="2000" dirty="0">
                <a:solidFill>
                  <a:srgbClr val="00B0F0"/>
                </a:solidFill>
              </a:rPr>
              <a:t>default</a:t>
            </a:r>
            <a:r>
              <a:rPr lang="en-US" sz="2000" dirty="0"/>
              <a:t>;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};</a:t>
            </a:r>
            <a:endParaRPr lang="ru-RU" sz="2000" dirty="0"/>
          </a:p>
          <a:p>
            <a:pPr>
              <a:spcBef>
                <a:spcPts val="0"/>
              </a:spcBef>
            </a:pPr>
            <a:endParaRPr lang="ru-RU" sz="3600" dirty="0"/>
          </a:p>
          <a:p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281908E0-BA12-472B-99BA-1558E8564C71}"/>
              </a:ext>
            </a:extLst>
          </p:cNvPr>
          <p:cNvSpPr txBox="1">
            <a:spLocks/>
          </p:cNvSpPr>
          <p:nvPr/>
        </p:nvSpPr>
        <p:spPr>
          <a:xfrm>
            <a:off x="395190" y="5618164"/>
            <a:ext cx="8520209" cy="693735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70000"/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4400" dirty="0"/>
              <a:t>Foo { 1.0 } &gt;= Foo { </a:t>
            </a:r>
            <a:r>
              <a:rPr lang="en-US" sz="4400" dirty="0" err="1"/>
              <a:t>NaN</a:t>
            </a:r>
            <a:r>
              <a:rPr lang="en-US" sz="4400" dirty="0"/>
              <a:t> }</a:t>
            </a:r>
            <a:endParaRPr lang="ru-RU" sz="4400" dirty="0"/>
          </a:p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64BEF18-D205-4281-A7F0-26EA365D38BA}"/>
              </a:ext>
            </a:extLst>
          </p:cNvPr>
          <p:cNvSpPr/>
          <p:nvPr/>
        </p:nvSpPr>
        <p:spPr>
          <a:xfrm>
            <a:off x="9003198" y="5618164"/>
            <a:ext cx="1833660" cy="647700"/>
          </a:xfrm>
          <a:prstGeom prst="rect">
            <a:avLst/>
          </a:prstGeom>
          <a:solidFill>
            <a:schemeClr val="tx2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33" name="Content Placeholder 3">
            <a:extLst>
              <a:ext uri="{FF2B5EF4-FFF2-40B4-BE49-F238E27FC236}">
                <a16:creationId xmlns:a16="http://schemas.microsoft.com/office/drawing/2014/main" id="{08CD0D48-C31E-4119-9690-87729C1186FC}"/>
              </a:ext>
            </a:extLst>
          </p:cNvPr>
          <p:cNvSpPr txBox="1">
            <a:spLocks/>
          </p:cNvSpPr>
          <p:nvPr/>
        </p:nvSpPr>
        <p:spPr>
          <a:xfrm>
            <a:off x="342347" y="2097981"/>
            <a:ext cx="8520208" cy="682178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70000"/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4400" dirty="0"/>
              <a:t>Foo { 2, 1 } &lt; Foo { 1, 2 }</a:t>
            </a:r>
            <a:endParaRPr lang="ru-RU" sz="4400" dirty="0"/>
          </a:p>
          <a:p>
            <a:endParaRPr lang="en-US" dirty="0"/>
          </a:p>
        </p:txBody>
      </p:sp>
      <p:sp>
        <p:nvSpPr>
          <p:cNvPr id="34" name="Content Placeholder 3">
            <a:extLst>
              <a:ext uri="{FF2B5EF4-FFF2-40B4-BE49-F238E27FC236}">
                <a16:creationId xmlns:a16="http://schemas.microsoft.com/office/drawing/2014/main" id="{78D666B9-5C31-4398-8892-F49934442E3C}"/>
              </a:ext>
            </a:extLst>
          </p:cNvPr>
          <p:cNvSpPr txBox="1">
            <a:spLocks/>
          </p:cNvSpPr>
          <p:nvPr/>
        </p:nvSpPr>
        <p:spPr>
          <a:xfrm>
            <a:off x="354117" y="2906117"/>
            <a:ext cx="8520209" cy="71809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70000"/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4400" dirty="0"/>
              <a:t>Foo { 1, 2 } &lt; Foo { 2, 1 }</a:t>
            </a:r>
            <a:endParaRPr lang="ru-RU" sz="4400" dirty="0"/>
          </a:p>
          <a:p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BB30FEE-4A69-494A-95A0-8DC269FC0FD1}"/>
              </a:ext>
            </a:extLst>
          </p:cNvPr>
          <p:cNvSpPr/>
          <p:nvPr/>
        </p:nvSpPr>
        <p:spPr>
          <a:xfrm>
            <a:off x="8964760" y="2073914"/>
            <a:ext cx="1833660" cy="682178"/>
          </a:xfrm>
          <a:prstGeom prst="rect">
            <a:avLst/>
          </a:prstGeom>
          <a:solidFill>
            <a:schemeClr val="tx2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7E2428B-9CD0-4E74-B184-6E45264074BA}"/>
              </a:ext>
            </a:extLst>
          </p:cNvPr>
          <p:cNvSpPr/>
          <p:nvPr/>
        </p:nvSpPr>
        <p:spPr>
          <a:xfrm>
            <a:off x="8964760" y="2893961"/>
            <a:ext cx="1833660" cy="726479"/>
          </a:xfrm>
          <a:prstGeom prst="rect">
            <a:avLst/>
          </a:prstGeom>
          <a:solidFill>
            <a:schemeClr val="tx2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C719452-0F13-4CC8-AE78-AFC9EC9CE072}"/>
              </a:ext>
            </a:extLst>
          </p:cNvPr>
          <p:cNvGrpSpPr/>
          <p:nvPr/>
        </p:nvGrpSpPr>
        <p:grpSpPr>
          <a:xfrm>
            <a:off x="11033903" y="2138459"/>
            <a:ext cx="545665" cy="537963"/>
            <a:chOff x="11019885" y="3564734"/>
            <a:chExt cx="600614" cy="592136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0652C7B-11F3-4494-8B9C-4861AD406C37}"/>
                </a:ext>
              </a:extLst>
            </p:cNvPr>
            <p:cNvCxnSpPr>
              <a:cxnSpLocks/>
            </p:cNvCxnSpPr>
            <p:nvPr/>
          </p:nvCxnSpPr>
          <p:spPr>
            <a:xfrm>
              <a:off x="11019885" y="3833020"/>
              <a:ext cx="304800" cy="323850"/>
            </a:xfrm>
            <a:prstGeom prst="line">
              <a:avLst/>
            </a:prstGeom>
            <a:ln w="127000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C181565-1EF4-4C0A-9D72-07ABF5EC21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24685" y="3564734"/>
              <a:ext cx="295814" cy="592136"/>
            </a:xfrm>
            <a:prstGeom prst="line">
              <a:avLst/>
            </a:prstGeom>
            <a:ln w="127000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A01AD00-FDA8-468F-B933-8F7955B209EE}"/>
              </a:ext>
            </a:extLst>
          </p:cNvPr>
          <p:cNvGrpSpPr/>
          <p:nvPr/>
        </p:nvGrpSpPr>
        <p:grpSpPr>
          <a:xfrm>
            <a:off x="11070902" y="2996182"/>
            <a:ext cx="545665" cy="537963"/>
            <a:chOff x="11019885" y="3564734"/>
            <a:chExt cx="600614" cy="592136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DF77C4F-3E5E-4C65-BF7F-B0A450E016F3}"/>
                </a:ext>
              </a:extLst>
            </p:cNvPr>
            <p:cNvCxnSpPr>
              <a:cxnSpLocks/>
            </p:cNvCxnSpPr>
            <p:nvPr/>
          </p:nvCxnSpPr>
          <p:spPr>
            <a:xfrm>
              <a:off x="11019885" y="3833020"/>
              <a:ext cx="304800" cy="323850"/>
            </a:xfrm>
            <a:prstGeom prst="line">
              <a:avLst/>
            </a:prstGeom>
            <a:ln w="127000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5B654D2-241A-49E0-A2C5-9E4FC60B04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24685" y="3564734"/>
              <a:ext cx="295814" cy="592136"/>
            </a:xfrm>
            <a:prstGeom prst="line">
              <a:avLst/>
            </a:prstGeom>
            <a:ln w="127000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9F8D356-11C3-4332-B835-67412E7B9C3B}"/>
              </a:ext>
            </a:extLst>
          </p:cNvPr>
          <p:cNvGrpSpPr/>
          <p:nvPr/>
        </p:nvGrpSpPr>
        <p:grpSpPr>
          <a:xfrm>
            <a:off x="11070902" y="4040485"/>
            <a:ext cx="545665" cy="537963"/>
            <a:chOff x="11019885" y="3564734"/>
            <a:chExt cx="600614" cy="592136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D1169D1-C12F-4D93-B67F-ECDEC3AFD2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19885" y="3833020"/>
              <a:ext cx="304800" cy="323850"/>
            </a:xfrm>
            <a:prstGeom prst="line">
              <a:avLst/>
            </a:prstGeom>
            <a:ln w="127000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400F123-B1A2-4E76-8FBE-6741D7BEE0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24685" y="3564734"/>
              <a:ext cx="295814" cy="592136"/>
            </a:xfrm>
            <a:prstGeom prst="line">
              <a:avLst/>
            </a:prstGeom>
            <a:ln w="127000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812AB70-4A06-43FC-B36B-F0FF2CC1A6F7}"/>
              </a:ext>
            </a:extLst>
          </p:cNvPr>
          <p:cNvGrpSpPr/>
          <p:nvPr/>
        </p:nvGrpSpPr>
        <p:grpSpPr>
          <a:xfrm>
            <a:off x="11070902" y="4824707"/>
            <a:ext cx="545665" cy="537963"/>
            <a:chOff x="11019885" y="3564734"/>
            <a:chExt cx="600614" cy="592136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BDB5DD6-B3A9-4C38-AE4A-59DC7F454D80}"/>
                </a:ext>
              </a:extLst>
            </p:cNvPr>
            <p:cNvCxnSpPr>
              <a:cxnSpLocks/>
            </p:cNvCxnSpPr>
            <p:nvPr/>
          </p:nvCxnSpPr>
          <p:spPr>
            <a:xfrm>
              <a:off x="11019885" y="3833020"/>
              <a:ext cx="304800" cy="323850"/>
            </a:xfrm>
            <a:prstGeom prst="line">
              <a:avLst/>
            </a:prstGeom>
            <a:ln w="127000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EBF9869-43BD-4701-89E0-A3501BE600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24685" y="3564734"/>
              <a:ext cx="295814" cy="592136"/>
            </a:xfrm>
            <a:prstGeom prst="line">
              <a:avLst/>
            </a:prstGeom>
            <a:ln w="127000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5CDE06F-EC41-4259-8C0C-4A3051F525E8}"/>
              </a:ext>
            </a:extLst>
          </p:cNvPr>
          <p:cNvGrpSpPr/>
          <p:nvPr/>
        </p:nvGrpSpPr>
        <p:grpSpPr>
          <a:xfrm>
            <a:off x="11019495" y="5618164"/>
            <a:ext cx="545665" cy="537963"/>
            <a:chOff x="11019885" y="3564734"/>
            <a:chExt cx="600614" cy="592136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DC68C3F-6269-4EA3-BA08-6696A8875CA3}"/>
                </a:ext>
              </a:extLst>
            </p:cNvPr>
            <p:cNvCxnSpPr>
              <a:cxnSpLocks/>
            </p:cNvCxnSpPr>
            <p:nvPr/>
          </p:nvCxnSpPr>
          <p:spPr>
            <a:xfrm>
              <a:off x="11019885" y="3833020"/>
              <a:ext cx="304800" cy="323850"/>
            </a:xfrm>
            <a:prstGeom prst="line">
              <a:avLst/>
            </a:prstGeom>
            <a:ln w="127000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C71EE52-A70E-4571-8D19-E490405A25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324685" y="3564734"/>
              <a:ext cx="295814" cy="592136"/>
            </a:xfrm>
            <a:prstGeom prst="line">
              <a:avLst/>
            </a:prstGeom>
            <a:ln w="127000" cap="rnd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074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9" grpId="0" animBg="1"/>
      <p:bldP spid="20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9AB17-2FAF-4D4F-B2BA-5A79474AF2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40F0B27-F975-4B41-802B-3B371074B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4" y="180974"/>
            <a:ext cx="11545637" cy="1494162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While we're at it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5992333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688E09-4B61-447B-AA0F-8977BD7F87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19FE1-145B-41AC-9A05-75DEC6C1106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B0F0"/>
                </a:solidFill>
              </a:rPr>
              <a:t>const</a:t>
            </a:r>
            <a:r>
              <a:rPr lang="en-US" sz="3600" dirty="0"/>
              <a:t> </a:t>
            </a:r>
            <a:r>
              <a:rPr lang="en-US" sz="3600" dirty="0" err="1"/>
              <a:t>Ptree</a:t>
            </a:r>
            <a:r>
              <a:rPr lang="en-US" sz="3600" dirty="0"/>
              <a:t>* </a:t>
            </a:r>
            <a:r>
              <a:rPr lang="en-US" sz="3600" dirty="0" err="1"/>
              <a:t>pIf</a:t>
            </a:r>
            <a:r>
              <a:rPr lang="en-US" sz="3600" dirty="0"/>
              <a:t> =</a:t>
            </a:r>
          </a:p>
          <a:p>
            <a:r>
              <a:rPr lang="en-US" sz="3600" dirty="0" err="1"/>
              <a:t>IsA</a:t>
            </a:r>
            <a:r>
              <a:rPr lang="en-US" sz="3600" dirty="0"/>
              <a:t>(p, </a:t>
            </a:r>
            <a:r>
              <a:rPr lang="en-US" sz="3600" dirty="0" err="1"/>
              <a:t>ntIfStatement</a:t>
            </a:r>
            <a:r>
              <a:rPr lang="en-US" sz="3600" dirty="0"/>
              <a:t>, </a:t>
            </a:r>
            <a:r>
              <a:rPr lang="en-US" sz="3600" dirty="0" err="1"/>
              <a:t>ntSwitchStatement</a:t>
            </a:r>
            <a:r>
              <a:rPr lang="en-US" sz="3600" dirty="0"/>
              <a:t>)</a:t>
            </a:r>
          </a:p>
          <a:p>
            <a:r>
              <a:rPr lang="en-US" sz="3600" dirty="0"/>
              <a:t>  ? p</a:t>
            </a:r>
          </a:p>
          <a:p>
            <a:r>
              <a:rPr lang="en-US" sz="3600" dirty="0"/>
              <a:t>  : </a:t>
            </a:r>
            <a:r>
              <a:rPr lang="en-US" sz="3600" dirty="0" err="1"/>
              <a:t>IsA</a:t>
            </a:r>
            <a:r>
              <a:rPr lang="en-US" sz="3600" dirty="0"/>
              <a:t>(First(p),</a:t>
            </a:r>
          </a:p>
          <a:p>
            <a:r>
              <a:rPr lang="en-US" sz="3600" dirty="0"/>
              <a:t>      </a:t>
            </a:r>
            <a:r>
              <a:rPr lang="en-US" sz="3600" dirty="0" err="1"/>
              <a:t>ntIfStatement</a:t>
            </a:r>
            <a:r>
              <a:rPr lang="en-US" sz="3600" dirty="0"/>
              <a:t>, </a:t>
            </a:r>
            <a:r>
              <a:rPr lang="en-US" sz="3600" dirty="0" err="1"/>
              <a:t>ntSwitchStatement</a:t>
            </a:r>
            <a:r>
              <a:rPr lang="en-US" sz="3600" dirty="0"/>
              <a:t>)</a:t>
            </a:r>
          </a:p>
          <a:p>
            <a:r>
              <a:rPr lang="en-US" sz="3600" dirty="0"/>
              <a:t>   &amp;&amp; </a:t>
            </a:r>
            <a:r>
              <a:rPr lang="en-US" sz="3600" dirty="0" err="1"/>
              <a:t>ContainsNoReturnStatements</a:t>
            </a:r>
            <a:r>
              <a:rPr lang="en-US" sz="3600" dirty="0"/>
              <a:t>(First(p))</a:t>
            </a:r>
          </a:p>
          <a:p>
            <a:r>
              <a:rPr lang="en-US" sz="3600" dirty="0"/>
              <a:t>     ? First(p)</a:t>
            </a:r>
          </a:p>
          <a:p>
            <a:r>
              <a:rPr lang="en-US" sz="3600" dirty="0"/>
              <a:t>     : </a:t>
            </a:r>
            <a:r>
              <a:rPr lang="en-US" sz="3600" dirty="0" err="1">
                <a:solidFill>
                  <a:srgbClr val="00B0F0"/>
                </a:solidFill>
              </a:rPr>
              <a:t>nullptr</a:t>
            </a:r>
            <a:r>
              <a:rPr lang="en-US" sz="3600" dirty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8573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688E09-4B61-447B-AA0F-8977BD7F87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19FE1-145B-41AC-9A05-75DEC6C1106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80975"/>
            <a:ext cx="8862059" cy="3563711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>
                <a:solidFill>
                  <a:srgbClr val="00B0F0"/>
                </a:solidFill>
              </a:rPr>
              <a:t>const</a:t>
            </a:r>
            <a:r>
              <a:rPr lang="en-US" sz="3600" dirty="0"/>
              <a:t> </a:t>
            </a:r>
            <a:r>
              <a:rPr lang="en-US" sz="3600" dirty="0" err="1"/>
              <a:t>Ptree</a:t>
            </a:r>
            <a:r>
              <a:rPr lang="en-US" sz="3600" dirty="0"/>
              <a:t>* </a:t>
            </a:r>
            <a:r>
              <a:rPr lang="en-US" sz="3600" dirty="0" err="1"/>
              <a:t>pIf</a:t>
            </a:r>
            <a:r>
              <a:rPr lang="en-US" sz="3600" dirty="0"/>
              <a:t> =</a:t>
            </a:r>
          </a:p>
          <a:p>
            <a:r>
              <a:rPr lang="en-US" sz="3600" dirty="0" err="1"/>
              <a:t>IsA</a:t>
            </a:r>
            <a:r>
              <a:rPr lang="en-US" sz="3600" dirty="0"/>
              <a:t>(p, </a:t>
            </a:r>
            <a:r>
              <a:rPr lang="en-US" sz="3600" dirty="0" err="1"/>
              <a:t>ntIfStatement</a:t>
            </a:r>
            <a:r>
              <a:rPr lang="en-US" sz="3600" dirty="0"/>
              <a:t>, </a:t>
            </a:r>
            <a:r>
              <a:rPr lang="en-US" sz="3600" dirty="0" err="1"/>
              <a:t>ntSwitchStatement</a:t>
            </a:r>
            <a:r>
              <a:rPr lang="en-US" sz="3600" dirty="0"/>
              <a:t>)</a:t>
            </a:r>
          </a:p>
          <a:p>
            <a:r>
              <a:rPr lang="en-US" sz="3600" dirty="0"/>
              <a:t>  ? p</a:t>
            </a:r>
          </a:p>
          <a:p>
            <a:r>
              <a:rPr lang="en-US" sz="3600" dirty="0"/>
              <a:t>  : </a:t>
            </a:r>
            <a:r>
              <a:rPr lang="en-US" sz="3600" dirty="0" err="1"/>
              <a:t>IsA</a:t>
            </a:r>
            <a:r>
              <a:rPr lang="en-US" sz="3600" dirty="0"/>
              <a:t>(First(p),</a:t>
            </a:r>
          </a:p>
          <a:p>
            <a:r>
              <a:rPr lang="en-US" sz="3600" dirty="0"/>
              <a:t>      </a:t>
            </a:r>
            <a:r>
              <a:rPr lang="en-US" sz="3600" dirty="0" err="1"/>
              <a:t>ntIfStatement</a:t>
            </a:r>
            <a:r>
              <a:rPr lang="en-US" sz="3600" dirty="0"/>
              <a:t>, </a:t>
            </a:r>
            <a:r>
              <a:rPr lang="en-US" sz="3600" dirty="0" err="1"/>
              <a:t>ntSwitchStatement</a:t>
            </a:r>
            <a:r>
              <a:rPr lang="en-US" sz="3600" dirty="0"/>
              <a:t>)</a:t>
            </a:r>
          </a:p>
          <a:p>
            <a:r>
              <a:rPr lang="en-US" sz="3600" dirty="0"/>
              <a:t>   &amp;&amp; </a:t>
            </a:r>
            <a:r>
              <a:rPr lang="en-US" sz="3600" dirty="0" err="1"/>
              <a:t>ContainsNoReturnStatements</a:t>
            </a:r>
            <a:r>
              <a:rPr lang="en-US" sz="3600" dirty="0"/>
              <a:t>(First(p))</a:t>
            </a:r>
          </a:p>
          <a:p>
            <a:r>
              <a:rPr lang="en-US" sz="3600" dirty="0"/>
              <a:t>     ? First(p)</a:t>
            </a:r>
          </a:p>
          <a:p>
            <a:r>
              <a:rPr lang="en-US" sz="3600" dirty="0"/>
              <a:t>     : </a:t>
            </a:r>
            <a:r>
              <a:rPr lang="en-US" sz="3600" dirty="0" err="1">
                <a:solidFill>
                  <a:srgbClr val="00B0F0"/>
                </a:solidFill>
              </a:rPr>
              <a:t>nullptr</a:t>
            </a:r>
            <a:r>
              <a:rPr lang="en-US" sz="3600" dirty="0"/>
              <a:t>;</a:t>
            </a:r>
            <a:endParaRPr lang="en-US" dirty="0"/>
          </a:p>
        </p:txBody>
      </p:sp>
      <p:pic>
        <p:nvPicPr>
          <p:cNvPr id="5" name="Picture 4" descr="A person holding a sign&#10;&#10;Description automatically generated">
            <a:extLst>
              <a:ext uri="{FF2B5EF4-FFF2-40B4-BE49-F238E27FC236}">
                <a16:creationId xmlns:a16="http://schemas.microsoft.com/office/drawing/2014/main" id="{E0D590A6-D49C-44DE-BDB0-F197A3F94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424" y="779686"/>
            <a:ext cx="8450232" cy="544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97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7CD85E-E7C5-47C8-B509-F4C179AB07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1BD900-CDAE-4C9F-993D-11FE55EF27B7}"/>
              </a:ext>
            </a:extLst>
          </p:cNvPr>
          <p:cNvSpPr/>
          <p:nvPr/>
        </p:nvSpPr>
        <p:spPr>
          <a:xfrm>
            <a:off x="396315" y="1866900"/>
            <a:ext cx="11399370" cy="2867025"/>
          </a:xfrm>
          <a:prstGeom prst="rect">
            <a:avLst/>
          </a:prstGeom>
          <a:solidFill>
            <a:schemeClr val="tx1">
              <a:lumMod val="75000"/>
            </a:schemeClr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Algerian" panose="04020705040A02060702" pitchFamily="82" charset="0"/>
              </a:rPr>
              <a:t>Thy comparison routines shall be correct or else the Wrath of Code will get thee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8079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9AB17-2FAF-4D4F-B2BA-5A79474AF2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40F0B27-F975-4B41-802B-3B371074B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4" y="180974"/>
            <a:ext cx="11545637" cy="1494162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Don't Push on Me</a:t>
            </a:r>
            <a:endParaRPr lang="en-US" sz="6000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EA26EB60-B462-461B-A394-23CE6F56B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963" y="2717074"/>
            <a:ext cx="5430539" cy="347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39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94C82D-CDC2-4449-A6EA-358A6794F1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E841A7-1768-4F50-B6B1-690B437AEF4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1" y="180975"/>
            <a:ext cx="11534968" cy="613092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B0F0"/>
                </a:solidFill>
              </a:rPr>
              <a:t>struct</a:t>
            </a:r>
            <a:r>
              <a:rPr lang="en-US" sz="4000" dirty="0"/>
              <a:t> G584_Info</a:t>
            </a:r>
          </a:p>
          <a:p>
            <a:r>
              <a:rPr lang="en-US" sz="4000" dirty="0"/>
              <a:t>{</a:t>
            </a:r>
          </a:p>
          <a:p>
            <a:r>
              <a:rPr lang="en-US" sz="4000" dirty="0"/>
              <a:t>  G584_Info(</a:t>
            </a:r>
            <a:r>
              <a:rPr lang="en-US" sz="4000" dirty="0">
                <a:solidFill>
                  <a:srgbClr val="00B050"/>
                </a:solidFill>
              </a:rPr>
              <a:t>/*A bunch of params*/</a:t>
            </a:r>
            <a:r>
              <a:rPr lang="en-US" sz="4000" dirty="0"/>
              <a:t>)</a:t>
            </a:r>
          </a:p>
          <a:p>
            <a:r>
              <a:rPr lang="en-US" sz="4000" dirty="0"/>
              <a:t>  </a:t>
            </a:r>
            <a:r>
              <a:rPr lang="ru-RU" sz="4000" dirty="0"/>
              <a:t>{</a:t>
            </a:r>
            <a:r>
              <a:rPr lang="en-US" sz="4000" dirty="0">
                <a:solidFill>
                  <a:srgbClr val="00B050"/>
                </a:solidFill>
              </a:rPr>
              <a:t>/**/</a:t>
            </a:r>
            <a:r>
              <a:rPr lang="en-US" sz="4000" dirty="0"/>
              <a:t>}</a:t>
            </a:r>
          </a:p>
          <a:p>
            <a:endParaRPr lang="en-US" sz="4000" dirty="0"/>
          </a:p>
          <a:p>
            <a:r>
              <a:rPr lang="en-US" sz="4000" dirty="0"/>
              <a:t>  </a:t>
            </a:r>
            <a:r>
              <a:rPr lang="en-US" sz="4000" dirty="0">
                <a:solidFill>
                  <a:srgbClr val="00B0F0"/>
                </a:solidFill>
              </a:rPr>
              <a:t>const</a:t>
            </a:r>
            <a:r>
              <a:rPr lang="en-US" sz="4000" dirty="0"/>
              <a:t> </a:t>
            </a:r>
            <a:r>
              <a:rPr lang="en-US" sz="4000" dirty="0" err="1"/>
              <a:t>Ptree</a:t>
            </a:r>
            <a:r>
              <a:rPr lang="en-US" sz="4000" dirty="0"/>
              <a:t> *</a:t>
            </a:r>
            <a:r>
              <a:rPr lang="en-US" sz="4000" dirty="0" err="1"/>
              <a:t>m_p</a:t>
            </a:r>
            <a:r>
              <a:rPr lang="en-US" sz="4000" dirty="0"/>
              <a:t>;</a:t>
            </a:r>
          </a:p>
          <a:p>
            <a:r>
              <a:rPr lang="en-US" sz="4000" dirty="0"/>
              <a:t>  </a:t>
            </a:r>
            <a:r>
              <a:rPr lang="en-US" sz="4000" dirty="0">
                <a:solidFill>
                  <a:srgbClr val="00B0F0"/>
                </a:solidFill>
              </a:rPr>
              <a:t>bool</a:t>
            </a:r>
            <a:r>
              <a:rPr lang="en-US" sz="4000" dirty="0"/>
              <a:t> </a:t>
            </a:r>
            <a:r>
              <a:rPr lang="en-US" sz="4000" dirty="0" err="1"/>
              <a:t>m_add</a:t>
            </a:r>
            <a:r>
              <a:rPr lang="en-US" sz="4000" dirty="0"/>
              <a:t>, </a:t>
            </a:r>
            <a:r>
              <a:rPr lang="en-US" sz="4000" dirty="0" err="1"/>
              <a:t>m_mul</a:t>
            </a:r>
            <a:r>
              <a:rPr lang="en-US" sz="4000" dirty="0"/>
              <a:t>;</a:t>
            </a:r>
          </a:p>
          <a:p>
            <a:r>
              <a:rPr lang="en-US" sz="4000" dirty="0"/>
              <a:t>  </a:t>
            </a:r>
            <a:r>
              <a:rPr lang="en-US" sz="4000" dirty="0">
                <a:solidFill>
                  <a:srgbClr val="00B0F0"/>
                </a:solidFill>
              </a:rPr>
              <a:t>bool</a:t>
            </a:r>
            <a:r>
              <a:rPr lang="en-US" sz="4000" dirty="0"/>
              <a:t> </a:t>
            </a:r>
            <a:r>
              <a:rPr lang="en-US" sz="4000" dirty="0" err="1"/>
              <a:t>m_sub</a:t>
            </a:r>
            <a:r>
              <a:rPr lang="en-US" sz="4000" dirty="0"/>
              <a:t>, </a:t>
            </a:r>
            <a:r>
              <a:rPr lang="en-US" sz="4000" dirty="0" err="1"/>
              <a:t>m_div</a:t>
            </a:r>
            <a:r>
              <a:rPr lang="en-US" sz="4000" dirty="0"/>
              <a:t>;</a:t>
            </a:r>
          </a:p>
          <a:p>
            <a:r>
              <a:rPr lang="en-US" sz="40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4838570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C507BA-175B-4B52-A232-056216EE7C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17A2F-C830-4752-99D6-4D1A60F1E56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B0F0"/>
                </a:solidFill>
              </a:rPr>
              <a:t>auto</a:t>
            </a:r>
            <a:r>
              <a:rPr lang="en-US" sz="3600" dirty="0"/>
              <a:t> what = p-&gt;What();</a:t>
            </a:r>
          </a:p>
          <a:p>
            <a:r>
              <a:rPr lang="en-US" sz="3600" dirty="0">
                <a:solidFill>
                  <a:srgbClr val="00B0F0"/>
                </a:solidFill>
              </a:rPr>
              <a:t>if</a:t>
            </a:r>
            <a:r>
              <a:rPr lang="en-US" sz="3600" dirty="0"/>
              <a:t> (what == </a:t>
            </a:r>
            <a:r>
              <a:rPr lang="en-US" sz="3600" dirty="0" err="1"/>
              <a:t>ntParenExpr</a:t>
            </a:r>
            <a:r>
              <a:rPr lang="en-US" sz="3600" dirty="0"/>
              <a:t>)</a:t>
            </a:r>
          </a:p>
          <a:p>
            <a:r>
              <a:rPr lang="ru-RU" sz="3600" dirty="0"/>
              <a:t>{</a:t>
            </a:r>
            <a:endParaRPr lang="en-US" sz="3600" dirty="0"/>
          </a:p>
          <a:p>
            <a:r>
              <a:rPr lang="en-US" sz="3600" dirty="0"/>
              <a:t>  </a:t>
            </a:r>
            <a:r>
              <a:rPr lang="en-US" sz="3600" dirty="0">
                <a:solidFill>
                  <a:srgbClr val="00B050"/>
                </a:solidFill>
              </a:rPr>
              <a:t>// </a:t>
            </a:r>
            <a:r>
              <a:rPr lang="en-US" sz="3600" dirty="0" err="1">
                <a:solidFill>
                  <a:srgbClr val="00B050"/>
                </a:solidFill>
              </a:rPr>
              <a:t>infs</a:t>
            </a:r>
            <a:r>
              <a:rPr lang="en-US" sz="3600" dirty="0">
                <a:solidFill>
                  <a:srgbClr val="00B050"/>
                </a:solidFill>
              </a:rPr>
              <a:t> is std::vector&lt;G584_Info&gt;&amp;</a:t>
            </a:r>
            <a:endParaRPr lang="ru-RU" sz="3600" dirty="0">
              <a:solidFill>
                <a:srgbClr val="00B050"/>
              </a:solidFill>
            </a:endParaRPr>
          </a:p>
          <a:p>
            <a:r>
              <a:rPr lang="en-US" sz="3600" dirty="0"/>
              <a:t>  </a:t>
            </a:r>
            <a:r>
              <a:rPr lang="en-US" sz="3600" dirty="0" err="1"/>
              <a:t>infs.push_back</a:t>
            </a:r>
            <a:r>
              <a:rPr lang="en-US" sz="3600" dirty="0"/>
              <a:t>(</a:t>
            </a:r>
          </a:p>
          <a:p>
            <a:r>
              <a:rPr lang="en-US" sz="3600" dirty="0"/>
              <a:t>   G584_Info(p, </a:t>
            </a:r>
            <a:r>
              <a:rPr lang="en-US" sz="3600" dirty="0">
                <a:solidFill>
                  <a:srgbClr val="00B0F0"/>
                </a:solidFill>
              </a:rPr>
              <a:t>true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00B0F0"/>
                </a:solidFill>
              </a:rPr>
              <a:t>true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00B0F0"/>
                </a:solidFill>
              </a:rPr>
              <a:t>false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00B0F0"/>
                </a:solidFill>
              </a:rPr>
              <a:t>false</a:t>
            </a:r>
            <a:r>
              <a:rPr lang="en-US" sz="3600" dirty="0"/>
              <a:t>)</a:t>
            </a:r>
          </a:p>
          <a:p>
            <a:r>
              <a:rPr lang="en-US" sz="3600" dirty="0"/>
              <a:t>  );</a:t>
            </a:r>
          </a:p>
          <a:p>
            <a:r>
              <a:rPr lang="en-US" sz="3600" dirty="0"/>
              <a:t>  p = </a:t>
            </a:r>
            <a:r>
              <a:rPr lang="en-US" sz="3600" dirty="0" err="1"/>
              <a:t>SafeSkipParentesis</a:t>
            </a:r>
            <a:r>
              <a:rPr lang="en-US" sz="3600" dirty="0"/>
              <a:t>(p);</a:t>
            </a:r>
          </a:p>
          <a:p>
            <a:r>
              <a:rPr lang="ru-RU" sz="3600" dirty="0"/>
              <a:t>}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A32E84-9394-4990-8049-66381CB119ED}"/>
              </a:ext>
            </a:extLst>
          </p:cNvPr>
          <p:cNvGrpSpPr/>
          <p:nvPr/>
        </p:nvGrpSpPr>
        <p:grpSpPr>
          <a:xfrm>
            <a:off x="853439" y="2612572"/>
            <a:ext cx="9972711" cy="3415664"/>
            <a:chOff x="1436913" y="-1079863"/>
            <a:chExt cx="9972711" cy="341566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8E00658-8AF5-4653-8190-061E4946FB93}"/>
                </a:ext>
              </a:extLst>
            </p:cNvPr>
            <p:cNvSpPr/>
            <p:nvPr/>
          </p:nvSpPr>
          <p:spPr>
            <a:xfrm>
              <a:off x="1436913" y="-1079863"/>
              <a:ext cx="9972711" cy="2001612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55B631-87A0-4285-B63B-5AB9C9E7A7AF}"/>
                </a:ext>
              </a:extLst>
            </p:cNvPr>
            <p:cNvSpPr/>
            <p:nvPr/>
          </p:nvSpPr>
          <p:spPr>
            <a:xfrm>
              <a:off x="2885531" y="1384662"/>
              <a:ext cx="5527508" cy="951139"/>
            </a:xfrm>
            <a:prstGeom prst="rect">
              <a:avLst/>
            </a:prstGeom>
            <a:solidFill>
              <a:schemeClr val="tx2"/>
            </a:solidFill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Possible copy</a:t>
              </a:r>
              <a:endParaRPr lang="en-US" sz="44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FFB0EFE-A6D9-4BBD-97A4-99BD57979E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85531" y="921748"/>
              <a:ext cx="484687" cy="46291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1903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E396D7-DA7A-44B9-8E6B-4EF7C3B8C2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63527-99D6-4E9E-874F-C3D9046D04B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B0F0"/>
                </a:solidFill>
              </a:rPr>
              <a:t>void</a:t>
            </a:r>
            <a:r>
              <a:rPr lang="en-US" sz="4000" dirty="0"/>
              <a:t> foo(</a:t>
            </a:r>
            <a:r>
              <a:rPr lang="en-US" sz="4000" dirty="0">
                <a:solidFill>
                  <a:srgbClr val="00B0F0"/>
                </a:solidFill>
              </a:rPr>
              <a:t>const</a:t>
            </a:r>
            <a:r>
              <a:rPr lang="en-US" sz="4000" dirty="0"/>
              <a:t> std::vector&lt;....&gt; &amp;</a:t>
            </a:r>
            <a:r>
              <a:rPr lang="en-US" sz="4000" dirty="0" err="1"/>
              <a:t>vec</a:t>
            </a:r>
            <a:r>
              <a:rPr lang="en-US" sz="4000" dirty="0"/>
              <a:t>)</a:t>
            </a:r>
          </a:p>
          <a:p>
            <a:r>
              <a:rPr lang="en-US" sz="4000" dirty="0"/>
              <a:t>{</a:t>
            </a:r>
          </a:p>
          <a:p>
            <a:r>
              <a:rPr lang="en-US" sz="4000" dirty="0"/>
              <a:t>  </a:t>
            </a:r>
            <a:r>
              <a:rPr lang="en-US" sz="4000" dirty="0">
                <a:solidFill>
                  <a:srgbClr val="00B0F0"/>
                </a:solidFill>
              </a:rPr>
              <a:t>for</a:t>
            </a:r>
            <a:r>
              <a:rPr lang="en-US" sz="4000" dirty="0"/>
              <a:t> (</a:t>
            </a:r>
            <a:r>
              <a:rPr lang="en-US" sz="4000" dirty="0">
                <a:solidFill>
                  <a:srgbClr val="00B0F0"/>
                </a:solidFill>
              </a:rPr>
              <a:t>auto</a:t>
            </a:r>
            <a:r>
              <a:rPr lang="en-US" sz="4000" dirty="0"/>
              <a:t> </a:t>
            </a:r>
            <a:r>
              <a:rPr lang="en-US" sz="4000" dirty="0" err="1"/>
              <a:t>i</a:t>
            </a:r>
            <a:r>
              <a:rPr lang="en-US" sz="4000" dirty="0"/>
              <a:t> = 0; </a:t>
            </a:r>
            <a:r>
              <a:rPr lang="en-US" sz="4000" dirty="0" err="1"/>
              <a:t>i</a:t>
            </a:r>
            <a:r>
              <a:rPr lang="en-US" sz="4000" dirty="0"/>
              <a:t> &lt; </a:t>
            </a:r>
            <a:r>
              <a:rPr lang="en-US" sz="4000" dirty="0" err="1"/>
              <a:t>vec.size</a:t>
            </a:r>
            <a:r>
              <a:rPr lang="en-US" sz="4000" dirty="0"/>
              <a:t>(); ++</a:t>
            </a:r>
            <a:r>
              <a:rPr lang="en-US" sz="4000" dirty="0" err="1"/>
              <a:t>i</a:t>
            </a:r>
            <a:r>
              <a:rPr lang="en-US" sz="4000" dirty="0"/>
              <a:t>)</a:t>
            </a:r>
          </a:p>
          <a:p>
            <a:r>
              <a:rPr lang="en-US" sz="4000" dirty="0"/>
              <a:t>  {</a:t>
            </a:r>
          </a:p>
          <a:p>
            <a:r>
              <a:rPr lang="en-US" sz="4000" dirty="0"/>
              <a:t>    </a:t>
            </a:r>
            <a:r>
              <a:rPr lang="en-US" sz="4000" dirty="0">
                <a:solidFill>
                  <a:srgbClr val="00B050"/>
                </a:solidFill>
              </a:rPr>
              <a:t>// do some magic with </a:t>
            </a:r>
            <a:r>
              <a:rPr lang="en-US" sz="4000" dirty="0" err="1">
                <a:solidFill>
                  <a:srgbClr val="00B050"/>
                </a:solidFill>
              </a:rPr>
              <a:t>vec</a:t>
            </a:r>
            <a:r>
              <a:rPr lang="en-US" sz="4000" dirty="0">
                <a:solidFill>
                  <a:srgbClr val="00B050"/>
                </a:solidFill>
              </a:rPr>
              <a:t>[</a:t>
            </a:r>
            <a:r>
              <a:rPr lang="en-US" sz="4000" dirty="0" err="1">
                <a:solidFill>
                  <a:srgbClr val="00B050"/>
                </a:solidFill>
              </a:rPr>
              <a:t>i</a:t>
            </a:r>
            <a:r>
              <a:rPr lang="en-US" sz="4000" dirty="0">
                <a:solidFill>
                  <a:srgbClr val="00B050"/>
                </a:solidFill>
              </a:rPr>
              <a:t>]</a:t>
            </a:r>
            <a:endParaRPr lang="en-US" sz="4000" dirty="0"/>
          </a:p>
          <a:p>
            <a:r>
              <a:rPr lang="en-US" sz="4000" dirty="0"/>
              <a:t>  }</a:t>
            </a:r>
          </a:p>
          <a:p>
            <a:r>
              <a:rPr lang="en-US" sz="4000" dirty="0"/>
              <a:t>}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E09D99-60D9-4C5A-9AE6-18EF86A070CC}"/>
              </a:ext>
            </a:extLst>
          </p:cNvPr>
          <p:cNvSpPr/>
          <p:nvPr/>
        </p:nvSpPr>
        <p:spPr>
          <a:xfrm>
            <a:off x="2053590" y="1452971"/>
            <a:ext cx="3474720" cy="80989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5FDE916-D1B9-4072-8DA9-305C0432242B}"/>
              </a:ext>
            </a:extLst>
          </p:cNvPr>
          <p:cNvGrpSpPr/>
          <p:nvPr/>
        </p:nvGrpSpPr>
        <p:grpSpPr>
          <a:xfrm>
            <a:off x="3590925" y="2262868"/>
            <a:ext cx="6410324" cy="3033032"/>
            <a:chOff x="3590925" y="2262868"/>
            <a:chExt cx="6410324" cy="303303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0E6FBF9-54AB-497B-AEF9-6C69DA97F90B}"/>
                </a:ext>
              </a:extLst>
            </p:cNvPr>
            <p:cNvSpPr/>
            <p:nvPr/>
          </p:nvSpPr>
          <p:spPr>
            <a:xfrm>
              <a:off x="4210050" y="4344761"/>
              <a:ext cx="5791199" cy="951139"/>
            </a:xfrm>
            <a:prstGeom prst="rect">
              <a:avLst/>
            </a:prstGeom>
            <a:solidFill>
              <a:schemeClr val="tx2"/>
            </a:solidFill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Bad for x64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FAE5CBA-B165-46D7-B25F-93BB731EED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90925" y="2262868"/>
              <a:ext cx="2352678" cy="208189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5570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C507BA-175B-4B52-A232-056216EE7C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17A2F-C830-4752-99D6-4D1A60F1E56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B0F0"/>
                </a:solidFill>
              </a:rPr>
              <a:t>auto</a:t>
            </a:r>
            <a:r>
              <a:rPr lang="en-US" sz="3600" dirty="0"/>
              <a:t> what = p-&gt;What();</a:t>
            </a:r>
          </a:p>
          <a:p>
            <a:r>
              <a:rPr lang="en-US" sz="3600" dirty="0">
                <a:solidFill>
                  <a:srgbClr val="00B0F0"/>
                </a:solidFill>
              </a:rPr>
              <a:t>if</a:t>
            </a:r>
            <a:r>
              <a:rPr lang="en-US" sz="3600" dirty="0"/>
              <a:t> (what == </a:t>
            </a:r>
            <a:r>
              <a:rPr lang="en-US" sz="3600" dirty="0" err="1"/>
              <a:t>ntParenExpr</a:t>
            </a:r>
            <a:r>
              <a:rPr lang="en-US" sz="3600" dirty="0"/>
              <a:t>)</a:t>
            </a:r>
          </a:p>
          <a:p>
            <a:r>
              <a:rPr lang="ru-RU" sz="3600" dirty="0"/>
              <a:t>{</a:t>
            </a:r>
            <a:endParaRPr lang="en-US" sz="3600" dirty="0"/>
          </a:p>
          <a:p>
            <a:r>
              <a:rPr lang="en-US" sz="3600" dirty="0"/>
              <a:t>  </a:t>
            </a:r>
            <a:r>
              <a:rPr lang="en-US" sz="3600" dirty="0">
                <a:solidFill>
                  <a:srgbClr val="00B050"/>
                </a:solidFill>
              </a:rPr>
              <a:t>// </a:t>
            </a:r>
            <a:r>
              <a:rPr lang="en-US" sz="3600" dirty="0" err="1">
                <a:solidFill>
                  <a:srgbClr val="00B050"/>
                </a:solidFill>
              </a:rPr>
              <a:t>infs</a:t>
            </a:r>
            <a:r>
              <a:rPr lang="en-US" sz="3600" dirty="0">
                <a:solidFill>
                  <a:srgbClr val="00B050"/>
                </a:solidFill>
              </a:rPr>
              <a:t> is std::vector&lt;G584_Info&gt;&amp;</a:t>
            </a:r>
            <a:endParaRPr lang="ru-RU" sz="3600" dirty="0">
              <a:solidFill>
                <a:srgbClr val="00B050"/>
              </a:solidFill>
            </a:endParaRPr>
          </a:p>
          <a:p>
            <a:r>
              <a:rPr lang="en-US" sz="3600" dirty="0"/>
              <a:t>  </a:t>
            </a:r>
            <a:r>
              <a:rPr lang="en-US" sz="3600" dirty="0" err="1"/>
              <a:t>infs.</a:t>
            </a:r>
            <a:r>
              <a:rPr lang="en-US" sz="3600" dirty="0" err="1">
                <a:solidFill>
                  <a:srgbClr val="92D050"/>
                </a:solidFill>
              </a:rPr>
              <a:t>emplace_back</a:t>
            </a:r>
            <a:r>
              <a:rPr lang="en-US" sz="3600" dirty="0"/>
              <a:t>(</a:t>
            </a:r>
          </a:p>
          <a:p>
            <a:r>
              <a:rPr lang="en-US" sz="3600" dirty="0"/>
              <a:t>     p, </a:t>
            </a:r>
            <a:r>
              <a:rPr lang="en-US" sz="3600" dirty="0">
                <a:solidFill>
                  <a:srgbClr val="00B0F0"/>
                </a:solidFill>
              </a:rPr>
              <a:t>true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00B0F0"/>
                </a:solidFill>
              </a:rPr>
              <a:t>true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00B0F0"/>
                </a:solidFill>
              </a:rPr>
              <a:t>false</a:t>
            </a:r>
            <a:r>
              <a:rPr lang="en-US" sz="3600" dirty="0"/>
              <a:t>, </a:t>
            </a:r>
            <a:r>
              <a:rPr lang="en-US" sz="3600" dirty="0">
                <a:solidFill>
                  <a:srgbClr val="00B0F0"/>
                </a:solidFill>
              </a:rPr>
              <a:t>false</a:t>
            </a:r>
            <a:endParaRPr lang="en-US" sz="3600" dirty="0"/>
          </a:p>
          <a:p>
            <a:r>
              <a:rPr lang="en-US" sz="3600" dirty="0"/>
              <a:t>  );</a:t>
            </a:r>
          </a:p>
          <a:p>
            <a:r>
              <a:rPr lang="en-US" sz="3600" dirty="0"/>
              <a:t>  p = </a:t>
            </a:r>
            <a:r>
              <a:rPr lang="en-US" sz="3600" dirty="0" err="1"/>
              <a:t>SafeSkipParentesis</a:t>
            </a:r>
            <a:r>
              <a:rPr lang="en-US" sz="3600" dirty="0"/>
              <a:t>(p);</a:t>
            </a:r>
          </a:p>
          <a:p>
            <a:r>
              <a:rPr lang="ru-RU" sz="3600" dirty="0"/>
              <a:t>}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DA32E84-9394-4990-8049-66381CB119ED}"/>
              </a:ext>
            </a:extLst>
          </p:cNvPr>
          <p:cNvGrpSpPr/>
          <p:nvPr/>
        </p:nvGrpSpPr>
        <p:grpSpPr>
          <a:xfrm>
            <a:off x="853439" y="2612572"/>
            <a:ext cx="9972711" cy="3415664"/>
            <a:chOff x="1436913" y="-1079863"/>
            <a:chExt cx="9972711" cy="341566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8E00658-8AF5-4653-8190-061E4946FB93}"/>
                </a:ext>
              </a:extLst>
            </p:cNvPr>
            <p:cNvSpPr/>
            <p:nvPr/>
          </p:nvSpPr>
          <p:spPr>
            <a:xfrm>
              <a:off x="1436913" y="-1079863"/>
              <a:ext cx="9972711" cy="2001612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55B631-87A0-4285-B63B-5AB9C9E7A7AF}"/>
                </a:ext>
              </a:extLst>
            </p:cNvPr>
            <p:cNvSpPr/>
            <p:nvPr/>
          </p:nvSpPr>
          <p:spPr>
            <a:xfrm>
              <a:off x="2885531" y="1384662"/>
              <a:ext cx="5527508" cy="951139"/>
            </a:xfrm>
            <a:prstGeom prst="rect">
              <a:avLst/>
            </a:prstGeom>
            <a:solidFill>
              <a:schemeClr val="tx2"/>
            </a:solidFill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Better</a:t>
              </a:r>
              <a:endParaRPr lang="en-US" sz="44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FFB0EFE-A6D9-4BBD-97A4-99BD57979E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85531" y="921748"/>
              <a:ext cx="484687" cy="46291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2955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94C82D-CDC2-4449-A6EA-358A6794F1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E841A7-1768-4F50-B6B1-690B437AEF4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1" y="180975"/>
            <a:ext cx="11534968" cy="613092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B0F0"/>
                </a:solidFill>
              </a:rPr>
              <a:t>struct</a:t>
            </a:r>
            <a:r>
              <a:rPr lang="en-US" sz="4000" dirty="0"/>
              <a:t> G584_Info</a:t>
            </a:r>
          </a:p>
          <a:p>
            <a:r>
              <a:rPr lang="en-US" sz="4000" dirty="0"/>
              <a:t>{</a:t>
            </a:r>
          </a:p>
          <a:p>
            <a:r>
              <a:rPr lang="en-US" sz="4000" dirty="0"/>
              <a:t>  G584_Info(</a:t>
            </a:r>
            <a:r>
              <a:rPr lang="en-US" sz="4000" dirty="0">
                <a:solidFill>
                  <a:srgbClr val="00B050"/>
                </a:solidFill>
              </a:rPr>
              <a:t>/*A bunch of params*/</a:t>
            </a:r>
            <a:r>
              <a:rPr lang="en-US" sz="4000" dirty="0"/>
              <a:t>)</a:t>
            </a:r>
          </a:p>
          <a:p>
            <a:r>
              <a:rPr lang="en-US" sz="4000" dirty="0"/>
              <a:t>  </a:t>
            </a:r>
            <a:r>
              <a:rPr lang="ru-RU" sz="4000" dirty="0"/>
              <a:t>{</a:t>
            </a:r>
            <a:r>
              <a:rPr lang="en-US" sz="4000" dirty="0">
                <a:solidFill>
                  <a:srgbClr val="00B050"/>
                </a:solidFill>
              </a:rPr>
              <a:t>/**/</a:t>
            </a:r>
            <a:r>
              <a:rPr lang="en-US" sz="4000" dirty="0"/>
              <a:t>}</a:t>
            </a:r>
          </a:p>
          <a:p>
            <a:endParaRPr lang="en-US" sz="4000" dirty="0"/>
          </a:p>
          <a:p>
            <a:r>
              <a:rPr lang="en-US" sz="4000" dirty="0"/>
              <a:t>  </a:t>
            </a:r>
            <a:r>
              <a:rPr lang="en-US" sz="4000" dirty="0">
                <a:solidFill>
                  <a:srgbClr val="00B0F0"/>
                </a:solidFill>
              </a:rPr>
              <a:t>const</a:t>
            </a:r>
            <a:r>
              <a:rPr lang="en-US" sz="4000" dirty="0"/>
              <a:t> </a:t>
            </a:r>
            <a:r>
              <a:rPr lang="en-US" sz="4000" dirty="0" err="1"/>
              <a:t>Ptree</a:t>
            </a:r>
            <a:r>
              <a:rPr lang="en-US" sz="4000" dirty="0"/>
              <a:t> *</a:t>
            </a:r>
            <a:r>
              <a:rPr lang="en-US" sz="4000" dirty="0" err="1"/>
              <a:t>m_p</a:t>
            </a:r>
            <a:r>
              <a:rPr lang="en-US" sz="4000" dirty="0"/>
              <a:t>;</a:t>
            </a:r>
          </a:p>
          <a:p>
            <a:r>
              <a:rPr lang="en-US" sz="4000" dirty="0"/>
              <a:t>  </a:t>
            </a:r>
            <a:r>
              <a:rPr lang="en-US" sz="4000" dirty="0">
                <a:solidFill>
                  <a:srgbClr val="00B0F0"/>
                </a:solidFill>
              </a:rPr>
              <a:t>bool</a:t>
            </a:r>
            <a:r>
              <a:rPr lang="en-US" sz="4000" dirty="0"/>
              <a:t> </a:t>
            </a:r>
            <a:r>
              <a:rPr lang="en-US" sz="4000" dirty="0" err="1"/>
              <a:t>m_add</a:t>
            </a:r>
            <a:r>
              <a:rPr lang="en-US" sz="4000" dirty="0"/>
              <a:t>, </a:t>
            </a:r>
            <a:r>
              <a:rPr lang="en-US" sz="4000" dirty="0" err="1"/>
              <a:t>m_mul</a:t>
            </a:r>
            <a:r>
              <a:rPr lang="en-US" sz="4000" dirty="0"/>
              <a:t>;</a:t>
            </a:r>
          </a:p>
          <a:p>
            <a:r>
              <a:rPr lang="en-US" sz="4000" dirty="0"/>
              <a:t>  </a:t>
            </a:r>
            <a:r>
              <a:rPr lang="en-US" sz="4000" dirty="0">
                <a:solidFill>
                  <a:srgbClr val="00B0F0"/>
                </a:solidFill>
              </a:rPr>
              <a:t>bool</a:t>
            </a:r>
            <a:r>
              <a:rPr lang="en-US" sz="4000" dirty="0"/>
              <a:t> </a:t>
            </a:r>
            <a:r>
              <a:rPr lang="en-US" sz="4000" dirty="0" err="1"/>
              <a:t>m_sub</a:t>
            </a:r>
            <a:r>
              <a:rPr lang="en-US" sz="4000" dirty="0"/>
              <a:t>, </a:t>
            </a:r>
            <a:r>
              <a:rPr lang="en-US" sz="4000" dirty="0" err="1"/>
              <a:t>m_div</a:t>
            </a:r>
            <a:r>
              <a:rPr lang="en-US" sz="4000" dirty="0"/>
              <a:t>;</a:t>
            </a:r>
          </a:p>
          <a:p>
            <a:r>
              <a:rPr lang="en-US" sz="4000" dirty="0"/>
              <a:t>};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7FE9E20-5359-447D-A2A1-BDE8C320F132}"/>
              </a:ext>
            </a:extLst>
          </p:cNvPr>
          <p:cNvGrpSpPr/>
          <p:nvPr/>
        </p:nvGrpSpPr>
        <p:grpSpPr>
          <a:xfrm>
            <a:off x="342901" y="1835332"/>
            <a:ext cx="11534968" cy="696686"/>
            <a:chOff x="342901" y="1835332"/>
            <a:chExt cx="11534968" cy="69668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4B3076E-B3B4-4E2F-888D-206591BDB535}"/>
                </a:ext>
              </a:extLst>
            </p:cNvPr>
            <p:cNvCxnSpPr>
              <a:cxnSpLocks/>
            </p:cNvCxnSpPr>
            <p:nvPr/>
          </p:nvCxnSpPr>
          <p:spPr>
            <a:xfrm>
              <a:off x="342901" y="1835332"/>
              <a:ext cx="11534968" cy="0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5D92557-B43B-4796-A121-A5AAE9BA51BB}"/>
                </a:ext>
              </a:extLst>
            </p:cNvPr>
            <p:cNvCxnSpPr>
              <a:cxnSpLocks/>
            </p:cNvCxnSpPr>
            <p:nvPr/>
          </p:nvCxnSpPr>
          <p:spPr>
            <a:xfrm>
              <a:off x="342901" y="2532018"/>
              <a:ext cx="11534968" cy="0"/>
            </a:xfrm>
            <a:prstGeom prst="line">
              <a:avLst/>
            </a:prstGeom>
            <a:ln w="1270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3531AA20-BF37-4A75-B5E4-CF64974E2829}"/>
              </a:ext>
            </a:extLst>
          </p:cNvPr>
          <p:cNvSpPr/>
          <p:nvPr/>
        </p:nvSpPr>
        <p:spPr>
          <a:xfrm>
            <a:off x="6096000" y="3435893"/>
            <a:ext cx="5730240" cy="993683"/>
          </a:xfrm>
          <a:prstGeom prst="rect">
            <a:avLst/>
          </a:prstGeom>
          <a:solidFill>
            <a:schemeClr val="tx2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>
                <a:solidFill>
                  <a:schemeClr val="bg1"/>
                </a:solidFill>
                <a:latin typeface="Consolas" panose="020B0609020204030204" pitchFamily="49" charset="0"/>
              </a:rPr>
              <a:t>emplace_back</a:t>
            </a:r>
            <a:r>
              <a:rPr lang="en-US" sz="4400" dirty="0">
                <a:solidFill>
                  <a:schemeClr val="bg1"/>
                </a:solidFill>
                <a:latin typeface="Consolas" panose="020B0609020204030204" pitchFamily="49" charset="0"/>
              </a:rPr>
              <a:t> this?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35CF4E-506E-46EF-BA5E-825EE83B7039}"/>
              </a:ext>
            </a:extLst>
          </p:cNvPr>
          <p:cNvSpPr/>
          <p:nvPr/>
        </p:nvSpPr>
        <p:spPr>
          <a:xfrm>
            <a:off x="6096000" y="4524465"/>
            <a:ext cx="5730240" cy="993683"/>
          </a:xfrm>
          <a:prstGeom prst="rect">
            <a:avLst/>
          </a:prstGeom>
          <a:solidFill>
            <a:schemeClr val="tx2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onsolas" panose="020B0609020204030204" pitchFamily="49" charset="0"/>
              </a:rPr>
              <a:t>yes, since C++20</a:t>
            </a:r>
          </a:p>
        </p:txBody>
      </p:sp>
    </p:spTree>
    <p:extLst>
      <p:ext uri="{BB962C8B-B14F-4D97-AF65-F5344CB8AC3E}">
        <p14:creationId xmlns:p14="http://schemas.microsoft.com/office/powerpoint/2010/main" val="207814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7CD85E-E7C5-47C8-B509-F4C179AB07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1BD900-CDAE-4C9F-993D-11FE55EF27B7}"/>
              </a:ext>
            </a:extLst>
          </p:cNvPr>
          <p:cNvSpPr/>
          <p:nvPr/>
        </p:nvSpPr>
        <p:spPr>
          <a:xfrm>
            <a:off x="396315" y="1866900"/>
            <a:ext cx="11399370" cy="2867025"/>
          </a:xfrm>
          <a:prstGeom prst="rect">
            <a:avLst/>
          </a:prstGeom>
          <a:solidFill>
            <a:schemeClr val="tx1">
              <a:lumMod val="75000"/>
            </a:schemeClr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Algerian" panose="04020705040A02060702" pitchFamily="82" charset="0"/>
              </a:rPr>
              <a:t>Thou shalt not push that which can be emplaced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10111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9AB17-2FAF-4D4F-B2BA-5A79474AF2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40F0B27-F975-4B41-802B-3B371074B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4" y="180974"/>
            <a:ext cx="11545637" cy="1494162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Find It Again</a:t>
            </a:r>
            <a:endParaRPr lang="en-US" sz="6000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153897C-ACA5-43E1-BAAC-A7F467865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963" y="2717074"/>
            <a:ext cx="5430539" cy="347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39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903B23-C553-49C3-A67A-11D06C24E7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31EF0-FB9A-47CA-91BE-D94B0C48AC2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1" y="78377"/>
            <a:ext cx="11534968" cy="6322424"/>
          </a:xfrm>
        </p:spPr>
        <p:txBody>
          <a:bodyPr>
            <a:normAutofit fontScale="92500"/>
          </a:bodyPr>
          <a:lstStyle/>
          <a:p>
            <a:r>
              <a:rPr lang="en-US" sz="3500" dirty="0">
                <a:solidFill>
                  <a:srgbClr val="00B0F0"/>
                </a:solidFill>
              </a:rPr>
              <a:t>auto</a:t>
            </a:r>
            <a:r>
              <a:rPr lang="en-US" sz="3500" dirty="0"/>
              <a:t>&amp;&amp; </a:t>
            </a:r>
            <a:r>
              <a:rPr lang="en-US" sz="3500" dirty="0" err="1"/>
              <a:t>infoMap</a:t>
            </a:r>
            <a:r>
              <a:rPr lang="en-US" sz="3500" dirty="0"/>
              <a:t> = </a:t>
            </a:r>
            <a:r>
              <a:rPr lang="en-US" sz="3500" dirty="0" err="1"/>
              <a:t>GetFunctionDangerousInfoMap</a:t>
            </a:r>
            <a:r>
              <a:rPr lang="en-US" sz="3500" dirty="0"/>
              <a:t>();</a:t>
            </a:r>
          </a:p>
          <a:p>
            <a:r>
              <a:rPr lang="en-US" sz="3500" dirty="0">
                <a:solidFill>
                  <a:srgbClr val="00B0F0"/>
                </a:solidFill>
              </a:rPr>
              <a:t>auto</a:t>
            </a:r>
            <a:r>
              <a:rPr lang="en-US" sz="3500" dirty="0"/>
              <a:t> it = </a:t>
            </a:r>
            <a:r>
              <a:rPr lang="en-US" sz="3500" dirty="0" err="1"/>
              <a:t>infoMap.find</a:t>
            </a:r>
            <a:r>
              <a:rPr lang="en-US" sz="3500" dirty="0"/>
              <a:t>(</a:t>
            </a:r>
            <a:r>
              <a:rPr lang="en-US" sz="3500" dirty="0" err="1"/>
              <a:t>funcInfo</a:t>
            </a:r>
            <a:r>
              <a:rPr lang="en-US" sz="3500" dirty="0"/>
              <a:t>);</a:t>
            </a:r>
          </a:p>
          <a:p>
            <a:r>
              <a:rPr lang="en-US" sz="3500" dirty="0">
                <a:solidFill>
                  <a:srgbClr val="00B0F0"/>
                </a:solidFill>
              </a:rPr>
              <a:t>if</a:t>
            </a:r>
            <a:r>
              <a:rPr lang="en-US" sz="3500" dirty="0"/>
              <a:t> (it == </a:t>
            </a:r>
            <a:r>
              <a:rPr lang="en-US" sz="3500" dirty="0" err="1"/>
              <a:t>infoMap.end</a:t>
            </a:r>
            <a:r>
              <a:rPr lang="en-US" sz="3500" dirty="0"/>
              <a:t>())</a:t>
            </a:r>
          </a:p>
          <a:p>
            <a:r>
              <a:rPr lang="en-US" sz="3500" dirty="0"/>
              <a:t>{</a:t>
            </a:r>
          </a:p>
          <a:p>
            <a:r>
              <a:rPr lang="en-US" sz="3500" dirty="0"/>
              <a:t> </a:t>
            </a:r>
            <a:r>
              <a:rPr lang="ru-RU" sz="3500" dirty="0"/>
              <a:t> </a:t>
            </a:r>
            <a:r>
              <a:rPr lang="en-US" sz="3500" dirty="0" err="1"/>
              <a:t>infoMap.insert</a:t>
            </a:r>
            <a:r>
              <a:rPr lang="en-US" sz="3500" dirty="0"/>
              <a:t>(</a:t>
            </a:r>
          </a:p>
          <a:p>
            <a:r>
              <a:rPr lang="en-US" sz="3500" dirty="0"/>
              <a:t>    std::</a:t>
            </a:r>
            <a:r>
              <a:rPr lang="en-US" sz="3500" dirty="0" err="1"/>
              <a:t>make_pair</a:t>
            </a:r>
            <a:r>
              <a:rPr lang="en-US" sz="3500" dirty="0"/>
              <a:t>(</a:t>
            </a:r>
            <a:r>
              <a:rPr lang="en-US" sz="3500" dirty="0" err="1"/>
              <a:t>funcInfo</a:t>
            </a:r>
            <a:r>
              <a:rPr lang="en-US" sz="3500" dirty="0"/>
              <a:t>, </a:t>
            </a:r>
            <a:r>
              <a:rPr lang="en-US" sz="3500" dirty="0" err="1"/>
              <a:t>dangerousInfo</a:t>
            </a:r>
            <a:r>
              <a:rPr lang="en-US" sz="3500" dirty="0"/>
              <a:t>));</a:t>
            </a:r>
          </a:p>
          <a:p>
            <a:r>
              <a:rPr lang="en-US" sz="3500" dirty="0"/>
              <a:t>}</a:t>
            </a:r>
          </a:p>
          <a:p>
            <a:r>
              <a:rPr lang="en-US" sz="3500" dirty="0">
                <a:solidFill>
                  <a:srgbClr val="00B0F0"/>
                </a:solidFill>
              </a:rPr>
              <a:t>else</a:t>
            </a:r>
          </a:p>
          <a:p>
            <a:r>
              <a:rPr lang="en-US" sz="3500" dirty="0"/>
              <a:t>{</a:t>
            </a:r>
          </a:p>
          <a:p>
            <a:r>
              <a:rPr lang="en-US" sz="3500" dirty="0"/>
              <a:t>  </a:t>
            </a:r>
            <a:r>
              <a:rPr lang="en-US" sz="3500" dirty="0">
                <a:solidFill>
                  <a:srgbClr val="00B0F0"/>
                </a:solidFill>
              </a:rPr>
              <a:t>auto</a:t>
            </a:r>
            <a:r>
              <a:rPr lang="en-US" sz="3500" dirty="0"/>
              <a:t>&amp;&amp; a = it-&gt;second;</a:t>
            </a:r>
          </a:p>
          <a:p>
            <a:r>
              <a:rPr lang="en-US" sz="3500" dirty="0"/>
              <a:t>}</a:t>
            </a:r>
            <a:endParaRPr lang="en-US" sz="3200" dirty="0"/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DB5E3B-9FE3-4A7A-9D42-015D6CDED910}"/>
              </a:ext>
            </a:extLst>
          </p:cNvPr>
          <p:cNvGrpSpPr/>
          <p:nvPr/>
        </p:nvGrpSpPr>
        <p:grpSpPr>
          <a:xfrm>
            <a:off x="853440" y="2312126"/>
            <a:ext cx="9692640" cy="3184887"/>
            <a:chOff x="1436914" y="-849086"/>
            <a:chExt cx="9692640" cy="318488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89EAC23-D817-4701-AD56-84BB67EDFE12}"/>
                </a:ext>
              </a:extLst>
            </p:cNvPr>
            <p:cNvSpPr/>
            <p:nvPr/>
          </p:nvSpPr>
          <p:spPr>
            <a:xfrm>
              <a:off x="1436914" y="-849086"/>
              <a:ext cx="9692640" cy="1147626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A6F1F8-500A-4AD3-BA23-FA8A6D1CBE4F}"/>
                </a:ext>
              </a:extLst>
            </p:cNvPr>
            <p:cNvSpPr/>
            <p:nvPr/>
          </p:nvSpPr>
          <p:spPr>
            <a:xfrm>
              <a:off x="2885530" y="1384662"/>
              <a:ext cx="6032047" cy="951139"/>
            </a:xfrm>
            <a:prstGeom prst="rect">
              <a:avLst/>
            </a:prstGeom>
            <a:solidFill>
              <a:schemeClr val="tx2"/>
            </a:solidFill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Here we go again</a:t>
              </a:r>
              <a:endParaRPr lang="en-US" sz="44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F965C07-131E-490C-BA56-FEADB79E3B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00251" y="298540"/>
              <a:ext cx="269968" cy="1086123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546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903B23-C553-49C3-A67A-11D06C24E7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31EF0-FB9A-47CA-91BE-D94B0C48AC2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1" y="78377"/>
            <a:ext cx="11534968" cy="6322424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00B0F0"/>
                </a:solidFill>
              </a:rPr>
              <a:t>auto</a:t>
            </a:r>
            <a:r>
              <a:rPr lang="en-US" sz="3500" dirty="0"/>
              <a:t> it = </a:t>
            </a:r>
            <a:r>
              <a:rPr lang="en-US" sz="3500" dirty="0" err="1"/>
              <a:t>infoMap.find</a:t>
            </a:r>
            <a:r>
              <a:rPr lang="en-US" sz="3500" dirty="0"/>
              <a:t>(</a:t>
            </a:r>
            <a:r>
              <a:rPr lang="en-US" sz="3500" dirty="0" err="1"/>
              <a:t>funcInfo</a:t>
            </a:r>
            <a:r>
              <a:rPr lang="en-US" sz="3500" dirty="0"/>
              <a:t>);</a:t>
            </a:r>
          </a:p>
          <a:p>
            <a:r>
              <a:rPr lang="en-US" sz="3500" dirty="0">
                <a:solidFill>
                  <a:srgbClr val="00B0F0"/>
                </a:solidFill>
              </a:rPr>
              <a:t>if</a:t>
            </a:r>
            <a:r>
              <a:rPr lang="en-US" sz="3500" dirty="0"/>
              <a:t> (it == </a:t>
            </a:r>
            <a:r>
              <a:rPr lang="en-US" sz="3500" dirty="0" err="1"/>
              <a:t>infoMap.end</a:t>
            </a:r>
            <a:r>
              <a:rPr lang="en-US" sz="3500" dirty="0"/>
              <a:t>())</a:t>
            </a:r>
          </a:p>
          <a:p>
            <a:r>
              <a:rPr lang="en-US" sz="3500" dirty="0"/>
              <a:t>{</a:t>
            </a:r>
          </a:p>
          <a:p>
            <a:r>
              <a:rPr lang="en-US" sz="3500" dirty="0"/>
              <a:t> </a:t>
            </a:r>
            <a:r>
              <a:rPr lang="ru-RU" sz="3500" dirty="0"/>
              <a:t> </a:t>
            </a:r>
            <a:r>
              <a:rPr lang="en-US" sz="3500" dirty="0" err="1"/>
              <a:t>infoMap.</a:t>
            </a:r>
            <a:r>
              <a:rPr lang="en-US" sz="3500" dirty="0" err="1">
                <a:solidFill>
                  <a:srgbClr val="92D050"/>
                </a:solidFill>
              </a:rPr>
              <a:t>emplace</a:t>
            </a:r>
            <a:r>
              <a:rPr lang="en-US" sz="3500" dirty="0"/>
              <a:t>(</a:t>
            </a:r>
            <a:r>
              <a:rPr lang="en-US" sz="3500" dirty="0" err="1"/>
              <a:t>funcInfo</a:t>
            </a:r>
            <a:r>
              <a:rPr lang="en-US" sz="3500" dirty="0"/>
              <a:t>, </a:t>
            </a:r>
            <a:r>
              <a:rPr lang="en-US" sz="3500" dirty="0" err="1"/>
              <a:t>dangerousInfo</a:t>
            </a:r>
            <a:r>
              <a:rPr lang="en-US" sz="3500" dirty="0"/>
              <a:t>);</a:t>
            </a:r>
          </a:p>
          <a:p>
            <a:r>
              <a:rPr lang="en-US" sz="3500" dirty="0"/>
              <a:t>}</a:t>
            </a:r>
          </a:p>
          <a:p>
            <a:r>
              <a:rPr lang="en-US" sz="3500" dirty="0">
                <a:solidFill>
                  <a:srgbClr val="00B0F0"/>
                </a:solidFill>
              </a:rPr>
              <a:t>else</a:t>
            </a:r>
          </a:p>
          <a:p>
            <a:r>
              <a:rPr lang="en-US" sz="3500" dirty="0"/>
              <a:t>{</a:t>
            </a:r>
          </a:p>
          <a:p>
            <a:r>
              <a:rPr lang="en-US" sz="3500" dirty="0"/>
              <a:t>  </a:t>
            </a:r>
            <a:r>
              <a:rPr lang="en-US" sz="3500" dirty="0">
                <a:solidFill>
                  <a:srgbClr val="00B0F0"/>
                </a:solidFill>
              </a:rPr>
              <a:t>auto</a:t>
            </a:r>
            <a:r>
              <a:rPr lang="en-US" sz="3500" dirty="0"/>
              <a:t>&amp;&amp; a = it-&gt;second;</a:t>
            </a:r>
          </a:p>
          <a:p>
            <a:r>
              <a:rPr lang="en-US" sz="3500" dirty="0"/>
              <a:t>}</a:t>
            </a:r>
            <a:endParaRPr lang="en-US" sz="3200" dirty="0"/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FDB5E3B-9FE3-4A7A-9D42-015D6CDED910}"/>
              </a:ext>
            </a:extLst>
          </p:cNvPr>
          <p:cNvGrpSpPr/>
          <p:nvPr/>
        </p:nvGrpSpPr>
        <p:grpSpPr>
          <a:xfrm>
            <a:off x="866503" y="1907176"/>
            <a:ext cx="10458994" cy="2832191"/>
            <a:chOff x="1436914" y="-496390"/>
            <a:chExt cx="10458994" cy="283219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89EAC23-D817-4701-AD56-84BB67EDFE12}"/>
                </a:ext>
              </a:extLst>
            </p:cNvPr>
            <p:cNvSpPr/>
            <p:nvPr/>
          </p:nvSpPr>
          <p:spPr>
            <a:xfrm>
              <a:off x="1436914" y="-496390"/>
              <a:ext cx="10458994" cy="598443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A6F1F8-500A-4AD3-BA23-FA8A6D1CBE4F}"/>
                </a:ext>
              </a:extLst>
            </p:cNvPr>
            <p:cNvSpPr/>
            <p:nvPr/>
          </p:nvSpPr>
          <p:spPr>
            <a:xfrm>
              <a:off x="2885530" y="1384662"/>
              <a:ext cx="2870835" cy="951139"/>
            </a:xfrm>
            <a:prstGeom prst="rect">
              <a:avLst/>
            </a:prstGeom>
            <a:solidFill>
              <a:schemeClr val="tx2"/>
            </a:solidFill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Better?</a:t>
              </a:r>
              <a:endParaRPr lang="en-US" sz="44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F965C07-131E-490C-BA56-FEADB79E3B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04754" y="102053"/>
              <a:ext cx="165466" cy="128261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284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903B23-C553-49C3-A67A-11D06C24E7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31EF0-FB9A-47CA-91BE-D94B0C48AC2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1" y="78377"/>
            <a:ext cx="11534968" cy="6322424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00B0F0"/>
                </a:solidFill>
              </a:rPr>
              <a:t>auto</a:t>
            </a:r>
            <a:r>
              <a:rPr lang="en-US" sz="3500" dirty="0"/>
              <a:t> it = </a:t>
            </a:r>
            <a:r>
              <a:rPr lang="en-US" sz="3500" dirty="0" err="1">
                <a:solidFill>
                  <a:srgbClr val="92D050"/>
                </a:solidFill>
              </a:rPr>
              <a:t>infoMap.find</a:t>
            </a:r>
            <a:r>
              <a:rPr lang="en-US" sz="3500" dirty="0"/>
              <a:t>(</a:t>
            </a:r>
            <a:r>
              <a:rPr lang="en-US" sz="3500" dirty="0" err="1"/>
              <a:t>funcInfo</a:t>
            </a:r>
            <a:r>
              <a:rPr lang="en-US" sz="3500" dirty="0"/>
              <a:t>);</a:t>
            </a:r>
          </a:p>
          <a:p>
            <a:r>
              <a:rPr lang="en-US" sz="3500" dirty="0">
                <a:solidFill>
                  <a:srgbClr val="00B0F0"/>
                </a:solidFill>
              </a:rPr>
              <a:t>if</a:t>
            </a:r>
            <a:r>
              <a:rPr lang="en-US" sz="3500" dirty="0"/>
              <a:t> (it == </a:t>
            </a:r>
            <a:r>
              <a:rPr lang="en-US" sz="3500" dirty="0" err="1"/>
              <a:t>infoMap.end</a:t>
            </a:r>
            <a:r>
              <a:rPr lang="en-US" sz="3500" dirty="0"/>
              <a:t>())</a:t>
            </a:r>
          </a:p>
          <a:p>
            <a:r>
              <a:rPr lang="en-US" sz="3500" dirty="0"/>
              <a:t>{</a:t>
            </a:r>
          </a:p>
          <a:p>
            <a:r>
              <a:rPr lang="en-US" sz="3500" dirty="0"/>
              <a:t> </a:t>
            </a:r>
            <a:r>
              <a:rPr lang="ru-RU" sz="3500" dirty="0"/>
              <a:t> </a:t>
            </a:r>
            <a:r>
              <a:rPr lang="en-US" sz="3500" dirty="0" err="1"/>
              <a:t>infoMap.</a:t>
            </a:r>
            <a:r>
              <a:rPr lang="en-US" sz="3500" dirty="0" err="1">
                <a:solidFill>
                  <a:srgbClr val="92D050"/>
                </a:solidFill>
              </a:rPr>
              <a:t>emplace</a:t>
            </a:r>
            <a:r>
              <a:rPr lang="en-US" sz="3500" dirty="0"/>
              <a:t>(</a:t>
            </a:r>
            <a:r>
              <a:rPr lang="en-US" sz="3500" dirty="0" err="1"/>
              <a:t>funcInfo</a:t>
            </a:r>
            <a:r>
              <a:rPr lang="en-US" sz="3500" dirty="0"/>
              <a:t>,</a:t>
            </a:r>
          </a:p>
          <a:p>
            <a:r>
              <a:rPr lang="en-US" sz="3500" dirty="0"/>
              <a:t>                  </a:t>
            </a:r>
            <a:r>
              <a:rPr lang="en-US" sz="3500" dirty="0" err="1"/>
              <a:t>dangerousInfo</a:t>
            </a:r>
            <a:r>
              <a:rPr lang="en-US" sz="3500" dirty="0"/>
              <a:t>);</a:t>
            </a:r>
          </a:p>
          <a:p>
            <a:r>
              <a:rPr lang="en-US" sz="3500" dirty="0"/>
              <a:t>}</a:t>
            </a:r>
          </a:p>
          <a:p>
            <a:r>
              <a:rPr lang="en-US" sz="3500" dirty="0">
                <a:solidFill>
                  <a:srgbClr val="00B0F0"/>
                </a:solidFill>
              </a:rPr>
              <a:t>else</a:t>
            </a:r>
          </a:p>
          <a:p>
            <a:r>
              <a:rPr lang="en-US" sz="3500" dirty="0"/>
              <a:t>{</a:t>
            </a:r>
          </a:p>
          <a:p>
            <a:r>
              <a:rPr lang="en-US" sz="3500" dirty="0"/>
              <a:t>  </a:t>
            </a:r>
            <a:r>
              <a:rPr lang="en-US" sz="3500" dirty="0">
                <a:solidFill>
                  <a:srgbClr val="00B0F0"/>
                </a:solidFill>
              </a:rPr>
              <a:t>auto</a:t>
            </a:r>
            <a:r>
              <a:rPr lang="en-US" sz="3500" dirty="0"/>
              <a:t>&amp;&amp; a = it-&gt;second;</a:t>
            </a:r>
          </a:p>
          <a:p>
            <a:r>
              <a:rPr lang="en-US" sz="3500" dirty="0"/>
              <a:t>}</a:t>
            </a:r>
            <a:endParaRPr lang="en-US" sz="3200" dirty="0"/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ECFE085-A472-48E1-8AF8-47CE84956438}"/>
              </a:ext>
            </a:extLst>
          </p:cNvPr>
          <p:cNvGrpSpPr/>
          <p:nvPr/>
        </p:nvGrpSpPr>
        <p:grpSpPr>
          <a:xfrm>
            <a:off x="342901" y="78376"/>
            <a:ext cx="11389779" cy="6210539"/>
            <a:chOff x="232225" y="17416"/>
            <a:chExt cx="11389779" cy="621053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8751AC4-C15C-4EEB-977F-B517103DFC5B}"/>
                </a:ext>
              </a:extLst>
            </p:cNvPr>
            <p:cNvSpPr/>
            <p:nvPr/>
          </p:nvSpPr>
          <p:spPr>
            <a:xfrm>
              <a:off x="693917" y="1872311"/>
              <a:ext cx="7677556" cy="1219506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0D42E90-7A52-4F92-8C3A-B8E437D90B25}"/>
                </a:ext>
              </a:extLst>
            </p:cNvPr>
            <p:cNvSpPr/>
            <p:nvPr/>
          </p:nvSpPr>
          <p:spPr>
            <a:xfrm>
              <a:off x="6094496" y="5276816"/>
              <a:ext cx="5527508" cy="951139"/>
            </a:xfrm>
            <a:prstGeom prst="rect">
              <a:avLst/>
            </a:prstGeom>
            <a:solidFill>
              <a:schemeClr val="tx2"/>
            </a:solidFill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Double lookup</a:t>
              </a:r>
              <a:endParaRPr lang="en-US" sz="44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6A1BB61-407E-4536-A943-8E47D2BED0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71473" y="609600"/>
              <a:ext cx="1288869" cy="466721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F8C7E7-3BC6-49D3-9836-2007788B3B48}"/>
                </a:ext>
              </a:extLst>
            </p:cNvPr>
            <p:cNvSpPr/>
            <p:nvPr/>
          </p:nvSpPr>
          <p:spPr>
            <a:xfrm>
              <a:off x="232225" y="17416"/>
              <a:ext cx="8304710" cy="592184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4C52F04-0086-43AA-9723-42ACA2D8F5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29758" y="3091817"/>
              <a:ext cx="3030583" cy="2184999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5733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903B23-C553-49C3-A67A-11D06C24E7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931EF0-FB9A-47CA-91BE-D94B0C48AC2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1" y="78377"/>
            <a:ext cx="11534968" cy="482454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B0F0"/>
                </a:solidFill>
              </a:rPr>
              <a:t>if</a:t>
            </a:r>
            <a:r>
              <a:rPr lang="en-US" sz="4000" dirty="0"/>
              <a:t> (</a:t>
            </a:r>
            <a:r>
              <a:rPr lang="en-US" sz="4000" dirty="0">
                <a:solidFill>
                  <a:srgbClr val="00B0F0"/>
                </a:solidFill>
              </a:rPr>
              <a:t>auto</a:t>
            </a:r>
            <a:r>
              <a:rPr lang="en-US" sz="4000" dirty="0"/>
              <a:t> [it, success] =</a:t>
            </a:r>
          </a:p>
          <a:p>
            <a:r>
              <a:rPr lang="en-US" sz="4000" dirty="0">
                <a:solidFill>
                  <a:srgbClr val="92D050"/>
                </a:solidFill>
              </a:rPr>
              <a:t>    </a:t>
            </a:r>
            <a:r>
              <a:rPr lang="en-US" sz="4000" dirty="0" err="1">
                <a:solidFill>
                  <a:srgbClr val="92D050"/>
                </a:solidFill>
              </a:rPr>
              <a:t>infoMap.try_emplace</a:t>
            </a:r>
            <a:r>
              <a:rPr lang="en-US" sz="4000" dirty="0"/>
              <a:t>(</a:t>
            </a:r>
            <a:r>
              <a:rPr lang="en-US" sz="4000" dirty="0" err="1"/>
              <a:t>funcInfo</a:t>
            </a:r>
            <a:r>
              <a:rPr lang="en-US" sz="4000" dirty="0"/>
              <a:t>,</a:t>
            </a:r>
          </a:p>
          <a:p>
            <a:r>
              <a:rPr lang="en-US" sz="4000" dirty="0"/>
              <a:t>                        </a:t>
            </a:r>
            <a:r>
              <a:rPr lang="en-US" sz="4000" dirty="0" err="1"/>
              <a:t>dangerousInfo</a:t>
            </a:r>
            <a:r>
              <a:rPr lang="en-US" sz="4000" dirty="0"/>
              <a:t>);</a:t>
            </a:r>
          </a:p>
          <a:p>
            <a:r>
              <a:rPr lang="en-US" sz="4000" dirty="0"/>
              <a:t>    !success)</a:t>
            </a:r>
          </a:p>
          <a:p>
            <a:r>
              <a:rPr lang="en-US" sz="4000" dirty="0"/>
              <a:t>{</a:t>
            </a:r>
          </a:p>
          <a:p>
            <a:r>
              <a:rPr lang="en-US" sz="4000" dirty="0"/>
              <a:t> </a:t>
            </a:r>
            <a:r>
              <a:rPr lang="en-US" sz="4000" dirty="0">
                <a:solidFill>
                  <a:srgbClr val="00B0F0"/>
                </a:solidFill>
              </a:rPr>
              <a:t>auto</a:t>
            </a:r>
            <a:r>
              <a:rPr lang="en-US" sz="4000" dirty="0"/>
              <a:t>&amp;&amp; a = it-&gt;second;</a:t>
            </a:r>
          </a:p>
          <a:p>
            <a:r>
              <a:rPr lang="en-US" sz="4000" dirty="0"/>
              <a:t>}</a:t>
            </a:r>
            <a:endParaRPr lang="en-US" sz="3500" dirty="0"/>
          </a:p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45BCC3-2BB7-4A75-BEAF-51D31805FEA7}"/>
              </a:ext>
            </a:extLst>
          </p:cNvPr>
          <p:cNvSpPr/>
          <p:nvPr/>
        </p:nvSpPr>
        <p:spPr>
          <a:xfrm>
            <a:off x="342901" y="5318217"/>
            <a:ext cx="7886699" cy="993683"/>
          </a:xfrm>
          <a:prstGeom prst="rect">
            <a:avLst/>
          </a:prstGeom>
          <a:solidFill>
            <a:schemeClr val="tx2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onsolas" panose="020B0609020204030204" pitchFamily="49" charset="0"/>
              </a:rPr>
              <a:t>Look, I fixed it</a:t>
            </a:r>
          </a:p>
        </p:txBody>
      </p:sp>
    </p:spTree>
    <p:extLst>
      <p:ext uri="{BB962C8B-B14F-4D97-AF65-F5344CB8AC3E}">
        <p14:creationId xmlns:p14="http://schemas.microsoft.com/office/powerpoint/2010/main" val="53724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7CD85E-E7C5-47C8-B509-F4C179AB07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1BD900-CDAE-4C9F-993D-11FE55EF27B7}"/>
              </a:ext>
            </a:extLst>
          </p:cNvPr>
          <p:cNvSpPr/>
          <p:nvPr/>
        </p:nvSpPr>
        <p:spPr>
          <a:xfrm>
            <a:off x="396315" y="1866900"/>
            <a:ext cx="11399370" cy="2867025"/>
          </a:xfrm>
          <a:prstGeom prst="rect">
            <a:avLst/>
          </a:prstGeom>
          <a:solidFill>
            <a:schemeClr val="tx1">
              <a:lumMod val="75000"/>
            </a:schemeClr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Algerian" panose="04020705040A02060702" pitchFamily="82" charset="0"/>
              </a:rPr>
              <a:t>Thou shalt search only once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79830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CDA713-166A-468D-85E7-7BC3B73465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79</a:t>
            </a:fld>
            <a:endParaRPr lang="en-US" dirty="0"/>
          </a:p>
        </p:txBody>
      </p:sp>
      <p:pic>
        <p:nvPicPr>
          <p:cNvPr id="8" name="Picture 7" descr="A close up&#10;&#10;Description automatically generated">
            <a:extLst>
              <a:ext uri="{FF2B5EF4-FFF2-40B4-BE49-F238E27FC236}">
                <a16:creationId xmlns:a16="http://schemas.microsoft.com/office/drawing/2014/main" id="{E8CD9DC0-B497-4738-9E2B-9CA5EACBB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623" y="159967"/>
            <a:ext cx="4940754" cy="653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120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E396D7-DA7A-44B9-8E6B-4EF7C3B8C2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63527-99D6-4E9E-874F-C3D9046D04B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B0F0"/>
                </a:solidFill>
              </a:rPr>
              <a:t>void</a:t>
            </a:r>
            <a:r>
              <a:rPr lang="en-US" sz="4000" dirty="0"/>
              <a:t> foo(</a:t>
            </a:r>
            <a:r>
              <a:rPr lang="en-US" sz="4000" dirty="0">
                <a:solidFill>
                  <a:srgbClr val="00B0F0"/>
                </a:solidFill>
              </a:rPr>
              <a:t>const</a:t>
            </a:r>
            <a:r>
              <a:rPr lang="en-US" sz="4000" dirty="0"/>
              <a:t> std::vector&lt;....&gt; &amp;</a:t>
            </a:r>
            <a:r>
              <a:rPr lang="en-US" sz="4000" dirty="0" err="1"/>
              <a:t>vec</a:t>
            </a:r>
            <a:r>
              <a:rPr lang="en-US" sz="4000" dirty="0"/>
              <a:t>)</a:t>
            </a:r>
          </a:p>
          <a:p>
            <a:r>
              <a:rPr lang="en-US" sz="4000" dirty="0"/>
              <a:t>{</a:t>
            </a:r>
          </a:p>
          <a:p>
            <a:r>
              <a:rPr lang="en-US" sz="4000" dirty="0"/>
              <a:t>  </a:t>
            </a:r>
            <a:r>
              <a:rPr lang="en-US" sz="4000" dirty="0">
                <a:solidFill>
                  <a:srgbClr val="00B0F0"/>
                </a:solidFill>
              </a:rPr>
              <a:t>for</a:t>
            </a:r>
            <a:r>
              <a:rPr lang="en-US" sz="4000" dirty="0"/>
              <a:t> (</a:t>
            </a:r>
            <a:r>
              <a:rPr lang="en-US" sz="4000" dirty="0">
                <a:solidFill>
                  <a:srgbClr val="00B0F0"/>
                </a:solidFill>
              </a:rPr>
              <a:t>auto</a:t>
            </a:r>
            <a:r>
              <a:rPr lang="en-US" sz="4000" dirty="0"/>
              <a:t> </a:t>
            </a:r>
            <a:r>
              <a:rPr lang="en-US" sz="4000" dirty="0" err="1"/>
              <a:t>i</a:t>
            </a:r>
            <a:r>
              <a:rPr lang="en-US" sz="4000" dirty="0"/>
              <a:t> = 0; </a:t>
            </a:r>
            <a:r>
              <a:rPr lang="en-US" sz="4000" dirty="0" err="1"/>
              <a:t>i</a:t>
            </a:r>
            <a:r>
              <a:rPr lang="en-US" sz="4000" dirty="0"/>
              <a:t> &lt; </a:t>
            </a:r>
            <a:r>
              <a:rPr lang="en-US" sz="4000" dirty="0" err="1"/>
              <a:t>vec.size</a:t>
            </a:r>
            <a:r>
              <a:rPr lang="en-US" sz="4000" dirty="0"/>
              <a:t>(); ++</a:t>
            </a:r>
            <a:r>
              <a:rPr lang="en-US" sz="4000" dirty="0" err="1"/>
              <a:t>i</a:t>
            </a:r>
            <a:r>
              <a:rPr lang="en-US" sz="4000" dirty="0"/>
              <a:t>)</a:t>
            </a:r>
          </a:p>
          <a:p>
            <a:r>
              <a:rPr lang="en-US" sz="4000" dirty="0"/>
              <a:t>  {</a:t>
            </a:r>
          </a:p>
          <a:p>
            <a:r>
              <a:rPr lang="en-US" sz="4000" dirty="0"/>
              <a:t>    </a:t>
            </a:r>
            <a:r>
              <a:rPr lang="en-US" sz="4000" dirty="0">
                <a:solidFill>
                  <a:srgbClr val="00B050"/>
                </a:solidFill>
              </a:rPr>
              <a:t>// do some magic with </a:t>
            </a:r>
            <a:r>
              <a:rPr lang="en-US" sz="4000" dirty="0" err="1">
                <a:solidFill>
                  <a:srgbClr val="00B050"/>
                </a:solidFill>
              </a:rPr>
              <a:t>vec</a:t>
            </a:r>
            <a:r>
              <a:rPr lang="en-US" sz="4000" dirty="0">
                <a:solidFill>
                  <a:srgbClr val="00B050"/>
                </a:solidFill>
              </a:rPr>
              <a:t>[</a:t>
            </a:r>
            <a:r>
              <a:rPr lang="en-US" sz="4000" dirty="0" err="1">
                <a:solidFill>
                  <a:srgbClr val="00B050"/>
                </a:solidFill>
              </a:rPr>
              <a:t>i</a:t>
            </a:r>
            <a:r>
              <a:rPr lang="en-US" sz="4000" dirty="0">
                <a:solidFill>
                  <a:srgbClr val="00B050"/>
                </a:solidFill>
              </a:rPr>
              <a:t>]</a:t>
            </a:r>
            <a:endParaRPr lang="en-US" sz="4000" dirty="0"/>
          </a:p>
          <a:p>
            <a:r>
              <a:rPr lang="en-US" sz="4000" dirty="0"/>
              <a:t>  }</a:t>
            </a:r>
          </a:p>
          <a:p>
            <a:r>
              <a:rPr lang="en-US" sz="4000" dirty="0"/>
              <a:t>}</a:t>
            </a:r>
          </a:p>
          <a:p>
            <a:endParaRPr lang="en-US" sz="4000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E09D99-60D9-4C5A-9AE6-18EF86A070CC}"/>
              </a:ext>
            </a:extLst>
          </p:cNvPr>
          <p:cNvSpPr/>
          <p:nvPr/>
        </p:nvSpPr>
        <p:spPr>
          <a:xfrm>
            <a:off x="5568315" y="1455740"/>
            <a:ext cx="4356734" cy="80989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5FDE916-D1B9-4072-8DA9-305C0432242B}"/>
              </a:ext>
            </a:extLst>
          </p:cNvPr>
          <p:cNvGrpSpPr/>
          <p:nvPr/>
        </p:nvGrpSpPr>
        <p:grpSpPr>
          <a:xfrm>
            <a:off x="4210050" y="2265637"/>
            <a:ext cx="5791199" cy="3554137"/>
            <a:chOff x="4210050" y="2255167"/>
            <a:chExt cx="5791199" cy="364665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0E6FBF9-54AB-497B-AEF9-6C69DA97F90B}"/>
                </a:ext>
              </a:extLst>
            </p:cNvPr>
            <p:cNvSpPr/>
            <p:nvPr/>
          </p:nvSpPr>
          <p:spPr>
            <a:xfrm>
              <a:off x="4210050" y="4344760"/>
              <a:ext cx="5791199" cy="1557060"/>
            </a:xfrm>
            <a:prstGeom prst="rect">
              <a:avLst/>
            </a:prstGeom>
            <a:solidFill>
              <a:schemeClr val="tx2"/>
            </a:solidFill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Signed/unsigned</a:t>
              </a:r>
              <a:br>
                <a:rPr lang="en-US" sz="4400" dirty="0">
                  <a:solidFill>
                    <a:schemeClr val="bg1"/>
                  </a:solidFill>
                  <a:latin typeface="Consolas" panose="020B0609020204030204" pitchFamily="49" charset="0"/>
                </a:rPr>
              </a:br>
              <a:r>
                <a:rPr lang="en-US" sz="4400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mixup</a:t>
              </a:r>
              <a:endParaRPr lang="en-US" sz="44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FAE5CBA-B165-46D7-B25F-93BB731EED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43601" y="2255167"/>
              <a:ext cx="885824" cy="2089596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222582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9AB17-2FAF-4D4F-B2BA-5A79474AF2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40F0B27-F975-4B41-802B-3B371074B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4" y="180974"/>
            <a:ext cx="11545637" cy="1494162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Mind The Sign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76073012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249FDF-3918-4925-BC98-32DE80E26A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BFE7B4-1AEE-4DB1-A4BD-EE781C4F30E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14053" y="180974"/>
            <a:ext cx="11530643" cy="61392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300" dirty="0" err="1"/>
              <a:t>gcc</a:t>
            </a:r>
            <a:r>
              <a:rPr lang="en-US" sz="4300" dirty="0"/>
              <a:t> is </a:t>
            </a:r>
            <a:r>
              <a:rPr lang="en-US" sz="4300" dirty="0">
                <a:solidFill>
                  <a:srgbClr val="FF0000"/>
                </a:solidFill>
              </a:rPr>
              <a:t>&lt;ILLEGIBLE&gt;</a:t>
            </a:r>
            <a:r>
              <a:rPr lang="en-US" sz="4300" dirty="0"/>
              <a:t> broken</a:t>
            </a:r>
          </a:p>
          <a:p>
            <a:pPr marL="0" indent="0">
              <a:buNone/>
            </a:pPr>
            <a:endParaRPr lang="en-US" sz="4300" dirty="0"/>
          </a:p>
          <a:p>
            <a:pPr marL="0" indent="0">
              <a:buNone/>
            </a:pPr>
            <a:r>
              <a:rPr lang="en-US" sz="4300" dirty="0"/>
              <a:t>As I understand it, those </a:t>
            </a:r>
            <a:r>
              <a:rPr lang="en-US" sz="4300" dirty="0">
                <a:solidFill>
                  <a:srgbClr val="FF0000"/>
                </a:solidFill>
              </a:rPr>
              <a:t>&lt;BEEP&gt;</a:t>
            </a:r>
            <a:r>
              <a:rPr lang="en-US" sz="4300" dirty="0" err="1"/>
              <a:t>ing</a:t>
            </a:r>
            <a:r>
              <a:rPr lang="en-US" sz="4300" dirty="0"/>
              <a:t> </a:t>
            </a:r>
            <a:r>
              <a:rPr lang="en-US" sz="4300" dirty="0">
                <a:solidFill>
                  <a:srgbClr val="FF0000"/>
                </a:solidFill>
              </a:rPr>
              <a:t>&lt;BAD PEOPLE&gt;</a:t>
            </a:r>
            <a:r>
              <a:rPr lang="en-US" sz="4300" dirty="0"/>
              <a:t> decided to </a:t>
            </a:r>
            <a:r>
              <a:rPr lang="en-US" sz="4300" dirty="0">
                <a:solidFill>
                  <a:srgbClr val="FF0000"/>
                </a:solidFill>
              </a:rPr>
              <a:t>&lt;ILLEGIBLE&gt;</a:t>
            </a:r>
            <a:r>
              <a:rPr lang="en-US" sz="4300" dirty="0"/>
              <a:t> break everything again. It worked before and now it's broken.</a:t>
            </a:r>
          </a:p>
          <a:p>
            <a:pPr marL="0" indent="0">
              <a:buNone/>
            </a:pPr>
            <a:r>
              <a:rPr lang="en-US" sz="4300" dirty="0"/>
              <a:t>For example, dropping the sign (a &amp; 0x7fffffff) doesn't </a:t>
            </a:r>
            <a:r>
              <a:rPr lang="en-US" sz="4300" dirty="0">
                <a:solidFill>
                  <a:srgbClr val="FF0000"/>
                </a:solidFill>
              </a:rPr>
              <a:t>&lt;BLEEP&gt;</a:t>
            </a:r>
            <a:r>
              <a:rPr lang="en-US" sz="4300" dirty="0" err="1"/>
              <a:t>ing</a:t>
            </a:r>
            <a:r>
              <a:rPr lang="en-US" sz="4300" dirty="0"/>
              <a:t> work, and nothing works no more.</a:t>
            </a:r>
          </a:p>
          <a:p>
            <a:pPr marL="0" indent="0">
              <a:buNone/>
            </a:pPr>
            <a:r>
              <a:rPr lang="en-US" sz="4300" dirty="0"/>
              <a:t>They always </a:t>
            </a:r>
            <a:r>
              <a:rPr lang="en-US" sz="4300" dirty="0">
                <a:solidFill>
                  <a:srgbClr val="FF0000"/>
                </a:solidFill>
              </a:rPr>
              <a:t>&lt;FLIP&gt;</a:t>
            </a:r>
            <a:r>
              <a:rPr lang="en-US" sz="4300" dirty="0" err="1"/>
              <a:t>ing</a:t>
            </a:r>
            <a:r>
              <a:rPr lang="en-US" sz="4300" dirty="0"/>
              <a:t> break everything, those </a:t>
            </a:r>
            <a:r>
              <a:rPr lang="en-US" sz="4300" dirty="0">
                <a:solidFill>
                  <a:srgbClr val="FF0000"/>
                </a:solidFill>
              </a:rPr>
              <a:t>&lt;CENSORED&gt;</a:t>
            </a:r>
            <a:r>
              <a:rPr lang="en-US" sz="4300" dirty="0"/>
              <a:t>s. Take your </a:t>
            </a:r>
            <a:r>
              <a:rPr lang="en-US" sz="4300" dirty="0">
                <a:solidFill>
                  <a:srgbClr val="FF0000"/>
                </a:solidFill>
              </a:rPr>
              <a:t>&lt;WEEP&gt;</a:t>
            </a:r>
            <a:r>
              <a:rPr lang="en-US" sz="4300" dirty="0" err="1"/>
              <a:t>ing</a:t>
            </a:r>
            <a:r>
              <a:rPr lang="en-US" sz="4300" dirty="0"/>
              <a:t> UB and </a:t>
            </a:r>
            <a:r>
              <a:rPr lang="en-US" sz="4300" dirty="0">
                <a:solidFill>
                  <a:srgbClr val="FF0000"/>
                </a:solidFill>
              </a:rPr>
              <a:t>&lt;...&gt;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94366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5B9E59-819F-453D-90DE-36E23607F9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82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696F9-48FB-4522-BF4F-F12499328DE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int</a:t>
            </a:r>
            <a:r>
              <a:rPr lang="en-US" dirty="0"/>
              <a:t> foo(</a:t>
            </a:r>
            <a:r>
              <a:rPr lang="en-US" dirty="0">
                <a:solidFill>
                  <a:srgbClr val="00B0F0"/>
                </a:solidFill>
              </a:rPr>
              <a:t>const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char</a:t>
            </a:r>
            <a:r>
              <a:rPr lang="en-US" dirty="0"/>
              <a:t> *s)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int</a:t>
            </a:r>
            <a:r>
              <a:rPr lang="en-US" dirty="0"/>
              <a:t> r = 0;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while</a:t>
            </a:r>
            <a:r>
              <a:rPr lang="en-US" dirty="0"/>
              <a:t> (*s)</a:t>
            </a:r>
          </a:p>
          <a:p>
            <a:r>
              <a:rPr lang="en-US" dirty="0"/>
              <a:t> {</a:t>
            </a:r>
          </a:p>
          <a:p>
            <a:r>
              <a:rPr lang="en-US" dirty="0"/>
              <a:t>   r += ((r * 20891 + *s * 200)</a:t>
            </a:r>
          </a:p>
          <a:p>
            <a:r>
              <a:rPr lang="en-US" dirty="0"/>
              <a:t>     | *s ^ 4 | *s ^ 3 )</a:t>
            </a:r>
          </a:p>
          <a:p>
            <a:r>
              <a:rPr lang="en-US" dirty="0"/>
              <a:t>     ^ (r &gt;&gt; 1);</a:t>
            </a:r>
          </a:p>
          <a:p>
            <a:r>
              <a:rPr lang="en-US" dirty="0"/>
              <a:t>   s++;</a:t>
            </a:r>
          </a:p>
          <a:p>
            <a:r>
              <a:rPr lang="en-US" dirty="0"/>
              <a:t> }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return</a:t>
            </a:r>
            <a:r>
              <a:rPr lang="en-US" dirty="0"/>
              <a:t> r &amp; 0x7fffffff;</a:t>
            </a:r>
          </a:p>
          <a:p>
            <a:r>
              <a:rPr lang="en-US" dirty="0"/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A1A47E-34BB-4679-B1BD-571DA7B7B27D}"/>
              </a:ext>
            </a:extLst>
          </p:cNvPr>
          <p:cNvGrpSpPr/>
          <p:nvPr/>
        </p:nvGrpSpPr>
        <p:grpSpPr>
          <a:xfrm>
            <a:off x="544286" y="950503"/>
            <a:ext cx="5966732" cy="951139"/>
            <a:chOff x="1436914" y="-556080"/>
            <a:chExt cx="5966732" cy="95113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3C3B6B4-A574-4211-9245-8E055EDBA3B6}"/>
                </a:ext>
              </a:extLst>
            </p:cNvPr>
            <p:cNvSpPr/>
            <p:nvPr/>
          </p:nvSpPr>
          <p:spPr>
            <a:xfrm>
              <a:off x="1436914" y="-263073"/>
              <a:ext cx="2085703" cy="365126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74FAB81-EE53-4A24-A710-35B2BDE6344D}"/>
                </a:ext>
              </a:extLst>
            </p:cNvPr>
            <p:cNvSpPr/>
            <p:nvPr/>
          </p:nvSpPr>
          <p:spPr>
            <a:xfrm>
              <a:off x="4532811" y="-556080"/>
              <a:ext cx="2870835" cy="951139"/>
            </a:xfrm>
            <a:prstGeom prst="rect">
              <a:avLst/>
            </a:prstGeom>
            <a:solidFill>
              <a:schemeClr val="tx2"/>
            </a:solidFill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Signed</a:t>
              </a:r>
              <a:endParaRPr lang="en-US" sz="44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027542C-834B-4345-90DA-FD5ECAE6F5F9}"/>
                </a:ext>
              </a:extLst>
            </p:cNvPr>
            <p:cNvCxnSpPr>
              <a:cxnSpLocks/>
              <a:endCxn id="6" idx="3"/>
            </p:cNvCxnSpPr>
            <p:nvPr/>
          </p:nvCxnSpPr>
          <p:spPr>
            <a:xfrm flipH="1">
              <a:off x="3522617" y="-80510"/>
              <a:ext cx="1010194" cy="0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D7F785-2521-4356-975D-30E19B459AD7}"/>
              </a:ext>
            </a:extLst>
          </p:cNvPr>
          <p:cNvGrpSpPr/>
          <p:nvPr/>
        </p:nvGrpSpPr>
        <p:grpSpPr>
          <a:xfrm>
            <a:off x="923110" y="2477861"/>
            <a:ext cx="10502536" cy="1798035"/>
            <a:chOff x="-2002970" y="-556080"/>
            <a:chExt cx="10502536" cy="179803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8D9FA4F-E8DF-4A11-AD79-B1A637B03C6D}"/>
                </a:ext>
              </a:extLst>
            </p:cNvPr>
            <p:cNvSpPr/>
            <p:nvPr/>
          </p:nvSpPr>
          <p:spPr>
            <a:xfrm>
              <a:off x="-2002970" y="-263074"/>
              <a:ext cx="5587908" cy="1505029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F3E559C-2FC3-406A-903D-4C4559B54CE0}"/>
                </a:ext>
              </a:extLst>
            </p:cNvPr>
            <p:cNvSpPr/>
            <p:nvPr/>
          </p:nvSpPr>
          <p:spPr>
            <a:xfrm>
              <a:off x="4532811" y="-556080"/>
              <a:ext cx="3966755" cy="951139"/>
            </a:xfrm>
            <a:prstGeom prst="rect">
              <a:avLst/>
            </a:prstGeom>
            <a:solidFill>
              <a:schemeClr val="tx2"/>
            </a:solidFill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Overflow</a:t>
              </a:r>
              <a:endParaRPr lang="en-US" sz="44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28238FA-D437-4864-BAB8-19F4C4BE1DB6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 flipH="1">
              <a:off x="3584938" y="-80510"/>
              <a:ext cx="947874" cy="569951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AFE8BF2-8414-460F-9175-FC2BC64CA878}"/>
              </a:ext>
            </a:extLst>
          </p:cNvPr>
          <p:cNvGrpSpPr/>
          <p:nvPr/>
        </p:nvGrpSpPr>
        <p:grpSpPr>
          <a:xfrm>
            <a:off x="1924595" y="5067755"/>
            <a:ext cx="9924504" cy="951139"/>
            <a:chOff x="-166143" y="-556080"/>
            <a:chExt cx="9924504" cy="95113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B33330D-C63C-4782-88E0-0EE4FDAD33A3}"/>
                </a:ext>
              </a:extLst>
            </p:cNvPr>
            <p:cNvSpPr/>
            <p:nvPr/>
          </p:nvSpPr>
          <p:spPr>
            <a:xfrm>
              <a:off x="-166143" y="-346441"/>
              <a:ext cx="3048000" cy="448494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5CDD533-FBD7-4786-AFD2-CFB18BA8DE98}"/>
                </a:ext>
              </a:extLst>
            </p:cNvPr>
            <p:cNvSpPr/>
            <p:nvPr/>
          </p:nvSpPr>
          <p:spPr>
            <a:xfrm>
              <a:off x="4532811" y="-556080"/>
              <a:ext cx="5225550" cy="951139"/>
            </a:xfrm>
            <a:prstGeom prst="rect">
              <a:avLst/>
            </a:prstGeom>
            <a:solidFill>
              <a:schemeClr val="tx2"/>
            </a:solidFill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Drop the sign</a:t>
              </a:r>
              <a:endParaRPr lang="en-US" sz="44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08637E7-93C2-4647-B9F1-885BACCA8DAC}"/>
                </a:ext>
              </a:extLst>
            </p:cNvPr>
            <p:cNvCxnSpPr>
              <a:cxnSpLocks/>
              <a:endCxn id="18" idx="3"/>
            </p:cNvCxnSpPr>
            <p:nvPr/>
          </p:nvCxnSpPr>
          <p:spPr>
            <a:xfrm flipH="1" flipV="1">
              <a:off x="2881857" y="-122194"/>
              <a:ext cx="1650954" cy="41684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5482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6224EE-0AFA-419A-9FFC-933842A327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83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A2BBEFE-A6E1-4002-97C9-632A9D0FF3D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foo(char const*):</a:t>
            </a:r>
          </a:p>
          <a:p>
            <a:r>
              <a:rPr lang="en-US" dirty="0"/>
              <a:t>        </a:t>
            </a:r>
            <a:r>
              <a:rPr lang="en-US" dirty="0" err="1">
                <a:solidFill>
                  <a:srgbClr val="00B0F0"/>
                </a:solidFill>
              </a:rPr>
              <a:t>movzx</a:t>
            </a:r>
            <a:r>
              <a:rPr lang="en-US" dirty="0"/>
              <a:t>   </a:t>
            </a:r>
            <a:r>
              <a:rPr lang="en-US" dirty="0" err="1"/>
              <a:t>edx</a:t>
            </a:r>
            <a:r>
              <a:rPr lang="en-US" dirty="0"/>
              <a:t>, BYTE PTR [</a:t>
            </a:r>
            <a:r>
              <a:rPr lang="en-US" dirty="0" err="1"/>
              <a:t>rdi</a:t>
            </a:r>
            <a:r>
              <a:rPr lang="en-US" dirty="0"/>
              <a:t>]</a:t>
            </a:r>
          </a:p>
          <a:p>
            <a:r>
              <a:rPr lang="en-US" dirty="0"/>
              <a:t>        </a:t>
            </a:r>
            <a:r>
              <a:rPr lang="en-US" dirty="0">
                <a:solidFill>
                  <a:srgbClr val="00B0F0"/>
                </a:solidFill>
              </a:rPr>
              <a:t>test</a:t>
            </a:r>
            <a:r>
              <a:rPr lang="en-US" dirty="0"/>
              <a:t>    dl, dl</a:t>
            </a:r>
          </a:p>
          <a:p>
            <a:r>
              <a:rPr lang="en-US" dirty="0"/>
              <a:t>        </a:t>
            </a:r>
            <a:r>
              <a:rPr lang="en-US" dirty="0">
                <a:solidFill>
                  <a:srgbClr val="00B0F0"/>
                </a:solidFill>
              </a:rPr>
              <a:t>je</a:t>
            </a:r>
            <a:r>
              <a:rPr lang="en-US" dirty="0"/>
              <a:t>      </a:t>
            </a:r>
            <a:r>
              <a:rPr lang="en-US" dirty="0">
                <a:solidFill>
                  <a:srgbClr val="00B050"/>
                </a:solidFill>
              </a:rPr>
              <a:t>.L4</a:t>
            </a:r>
          </a:p>
          <a:p>
            <a:r>
              <a:rPr lang="en-US" dirty="0"/>
              <a:t>        </a:t>
            </a:r>
            <a:r>
              <a:rPr lang="en-US" dirty="0" err="1">
                <a:solidFill>
                  <a:srgbClr val="00B0F0"/>
                </a:solidFill>
              </a:rPr>
              <a:t>xor</a:t>
            </a:r>
            <a:r>
              <a:rPr lang="en-US" dirty="0"/>
              <a:t>     </a:t>
            </a:r>
            <a:r>
              <a:rPr lang="en-US" dirty="0" err="1"/>
              <a:t>esi</a:t>
            </a:r>
            <a:r>
              <a:rPr lang="en-US" dirty="0"/>
              <a:t>, </a:t>
            </a:r>
            <a:r>
              <a:rPr lang="en-US" dirty="0" err="1"/>
              <a:t>esi</a:t>
            </a:r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.L3:</a:t>
            </a:r>
          </a:p>
          <a:p>
            <a:r>
              <a:rPr lang="en-US" dirty="0"/>
              <a:t>        </a:t>
            </a:r>
            <a:r>
              <a:rPr lang="en-US" dirty="0">
                <a:solidFill>
                  <a:srgbClr val="00B050"/>
                </a:solidFill>
              </a:rPr>
              <a:t>; lots of calculations</a:t>
            </a:r>
          </a:p>
          <a:p>
            <a:r>
              <a:rPr lang="en-US" dirty="0"/>
              <a:t>        </a:t>
            </a:r>
            <a:r>
              <a:rPr lang="en-US" dirty="0" err="1">
                <a:solidFill>
                  <a:srgbClr val="00B0F0"/>
                </a:solidFill>
              </a:rPr>
              <a:t>jne</a:t>
            </a:r>
            <a:r>
              <a:rPr lang="en-US" dirty="0"/>
              <a:t>     </a:t>
            </a:r>
            <a:r>
              <a:rPr lang="en-US" dirty="0">
                <a:solidFill>
                  <a:srgbClr val="00B050"/>
                </a:solidFill>
              </a:rPr>
              <a:t>.L3</a:t>
            </a:r>
          </a:p>
          <a:p>
            <a:r>
              <a:rPr lang="en-US" dirty="0"/>
              <a:t>        </a:t>
            </a:r>
            <a:r>
              <a:rPr lang="en-US" dirty="0">
                <a:solidFill>
                  <a:srgbClr val="00B0F0"/>
                </a:solidFill>
              </a:rPr>
              <a:t>mov</a:t>
            </a:r>
            <a:r>
              <a:rPr lang="en-US" dirty="0"/>
              <a:t>     </a:t>
            </a:r>
            <a:r>
              <a:rPr lang="en-US" dirty="0" err="1"/>
              <a:t>eax</a:t>
            </a:r>
            <a:r>
              <a:rPr lang="en-US" dirty="0"/>
              <a:t>, </a:t>
            </a:r>
            <a:r>
              <a:rPr lang="en-US" dirty="0" err="1"/>
              <a:t>esi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        </a:t>
            </a:r>
            <a:r>
              <a:rPr lang="en-US" dirty="0">
                <a:solidFill>
                  <a:srgbClr val="00B0F0"/>
                </a:solidFill>
              </a:rPr>
              <a:t>and</a:t>
            </a:r>
            <a:r>
              <a:rPr lang="en-US" dirty="0"/>
              <a:t>     </a:t>
            </a:r>
            <a:r>
              <a:rPr lang="en-US" dirty="0" err="1"/>
              <a:t>eax</a:t>
            </a:r>
            <a:r>
              <a:rPr lang="en-US" dirty="0"/>
              <a:t>, 2147483647</a:t>
            </a:r>
          </a:p>
          <a:p>
            <a:r>
              <a:rPr lang="en-US" dirty="0"/>
              <a:t>        </a:t>
            </a:r>
            <a:r>
              <a:rPr lang="en-US" dirty="0">
                <a:solidFill>
                  <a:srgbClr val="00B0F0"/>
                </a:solidFill>
              </a:rPr>
              <a:t>ret</a:t>
            </a:r>
          </a:p>
          <a:p>
            <a:r>
              <a:rPr lang="en-US" dirty="0">
                <a:solidFill>
                  <a:srgbClr val="00B050"/>
                </a:solidFill>
              </a:rPr>
              <a:t>.L4:</a:t>
            </a:r>
          </a:p>
          <a:p>
            <a:r>
              <a:rPr lang="en-US" dirty="0"/>
              <a:t>        </a:t>
            </a:r>
            <a:r>
              <a:rPr lang="en-US" dirty="0" err="1">
                <a:solidFill>
                  <a:srgbClr val="00B0F0"/>
                </a:solidFill>
              </a:rPr>
              <a:t>xor</a:t>
            </a:r>
            <a:r>
              <a:rPr lang="en-US" dirty="0"/>
              <a:t>     </a:t>
            </a:r>
            <a:r>
              <a:rPr lang="en-US" dirty="0" err="1"/>
              <a:t>eax</a:t>
            </a:r>
            <a:r>
              <a:rPr lang="en-US" dirty="0"/>
              <a:t>, 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        </a:t>
            </a:r>
            <a:r>
              <a:rPr lang="en-US" dirty="0">
                <a:solidFill>
                  <a:srgbClr val="00B0F0"/>
                </a:solidFill>
              </a:rPr>
              <a:t>ret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86B7F1-7DD1-4FDB-80D4-B3ADF0E04AE6}"/>
              </a:ext>
            </a:extLst>
          </p:cNvPr>
          <p:cNvGrpSpPr/>
          <p:nvPr/>
        </p:nvGrpSpPr>
        <p:grpSpPr>
          <a:xfrm>
            <a:off x="1800770" y="2152561"/>
            <a:ext cx="9686379" cy="2050233"/>
            <a:chOff x="-556668" y="-881380"/>
            <a:chExt cx="9686379" cy="205023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6BD944E-346B-4A27-BF7B-AD6E6AA3D87E}"/>
                </a:ext>
              </a:extLst>
            </p:cNvPr>
            <p:cNvSpPr/>
            <p:nvPr/>
          </p:nvSpPr>
          <p:spPr>
            <a:xfrm>
              <a:off x="-556668" y="720359"/>
              <a:ext cx="4295230" cy="448494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AB2A757-59E6-48DF-9809-CA5E3CF91EC9}"/>
                </a:ext>
              </a:extLst>
            </p:cNvPr>
            <p:cNvSpPr/>
            <p:nvPr/>
          </p:nvSpPr>
          <p:spPr>
            <a:xfrm>
              <a:off x="3904161" y="-881380"/>
              <a:ext cx="5225550" cy="951139"/>
            </a:xfrm>
            <a:prstGeom prst="rect">
              <a:avLst/>
            </a:prstGeom>
            <a:solidFill>
              <a:schemeClr val="tx2"/>
            </a:solidFill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Drop the sign</a:t>
              </a:r>
              <a:endParaRPr lang="en-US" sz="44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FD0BFC0-75CA-4C4A-8C3C-CFF091920651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H="1">
              <a:off x="3738562" y="69759"/>
              <a:ext cx="794249" cy="874847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772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5B9E59-819F-453D-90DE-36E23607F9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84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1696F9-48FB-4522-BF4F-F12499328D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1" y="180975"/>
            <a:ext cx="11534968" cy="4999084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int</a:t>
            </a:r>
            <a:r>
              <a:rPr lang="en-US" dirty="0"/>
              <a:t> foo(</a:t>
            </a:r>
            <a:r>
              <a:rPr lang="en-US" dirty="0">
                <a:solidFill>
                  <a:srgbClr val="00B0F0"/>
                </a:solidFill>
              </a:rPr>
              <a:t>const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char</a:t>
            </a:r>
            <a:r>
              <a:rPr lang="en-US" dirty="0"/>
              <a:t> *s)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int</a:t>
            </a:r>
            <a:r>
              <a:rPr lang="en-US" dirty="0"/>
              <a:t> r = 0;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while</a:t>
            </a:r>
            <a:r>
              <a:rPr lang="en-US" dirty="0"/>
              <a:t> (*s)</a:t>
            </a:r>
          </a:p>
          <a:p>
            <a:r>
              <a:rPr lang="en-US" dirty="0"/>
              <a:t> {</a:t>
            </a:r>
          </a:p>
          <a:p>
            <a:r>
              <a:rPr lang="en-US" dirty="0"/>
              <a:t>   r += ((r * 20891 + *s * 200)</a:t>
            </a:r>
          </a:p>
          <a:p>
            <a:r>
              <a:rPr lang="en-US" dirty="0"/>
              <a:t>     | *s ^ 4 | *s ^ 3 )</a:t>
            </a:r>
          </a:p>
          <a:p>
            <a:r>
              <a:rPr lang="en-US" dirty="0"/>
              <a:t>     ^ (r &gt;&gt; 1);</a:t>
            </a:r>
          </a:p>
          <a:p>
            <a:r>
              <a:rPr lang="en-US" dirty="0"/>
              <a:t>   s++;</a:t>
            </a:r>
          </a:p>
          <a:p>
            <a:r>
              <a:rPr lang="en-US" dirty="0"/>
              <a:t> }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return</a:t>
            </a:r>
            <a:r>
              <a:rPr lang="en-US" dirty="0"/>
              <a:t> r &amp; 0x7fffffff;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6C1234-D708-4D49-B4FE-F6523201E920}"/>
              </a:ext>
            </a:extLst>
          </p:cNvPr>
          <p:cNvSpPr/>
          <p:nvPr/>
        </p:nvSpPr>
        <p:spPr>
          <a:xfrm>
            <a:off x="342901" y="5249138"/>
            <a:ext cx="10725693" cy="993683"/>
          </a:xfrm>
          <a:prstGeom prst="rect">
            <a:avLst/>
          </a:prstGeom>
          <a:solidFill>
            <a:schemeClr val="tx2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sz="3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-O2 -std=</a:t>
            </a:r>
            <a:r>
              <a:rPr lang="en-US" sz="3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sz="3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17 -</a:t>
            </a:r>
            <a:r>
              <a:rPr lang="en-US" sz="3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funsigned</a:t>
            </a:r>
            <a:r>
              <a:rPr lang="en-US" sz="3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-char</a:t>
            </a:r>
            <a:endParaRPr lang="en-US" sz="4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41486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6224EE-0AFA-419A-9FFC-933842A327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A2BBEFE-A6E1-4002-97C9-632A9D0FF3D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foo(char const*):</a:t>
            </a:r>
          </a:p>
          <a:p>
            <a:r>
              <a:rPr lang="en-US" dirty="0"/>
              <a:t>        </a:t>
            </a:r>
            <a:r>
              <a:rPr lang="en-US" dirty="0" err="1">
                <a:solidFill>
                  <a:srgbClr val="00B0F0"/>
                </a:solidFill>
              </a:rPr>
              <a:t>movzx</a:t>
            </a:r>
            <a:r>
              <a:rPr lang="en-US" dirty="0"/>
              <a:t>   </a:t>
            </a:r>
            <a:r>
              <a:rPr lang="en-US" dirty="0" err="1"/>
              <a:t>edx</a:t>
            </a:r>
            <a:r>
              <a:rPr lang="en-US" dirty="0"/>
              <a:t>, BYTE PTR [</a:t>
            </a:r>
            <a:r>
              <a:rPr lang="en-US" dirty="0" err="1"/>
              <a:t>rdi</a:t>
            </a:r>
            <a:r>
              <a:rPr lang="en-US" dirty="0"/>
              <a:t>]</a:t>
            </a:r>
          </a:p>
          <a:p>
            <a:r>
              <a:rPr lang="en-US" dirty="0"/>
              <a:t>        </a:t>
            </a:r>
            <a:r>
              <a:rPr lang="en-US" dirty="0" err="1">
                <a:solidFill>
                  <a:srgbClr val="00B0F0"/>
                </a:solidFill>
              </a:rPr>
              <a:t>xor</a:t>
            </a:r>
            <a:r>
              <a:rPr lang="en-US" dirty="0"/>
              <a:t>     r8d, r8d</a:t>
            </a:r>
          </a:p>
          <a:p>
            <a:r>
              <a:rPr lang="en-US" dirty="0"/>
              <a:t>        </a:t>
            </a:r>
            <a:r>
              <a:rPr lang="en-US" dirty="0">
                <a:solidFill>
                  <a:srgbClr val="00B0F0"/>
                </a:solidFill>
              </a:rPr>
              <a:t>test</a:t>
            </a:r>
            <a:r>
              <a:rPr lang="en-US" dirty="0"/>
              <a:t>    dl, dl</a:t>
            </a:r>
          </a:p>
          <a:p>
            <a:r>
              <a:rPr lang="en-US" dirty="0"/>
              <a:t>        </a:t>
            </a:r>
            <a:r>
              <a:rPr lang="en-US" dirty="0">
                <a:solidFill>
                  <a:srgbClr val="00B0F0"/>
                </a:solidFill>
              </a:rPr>
              <a:t>je</a:t>
            </a:r>
            <a:r>
              <a:rPr lang="en-US" dirty="0"/>
              <a:t>      </a:t>
            </a:r>
            <a:r>
              <a:rPr lang="en-US" dirty="0">
                <a:solidFill>
                  <a:srgbClr val="00B050"/>
                </a:solidFill>
              </a:rPr>
              <a:t>.L1</a:t>
            </a:r>
          </a:p>
          <a:p>
            <a:r>
              <a:rPr lang="en-US" dirty="0">
                <a:solidFill>
                  <a:srgbClr val="00B050"/>
                </a:solidFill>
              </a:rPr>
              <a:t>.L3:</a:t>
            </a:r>
          </a:p>
          <a:p>
            <a:r>
              <a:rPr lang="en-US" dirty="0"/>
              <a:t>        </a:t>
            </a:r>
            <a:r>
              <a:rPr lang="en-US" dirty="0">
                <a:solidFill>
                  <a:srgbClr val="00B050"/>
                </a:solidFill>
              </a:rPr>
              <a:t>; lots of calculations</a:t>
            </a:r>
            <a:endParaRPr lang="en-US" dirty="0"/>
          </a:p>
          <a:p>
            <a:r>
              <a:rPr lang="en-US" dirty="0"/>
              <a:t>        </a:t>
            </a:r>
            <a:r>
              <a:rPr lang="en-US" dirty="0" err="1">
                <a:solidFill>
                  <a:srgbClr val="00B0F0"/>
                </a:solidFill>
              </a:rPr>
              <a:t>jne</a:t>
            </a:r>
            <a:r>
              <a:rPr lang="en-US" dirty="0"/>
              <a:t>     </a:t>
            </a:r>
            <a:r>
              <a:rPr lang="en-US" dirty="0">
                <a:solidFill>
                  <a:srgbClr val="00B050"/>
                </a:solidFill>
              </a:rPr>
              <a:t>.L3</a:t>
            </a:r>
          </a:p>
          <a:p>
            <a:r>
              <a:rPr lang="en-US" dirty="0">
                <a:solidFill>
                  <a:srgbClr val="00B050"/>
                </a:solidFill>
              </a:rPr>
              <a:t>.L1:</a:t>
            </a:r>
          </a:p>
          <a:p>
            <a:r>
              <a:rPr lang="en-US" dirty="0"/>
              <a:t>        </a:t>
            </a:r>
            <a:r>
              <a:rPr lang="en-US" dirty="0">
                <a:solidFill>
                  <a:srgbClr val="00B0F0"/>
                </a:solidFill>
              </a:rPr>
              <a:t>mov</a:t>
            </a:r>
            <a:r>
              <a:rPr lang="en-US" dirty="0"/>
              <a:t>     </a:t>
            </a:r>
            <a:r>
              <a:rPr lang="en-US" dirty="0" err="1"/>
              <a:t>eax</a:t>
            </a:r>
            <a:r>
              <a:rPr lang="en-US" dirty="0"/>
              <a:t>, r8d</a:t>
            </a:r>
          </a:p>
          <a:p>
            <a:r>
              <a:rPr lang="en-US" dirty="0"/>
              <a:t>        </a:t>
            </a:r>
            <a:r>
              <a:rPr lang="en-US" dirty="0">
                <a:solidFill>
                  <a:srgbClr val="00B0F0"/>
                </a:solidFill>
              </a:rPr>
              <a:t>ret</a:t>
            </a:r>
          </a:p>
          <a:p>
            <a:endParaRPr lang="en-US" dirty="0">
              <a:solidFill>
                <a:srgbClr val="00B0F0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07CAE45-4C6B-493E-A2DB-C2AF733F3255}"/>
              </a:ext>
            </a:extLst>
          </p:cNvPr>
          <p:cNvGrpSpPr/>
          <p:nvPr/>
        </p:nvGrpSpPr>
        <p:grpSpPr>
          <a:xfrm>
            <a:off x="1800770" y="2152561"/>
            <a:ext cx="6752680" cy="2050233"/>
            <a:chOff x="-556668" y="-881380"/>
            <a:chExt cx="6752680" cy="205023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E06C7EE-B7D0-43FF-A91A-0A941CB45E67}"/>
                </a:ext>
              </a:extLst>
            </p:cNvPr>
            <p:cNvSpPr/>
            <p:nvPr/>
          </p:nvSpPr>
          <p:spPr>
            <a:xfrm>
              <a:off x="-556668" y="720359"/>
              <a:ext cx="2580730" cy="448494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9268EDC-B19D-44DD-8310-5D9B9A735904}"/>
                </a:ext>
              </a:extLst>
            </p:cNvPr>
            <p:cNvSpPr/>
            <p:nvPr/>
          </p:nvSpPr>
          <p:spPr>
            <a:xfrm>
              <a:off x="3904161" y="-881380"/>
              <a:ext cx="2291851" cy="951139"/>
            </a:xfrm>
            <a:prstGeom prst="rect">
              <a:avLst/>
            </a:prstGeom>
            <a:solidFill>
              <a:schemeClr val="tx2"/>
            </a:solidFill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bg1"/>
                  </a:solidFill>
                  <a:latin typeface="Consolas" panose="020B0609020204030204" pitchFamily="49" charset="0"/>
                </a:rPr>
                <a:t>Oops</a:t>
              </a:r>
              <a:endParaRPr lang="en-US" sz="44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7497A97-3B50-4FBA-BD45-5CE242889BC6}"/>
                </a:ext>
              </a:extLst>
            </p:cNvPr>
            <p:cNvCxnSpPr>
              <a:cxnSpLocks/>
              <a:endCxn id="6" idx="3"/>
            </p:cNvCxnSpPr>
            <p:nvPr/>
          </p:nvCxnSpPr>
          <p:spPr>
            <a:xfrm flipH="1">
              <a:off x="2024062" y="69759"/>
              <a:ext cx="2508750" cy="874847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897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7CD85E-E7C5-47C8-B509-F4C179AB07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86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1BD900-CDAE-4C9F-993D-11FE55EF27B7}"/>
              </a:ext>
            </a:extLst>
          </p:cNvPr>
          <p:cNvSpPr/>
          <p:nvPr/>
        </p:nvSpPr>
        <p:spPr>
          <a:xfrm>
            <a:off x="396315" y="1866900"/>
            <a:ext cx="11399370" cy="2867025"/>
          </a:xfrm>
          <a:prstGeom prst="rect">
            <a:avLst/>
          </a:prstGeom>
          <a:solidFill>
            <a:schemeClr val="tx1">
              <a:lumMod val="75000"/>
            </a:schemeClr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Algerian" panose="04020705040A02060702" pitchFamily="82" charset="0"/>
              </a:rPr>
              <a:t>Thou shalt not cook signed values with overflow semantics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53945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9AB17-2FAF-4D4F-B2BA-5A79474AF2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87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40F0B27-F975-4B41-802B-3B371074B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4" y="180974"/>
            <a:ext cx="11545637" cy="1494162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Throwing Out</a:t>
            </a:r>
            <a:endParaRPr lang="en-US" sz="6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88AC7E-0C23-407C-AE89-A062A8D4F1A1}"/>
              </a:ext>
            </a:extLst>
          </p:cNvPr>
          <p:cNvSpPr/>
          <p:nvPr/>
        </p:nvSpPr>
        <p:spPr>
          <a:xfrm>
            <a:off x="2152650" y="2435317"/>
            <a:ext cx="7886699" cy="993683"/>
          </a:xfrm>
          <a:prstGeom prst="rect">
            <a:avLst/>
          </a:prstGeom>
          <a:solidFill>
            <a:schemeClr val="tx2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>
                <a:solidFill>
                  <a:schemeClr val="bg1"/>
                </a:solidFill>
                <a:latin typeface="Consolas" panose="020B0609020204030204" pitchFamily="49" charset="0"/>
              </a:rPr>
              <a:t>noexcept</a:t>
            </a:r>
            <a:r>
              <a:rPr lang="en-US" sz="4400" dirty="0">
                <a:solidFill>
                  <a:schemeClr val="bg1"/>
                </a:solidFill>
                <a:latin typeface="Consolas" panose="020B0609020204030204" pitchFamily="49" charset="0"/>
              </a:rPr>
              <a:t>(BOOM)</a:t>
            </a:r>
          </a:p>
        </p:txBody>
      </p:sp>
    </p:spTree>
    <p:extLst>
      <p:ext uri="{BB962C8B-B14F-4D97-AF65-F5344CB8AC3E}">
        <p14:creationId xmlns:p14="http://schemas.microsoft.com/office/powerpoint/2010/main" val="37837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9ED684-2672-4CD6-B70F-44A58B5CC5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88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B29195-D26B-4340-A5EB-3A75E18E497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1" y="180975"/>
            <a:ext cx="11534968" cy="3581399"/>
          </a:xfrm>
        </p:spPr>
        <p:txBody>
          <a:bodyPr/>
          <a:lstStyle/>
          <a:p>
            <a:r>
              <a:rPr lang="en-US" sz="4000" dirty="0">
                <a:solidFill>
                  <a:srgbClr val="00B0F0"/>
                </a:solidFill>
              </a:rPr>
              <a:t>void</a:t>
            </a:r>
            <a:r>
              <a:rPr lang="en-US" sz="4000" dirty="0"/>
              <a:t> </a:t>
            </a:r>
            <a:r>
              <a:rPr lang="en-US" sz="4000" dirty="0" err="1"/>
              <a:t>func</a:t>
            </a:r>
            <a:r>
              <a:rPr lang="en-US" sz="4000" dirty="0"/>
              <a:t>() </a:t>
            </a:r>
            <a:r>
              <a:rPr lang="en-US" sz="4000" dirty="0" err="1">
                <a:solidFill>
                  <a:srgbClr val="00B0F0"/>
                </a:solidFill>
              </a:rPr>
              <a:t>noexcept</a:t>
            </a:r>
            <a:endParaRPr lang="en-US" sz="4000" dirty="0">
              <a:solidFill>
                <a:srgbClr val="00B0F0"/>
              </a:solidFill>
            </a:endParaRPr>
          </a:p>
          <a:p>
            <a:r>
              <a:rPr lang="en-US" sz="4000" dirty="0"/>
              <a:t>{</a:t>
            </a:r>
          </a:p>
          <a:p>
            <a:r>
              <a:rPr lang="en-US" sz="4000" dirty="0"/>
              <a:t>  </a:t>
            </a:r>
            <a:r>
              <a:rPr lang="en-US" sz="4000" dirty="0">
                <a:solidFill>
                  <a:srgbClr val="00B050"/>
                </a:solidFill>
              </a:rPr>
              <a:t>// ....</a:t>
            </a:r>
          </a:p>
          <a:p>
            <a:r>
              <a:rPr lang="en-US" sz="4000" dirty="0"/>
              <a:t>  </a:t>
            </a:r>
            <a:r>
              <a:rPr lang="en-US" sz="4000" dirty="0">
                <a:solidFill>
                  <a:srgbClr val="00B0F0"/>
                </a:solidFill>
              </a:rPr>
              <a:t>throw</a:t>
            </a:r>
            <a:r>
              <a:rPr lang="en-US" sz="4000" dirty="0"/>
              <a:t> </a:t>
            </a:r>
            <a:r>
              <a:rPr lang="en-US" sz="4000" dirty="0" err="1"/>
              <a:t>SomeException</a:t>
            </a:r>
            <a:r>
              <a:rPr lang="en-US" sz="4000" dirty="0"/>
              <a:t>{};</a:t>
            </a:r>
          </a:p>
          <a:p>
            <a:r>
              <a:rPr lang="en-US" sz="4000" dirty="0"/>
              <a:t>}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EA7A53-47FD-490C-8498-681CD815F8ED}"/>
              </a:ext>
            </a:extLst>
          </p:cNvPr>
          <p:cNvSpPr/>
          <p:nvPr/>
        </p:nvSpPr>
        <p:spPr>
          <a:xfrm>
            <a:off x="342901" y="4043453"/>
            <a:ext cx="11518420" cy="993683"/>
          </a:xfrm>
          <a:prstGeom prst="rect">
            <a:avLst/>
          </a:prstGeom>
          <a:solidFill>
            <a:schemeClr val="tx2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onsolas" panose="020B0609020204030204" pitchFamily="49" charset="0"/>
              </a:rPr>
              <a:t>This is REALLY bad</a:t>
            </a:r>
          </a:p>
        </p:txBody>
      </p:sp>
    </p:spTree>
    <p:extLst>
      <p:ext uri="{BB962C8B-B14F-4D97-AF65-F5344CB8AC3E}">
        <p14:creationId xmlns:p14="http://schemas.microsoft.com/office/powerpoint/2010/main" val="58480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9ED684-2672-4CD6-B70F-44A58B5CC5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89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B29195-D26B-4340-A5EB-3A75E18E497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1" y="180976"/>
            <a:ext cx="11534968" cy="2314574"/>
          </a:xfrm>
        </p:spPr>
        <p:txBody>
          <a:bodyPr/>
          <a:lstStyle/>
          <a:p>
            <a:r>
              <a:rPr lang="en-US" sz="3200" dirty="0">
                <a:solidFill>
                  <a:srgbClr val="00B0F0"/>
                </a:solidFill>
              </a:rPr>
              <a:t>void</a:t>
            </a:r>
            <a:r>
              <a:rPr lang="en-US" sz="3200" dirty="0"/>
              <a:t> </a:t>
            </a:r>
            <a:r>
              <a:rPr lang="en-US" sz="3200" dirty="0" err="1"/>
              <a:t>func</a:t>
            </a:r>
            <a:r>
              <a:rPr lang="en-US" sz="3200" dirty="0"/>
              <a:t>() </a:t>
            </a:r>
            <a:r>
              <a:rPr lang="en-US" sz="3200" dirty="0" err="1">
                <a:solidFill>
                  <a:srgbClr val="00B0F0"/>
                </a:solidFill>
              </a:rPr>
              <a:t>noexcept</a:t>
            </a:r>
            <a:endParaRPr lang="en-US" sz="3200" dirty="0">
              <a:solidFill>
                <a:srgbClr val="00B0F0"/>
              </a:solidFill>
            </a:endParaRPr>
          </a:p>
          <a:p>
            <a:r>
              <a:rPr lang="en-US" sz="3200" dirty="0"/>
              <a:t>{</a:t>
            </a:r>
          </a:p>
          <a:p>
            <a:r>
              <a:rPr lang="en-US" sz="3200" dirty="0"/>
              <a:t>  </a:t>
            </a:r>
            <a:r>
              <a:rPr lang="en-US" sz="3200" dirty="0" err="1"/>
              <a:t>anotherFunc</a:t>
            </a:r>
            <a:r>
              <a:rPr lang="en-US" sz="3200" dirty="0"/>
              <a:t>();</a:t>
            </a:r>
          </a:p>
          <a:p>
            <a:r>
              <a:rPr lang="en-US" sz="3200" dirty="0"/>
              <a:t>}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EA7A53-47FD-490C-8498-681CD815F8ED}"/>
              </a:ext>
            </a:extLst>
          </p:cNvPr>
          <p:cNvSpPr/>
          <p:nvPr/>
        </p:nvSpPr>
        <p:spPr>
          <a:xfrm>
            <a:off x="266701" y="5224553"/>
            <a:ext cx="11518420" cy="993683"/>
          </a:xfrm>
          <a:prstGeom prst="rect">
            <a:avLst/>
          </a:prstGeom>
          <a:solidFill>
            <a:schemeClr val="tx2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onsolas" panose="020B0609020204030204" pitchFamily="49" charset="0"/>
              </a:rPr>
              <a:t>This is also REALLY bad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C9036BE-2785-4FD1-B9EA-ECA50E5DC3CF}"/>
              </a:ext>
            </a:extLst>
          </p:cNvPr>
          <p:cNvSpPr txBox="1">
            <a:spLocks/>
          </p:cNvSpPr>
          <p:nvPr/>
        </p:nvSpPr>
        <p:spPr>
          <a:xfrm>
            <a:off x="342901" y="2589214"/>
            <a:ext cx="11534968" cy="231457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SzPct val="70000"/>
              <a:buFont typeface="Arial" panose="020B0604020202020204" pitchFamily="34" charset="0"/>
              <a:buNone/>
              <a:defRPr sz="2800" kern="1200">
                <a:solidFill>
                  <a:schemeClr val="tx1">
                    <a:lumMod val="8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rgbClr val="00B0F0"/>
                </a:solidFill>
              </a:rPr>
              <a:t>void</a:t>
            </a:r>
            <a:r>
              <a:rPr lang="en-US" sz="3200" dirty="0"/>
              <a:t> </a:t>
            </a:r>
            <a:r>
              <a:rPr lang="en-US" sz="3200" dirty="0" err="1"/>
              <a:t>anotherFunc</a:t>
            </a:r>
            <a:r>
              <a:rPr lang="en-US" sz="3200" dirty="0"/>
              <a:t>()</a:t>
            </a:r>
            <a:endParaRPr lang="en-US" sz="3200" dirty="0">
              <a:solidFill>
                <a:srgbClr val="00B0F0"/>
              </a:solidFill>
            </a:endParaRPr>
          </a:p>
          <a:p>
            <a:r>
              <a:rPr lang="en-US" sz="3200" dirty="0"/>
              <a:t>{</a:t>
            </a:r>
          </a:p>
          <a:p>
            <a:r>
              <a:rPr lang="en-US" sz="3200" dirty="0">
                <a:solidFill>
                  <a:srgbClr val="00B0F0"/>
                </a:solidFill>
              </a:rPr>
              <a:t>  throw</a:t>
            </a:r>
            <a:r>
              <a:rPr lang="en-US" sz="3200" dirty="0"/>
              <a:t> </a:t>
            </a:r>
            <a:r>
              <a:rPr lang="en-US" sz="3200" dirty="0" err="1"/>
              <a:t>SomeException</a:t>
            </a:r>
            <a:r>
              <a:rPr lang="en-US" sz="3200" dirty="0"/>
              <a:t>{};</a:t>
            </a:r>
          </a:p>
          <a:p>
            <a:r>
              <a:rPr lang="en-US" sz="3200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649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E396D7-DA7A-44B9-8E6B-4EF7C3B8C2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63527-99D6-4E9E-874F-C3D9046D04B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sz="3800" dirty="0">
                <a:solidFill>
                  <a:srgbClr val="00B0F0"/>
                </a:solidFill>
              </a:rPr>
              <a:t>void</a:t>
            </a:r>
            <a:r>
              <a:rPr lang="en-US" sz="3800" dirty="0"/>
              <a:t> foo(</a:t>
            </a:r>
            <a:r>
              <a:rPr lang="en-US" sz="3800" dirty="0">
                <a:solidFill>
                  <a:srgbClr val="00B0F0"/>
                </a:solidFill>
              </a:rPr>
              <a:t>const</a:t>
            </a:r>
            <a:r>
              <a:rPr lang="en-US" sz="3800" dirty="0"/>
              <a:t> std::vector&lt;....&gt; &amp;</a:t>
            </a:r>
            <a:r>
              <a:rPr lang="en-US" sz="3800" dirty="0" err="1"/>
              <a:t>vec</a:t>
            </a:r>
            <a:r>
              <a:rPr lang="en-US" sz="3800" dirty="0"/>
              <a:t>)</a:t>
            </a:r>
          </a:p>
          <a:p>
            <a:r>
              <a:rPr lang="en-US" sz="3800" dirty="0"/>
              <a:t>{</a:t>
            </a:r>
          </a:p>
          <a:p>
            <a:r>
              <a:rPr lang="en-US" sz="3800" dirty="0"/>
              <a:t>  </a:t>
            </a:r>
            <a:r>
              <a:rPr lang="en-US" sz="3800" dirty="0">
                <a:solidFill>
                  <a:srgbClr val="00B0F0"/>
                </a:solidFill>
              </a:rPr>
              <a:t>for</a:t>
            </a:r>
            <a:r>
              <a:rPr lang="en-US" sz="3800" dirty="0"/>
              <a:t> (</a:t>
            </a:r>
            <a:r>
              <a:rPr lang="en-US" sz="3800" dirty="0" err="1">
                <a:solidFill>
                  <a:srgbClr val="00B0F0"/>
                </a:solidFill>
              </a:rPr>
              <a:t>size_t</a:t>
            </a:r>
            <a:r>
              <a:rPr lang="en-US" sz="3800" dirty="0"/>
              <a:t> </a:t>
            </a:r>
            <a:r>
              <a:rPr lang="en-US" sz="3800" dirty="0" err="1"/>
              <a:t>i</a:t>
            </a:r>
            <a:r>
              <a:rPr lang="en-US" sz="3800" dirty="0"/>
              <a:t> = 0; </a:t>
            </a:r>
            <a:r>
              <a:rPr lang="en-US" sz="3800" dirty="0" err="1"/>
              <a:t>i</a:t>
            </a:r>
            <a:r>
              <a:rPr lang="en-US" sz="3800" dirty="0"/>
              <a:t> &lt; </a:t>
            </a:r>
            <a:r>
              <a:rPr lang="en-US" sz="3800" dirty="0" err="1"/>
              <a:t>vec.size</a:t>
            </a:r>
            <a:r>
              <a:rPr lang="en-US" sz="3800" dirty="0"/>
              <a:t>(); ++</a:t>
            </a:r>
            <a:r>
              <a:rPr lang="en-US" sz="3800" dirty="0" err="1"/>
              <a:t>i</a:t>
            </a:r>
            <a:r>
              <a:rPr lang="en-US" sz="3800" dirty="0"/>
              <a:t>)</a:t>
            </a:r>
          </a:p>
          <a:p>
            <a:r>
              <a:rPr lang="en-US" sz="3800" dirty="0"/>
              <a:t>  {</a:t>
            </a:r>
          </a:p>
          <a:p>
            <a:r>
              <a:rPr lang="en-US" sz="3800" dirty="0"/>
              <a:t>    </a:t>
            </a:r>
            <a:r>
              <a:rPr lang="en-US" sz="3800" dirty="0">
                <a:solidFill>
                  <a:srgbClr val="00B050"/>
                </a:solidFill>
              </a:rPr>
              <a:t>// do some magic with </a:t>
            </a:r>
            <a:r>
              <a:rPr lang="en-US" sz="3800" dirty="0" err="1">
                <a:solidFill>
                  <a:srgbClr val="00B050"/>
                </a:solidFill>
              </a:rPr>
              <a:t>vec</a:t>
            </a:r>
            <a:r>
              <a:rPr lang="en-US" sz="3800" dirty="0">
                <a:solidFill>
                  <a:srgbClr val="00B050"/>
                </a:solidFill>
              </a:rPr>
              <a:t>[</a:t>
            </a:r>
            <a:r>
              <a:rPr lang="en-US" sz="3800" dirty="0" err="1">
                <a:solidFill>
                  <a:srgbClr val="00B050"/>
                </a:solidFill>
              </a:rPr>
              <a:t>i</a:t>
            </a:r>
            <a:r>
              <a:rPr lang="en-US" sz="3800" dirty="0">
                <a:solidFill>
                  <a:srgbClr val="00B050"/>
                </a:solidFill>
              </a:rPr>
              <a:t>]</a:t>
            </a:r>
            <a:endParaRPr lang="en-US" sz="3800" dirty="0"/>
          </a:p>
          <a:p>
            <a:r>
              <a:rPr lang="en-US" sz="3800" dirty="0"/>
              <a:t>  }</a:t>
            </a:r>
          </a:p>
          <a:p>
            <a:r>
              <a:rPr lang="en-US" sz="3800" dirty="0"/>
              <a:t>}</a:t>
            </a:r>
          </a:p>
          <a:p>
            <a:endParaRPr lang="en-US" sz="4000" dirty="0"/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E09D99-60D9-4C5A-9AE6-18EF86A070CC}"/>
              </a:ext>
            </a:extLst>
          </p:cNvPr>
          <p:cNvSpPr/>
          <p:nvPr/>
        </p:nvSpPr>
        <p:spPr>
          <a:xfrm>
            <a:off x="2038350" y="1368562"/>
            <a:ext cx="3752850" cy="809897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5FDE916-D1B9-4072-8DA9-305C0432242B}"/>
              </a:ext>
            </a:extLst>
          </p:cNvPr>
          <p:cNvGrpSpPr/>
          <p:nvPr/>
        </p:nvGrpSpPr>
        <p:grpSpPr>
          <a:xfrm>
            <a:off x="3810000" y="2178459"/>
            <a:ext cx="3714206" cy="3128601"/>
            <a:chOff x="3810000" y="2165720"/>
            <a:chExt cx="3714206" cy="321004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0E6FBF9-54AB-497B-AEF9-6C69DA97F90B}"/>
                </a:ext>
              </a:extLst>
            </p:cNvPr>
            <p:cNvSpPr/>
            <p:nvPr/>
          </p:nvSpPr>
          <p:spPr>
            <a:xfrm>
              <a:off x="4997630" y="4356211"/>
              <a:ext cx="2526576" cy="1019549"/>
            </a:xfrm>
            <a:prstGeom prst="rect">
              <a:avLst/>
            </a:prstGeom>
            <a:solidFill>
              <a:schemeClr val="tx2"/>
            </a:solidFill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Better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FAE5CBA-B165-46D7-B25F-93BB731EED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10000" y="2165720"/>
              <a:ext cx="2133601" cy="2179045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745742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19AB17-2FAF-4D4F-B2BA-5A79474AF2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90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40F0B27-F975-4B41-802B-3B371074B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84" y="180974"/>
            <a:ext cx="11545637" cy="1494162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Not </a:t>
            </a:r>
            <a:r>
              <a:rPr lang="en-US" sz="7200" dirty="0" err="1"/>
              <a:t>noexcept</a:t>
            </a:r>
            <a:r>
              <a:rPr lang="en-US" sz="7200" dirty="0"/>
              <a:t>, but implies so</a:t>
            </a:r>
            <a:endParaRPr lang="en-US" sz="6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95C97A-5A52-42FE-9BB6-1DB50BD081A5}"/>
              </a:ext>
            </a:extLst>
          </p:cNvPr>
          <p:cNvSpPr/>
          <p:nvPr/>
        </p:nvSpPr>
        <p:spPr>
          <a:xfrm>
            <a:off x="315684" y="1797143"/>
            <a:ext cx="5286374" cy="666056"/>
          </a:xfrm>
          <a:prstGeom prst="rect">
            <a:avLst/>
          </a:prstGeom>
          <a:solidFill>
            <a:schemeClr val="tx2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>
                <a:solidFill>
                  <a:schemeClr val="bg1"/>
                </a:solidFill>
                <a:latin typeface="Consolas" panose="020B0609020204030204" pitchFamily="49" charset="0"/>
              </a:rPr>
              <a:t>DllMain</a:t>
            </a:r>
            <a:endParaRPr lang="en-US" sz="4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8" name="Picture 7" descr="A close up of a screen&#10;&#10;Description automatically generated">
            <a:extLst>
              <a:ext uri="{FF2B5EF4-FFF2-40B4-BE49-F238E27FC236}">
                <a16:creationId xmlns:a16="http://schemas.microsoft.com/office/drawing/2014/main" id="{CA5E9CFE-9E2E-4D8B-9CDA-03F750467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84" y="2652603"/>
            <a:ext cx="11666350" cy="2938571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0132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883958-2AA0-40D7-A241-E703E0F62F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91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99F5E-9E24-4D00-BC63-B972EB0FBF6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BOOL WINAPI </a:t>
            </a:r>
            <a:r>
              <a:rPr lang="en-US" sz="4000" dirty="0" err="1"/>
              <a:t>DllMain</a:t>
            </a:r>
            <a:r>
              <a:rPr lang="en-US" sz="4000" dirty="0"/>
              <a:t>(</a:t>
            </a:r>
            <a:r>
              <a:rPr lang="en-US" sz="4000" dirty="0">
                <a:solidFill>
                  <a:srgbClr val="00B050"/>
                </a:solidFill>
              </a:rPr>
              <a:t>/**/</a:t>
            </a:r>
            <a:r>
              <a:rPr lang="en-US" sz="4000" dirty="0"/>
              <a:t>)</a:t>
            </a:r>
          </a:p>
          <a:p>
            <a:r>
              <a:rPr lang="en-US" sz="4000" dirty="0"/>
              <a:t>{</a:t>
            </a:r>
          </a:p>
          <a:p>
            <a:r>
              <a:rPr lang="en-US" sz="4000" dirty="0"/>
              <a:t>  BOOL </a:t>
            </a:r>
            <a:r>
              <a:rPr lang="en-US" sz="4000" dirty="0" err="1"/>
              <a:t>br</a:t>
            </a:r>
            <a:r>
              <a:rPr lang="en-US" sz="4000" dirty="0"/>
              <a:t> = TRUE;</a:t>
            </a:r>
          </a:p>
          <a:p>
            <a:r>
              <a:rPr lang="en-US" sz="4000" dirty="0"/>
              <a:t>  </a:t>
            </a:r>
            <a:r>
              <a:rPr lang="en-US" sz="4000" dirty="0">
                <a:solidFill>
                  <a:srgbClr val="00B050"/>
                </a:solidFill>
              </a:rPr>
              <a:t>// ....</a:t>
            </a:r>
          </a:p>
          <a:p>
            <a:r>
              <a:rPr lang="en-US" sz="4000" dirty="0"/>
              <a:t>  </a:t>
            </a:r>
            <a:r>
              <a:rPr lang="en-US" sz="4000" dirty="0">
                <a:solidFill>
                  <a:srgbClr val="00B0F0"/>
                </a:solidFill>
              </a:rPr>
              <a:t>if</a:t>
            </a:r>
            <a:r>
              <a:rPr lang="en-US" sz="4000" dirty="0"/>
              <a:t> (FAILED(</a:t>
            </a:r>
            <a:r>
              <a:rPr lang="en-US" sz="4000" dirty="0" err="1"/>
              <a:t>DllRegisterServer</a:t>
            </a:r>
            <a:r>
              <a:rPr lang="en-US" sz="4000" dirty="0"/>
              <a:t>()))</a:t>
            </a:r>
          </a:p>
          <a:p>
            <a:r>
              <a:rPr lang="en-US" sz="4000" dirty="0"/>
              <a:t>    </a:t>
            </a:r>
            <a:r>
              <a:rPr lang="en-US" sz="4000" dirty="0" err="1"/>
              <a:t>br</a:t>
            </a:r>
            <a:r>
              <a:rPr lang="en-US" sz="4000" dirty="0"/>
              <a:t> = FALSE;</a:t>
            </a:r>
          </a:p>
          <a:p>
            <a:r>
              <a:rPr lang="en-US" sz="4000" dirty="0"/>
              <a:t>  </a:t>
            </a:r>
            <a:r>
              <a:rPr lang="en-US" sz="4000" dirty="0">
                <a:solidFill>
                  <a:srgbClr val="00B050"/>
                </a:solidFill>
              </a:rPr>
              <a:t>// ....</a:t>
            </a:r>
          </a:p>
          <a:p>
            <a:r>
              <a:rPr lang="en-US" sz="4000" dirty="0"/>
              <a:t>  </a:t>
            </a:r>
            <a:r>
              <a:rPr lang="en-US" sz="4000" dirty="0">
                <a:solidFill>
                  <a:srgbClr val="00B0F0"/>
                </a:solidFill>
              </a:rPr>
              <a:t>return</a:t>
            </a:r>
            <a:r>
              <a:rPr lang="en-US" sz="4000" dirty="0"/>
              <a:t> </a:t>
            </a:r>
            <a:r>
              <a:rPr lang="en-US" sz="4000" dirty="0" err="1"/>
              <a:t>br</a:t>
            </a:r>
            <a:r>
              <a:rPr lang="en-US" sz="4000" dirty="0"/>
              <a:t>;</a:t>
            </a:r>
          </a:p>
          <a:p>
            <a:r>
              <a:rPr lang="en-US" sz="4000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6988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883958-2AA0-40D7-A241-E703E0F62F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92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99F5E-9E24-4D00-BC63-B972EB0FBF6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1" y="180975"/>
            <a:ext cx="11534968" cy="3842385"/>
          </a:xfrm>
        </p:spPr>
        <p:txBody>
          <a:bodyPr>
            <a:normAutofit fontScale="70000" lnSpcReduction="20000"/>
          </a:bodyPr>
          <a:lstStyle/>
          <a:p>
            <a:r>
              <a:rPr lang="en-US" sz="4000" dirty="0"/>
              <a:t>BOOL WINAPI </a:t>
            </a:r>
            <a:r>
              <a:rPr lang="en-US" sz="4000" dirty="0" err="1"/>
              <a:t>DllMain</a:t>
            </a:r>
            <a:r>
              <a:rPr lang="en-US" sz="4000" dirty="0"/>
              <a:t>(</a:t>
            </a:r>
            <a:r>
              <a:rPr lang="en-US" sz="4000" dirty="0">
                <a:solidFill>
                  <a:srgbClr val="00B050"/>
                </a:solidFill>
              </a:rPr>
              <a:t>/**/</a:t>
            </a:r>
            <a:r>
              <a:rPr lang="en-US" sz="4000" dirty="0"/>
              <a:t>)</a:t>
            </a:r>
          </a:p>
          <a:p>
            <a:r>
              <a:rPr lang="en-US" sz="4000" dirty="0"/>
              <a:t>{</a:t>
            </a:r>
          </a:p>
          <a:p>
            <a:r>
              <a:rPr lang="en-US" sz="4000" dirty="0"/>
              <a:t>  BOOL </a:t>
            </a:r>
            <a:r>
              <a:rPr lang="en-US" sz="4000" dirty="0" err="1"/>
              <a:t>br</a:t>
            </a:r>
            <a:r>
              <a:rPr lang="en-US" sz="4000" dirty="0"/>
              <a:t> = TRUE;</a:t>
            </a:r>
          </a:p>
          <a:p>
            <a:r>
              <a:rPr lang="en-US" sz="4000" dirty="0"/>
              <a:t>  </a:t>
            </a:r>
            <a:r>
              <a:rPr lang="en-US" sz="4000" dirty="0">
                <a:solidFill>
                  <a:srgbClr val="00B050"/>
                </a:solidFill>
              </a:rPr>
              <a:t>// ....</a:t>
            </a:r>
          </a:p>
          <a:p>
            <a:r>
              <a:rPr lang="en-US" sz="4000" dirty="0"/>
              <a:t>  </a:t>
            </a:r>
            <a:r>
              <a:rPr lang="en-US" sz="4000" dirty="0">
                <a:solidFill>
                  <a:srgbClr val="00B0F0"/>
                </a:solidFill>
              </a:rPr>
              <a:t>if</a:t>
            </a:r>
            <a:r>
              <a:rPr lang="en-US" sz="4000" dirty="0"/>
              <a:t> (FAILED(</a:t>
            </a:r>
            <a:r>
              <a:rPr lang="en-US" sz="4000" dirty="0" err="1"/>
              <a:t>DllRegisterServer</a:t>
            </a:r>
            <a:r>
              <a:rPr lang="en-US" sz="4000" dirty="0"/>
              <a:t>()))</a:t>
            </a:r>
          </a:p>
          <a:p>
            <a:r>
              <a:rPr lang="en-US" sz="4000" dirty="0"/>
              <a:t>    </a:t>
            </a:r>
            <a:r>
              <a:rPr lang="en-US" sz="4000" dirty="0" err="1"/>
              <a:t>br</a:t>
            </a:r>
            <a:r>
              <a:rPr lang="en-US" sz="4000" dirty="0"/>
              <a:t> = FALSE;</a:t>
            </a:r>
          </a:p>
          <a:p>
            <a:r>
              <a:rPr lang="en-US" sz="4000" dirty="0"/>
              <a:t>  </a:t>
            </a:r>
            <a:r>
              <a:rPr lang="en-US" sz="4000" dirty="0">
                <a:solidFill>
                  <a:srgbClr val="00B050"/>
                </a:solidFill>
              </a:rPr>
              <a:t>// ....</a:t>
            </a:r>
          </a:p>
          <a:p>
            <a:r>
              <a:rPr lang="en-US" sz="4000" dirty="0"/>
              <a:t>  </a:t>
            </a:r>
            <a:r>
              <a:rPr lang="en-US" sz="4000" dirty="0">
                <a:solidFill>
                  <a:srgbClr val="00B0F0"/>
                </a:solidFill>
              </a:rPr>
              <a:t>return</a:t>
            </a:r>
            <a:r>
              <a:rPr lang="en-US" sz="4000" dirty="0"/>
              <a:t> </a:t>
            </a:r>
            <a:r>
              <a:rPr lang="en-US" sz="4000" dirty="0" err="1"/>
              <a:t>br</a:t>
            </a:r>
            <a:r>
              <a:rPr lang="en-US" sz="4000" dirty="0"/>
              <a:t>;</a:t>
            </a:r>
          </a:p>
          <a:p>
            <a:r>
              <a:rPr lang="en-US" sz="4000" dirty="0"/>
              <a:t>}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FB0B62-7E1D-449F-AD0B-8D652B0DD235}"/>
              </a:ext>
            </a:extLst>
          </p:cNvPr>
          <p:cNvSpPr/>
          <p:nvPr/>
        </p:nvSpPr>
        <p:spPr>
          <a:xfrm>
            <a:off x="342902" y="4193631"/>
            <a:ext cx="11534968" cy="1591491"/>
          </a:xfrm>
          <a:prstGeom prst="rect">
            <a:avLst/>
          </a:prstGeom>
          <a:solidFill>
            <a:schemeClr val="tx2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FF0000"/>
                </a:solidFill>
                <a:latin typeface="Consolas" panose="020B0609020204030204" pitchFamily="49" charset="0"/>
              </a:rPr>
              <a:t>PVS-Studio</a:t>
            </a:r>
            <a:r>
              <a:rPr lang="en-US" sz="4400" dirty="0">
                <a:solidFill>
                  <a:schemeClr val="bg1"/>
                </a:solidFill>
                <a:latin typeface="Consolas" panose="020B0609020204030204" pitchFamily="49" charset="0"/>
              </a:rPr>
              <a:t>: don't throw from </a:t>
            </a:r>
            <a:r>
              <a:rPr lang="en-US" sz="4400" dirty="0" err="1">
                <a:solidFill>
                  <a:schemeClr val="bg1"/>
                </a:solidFill>
                <a:latin typeface="Consolas" panose="020B0609020204030204" pitchFamily="49" charset="0"/>
              </a:rPr>
              <a:t>DllMain</a:t>
            </a:r>
            <a:r>
              <a:rPr lang="en-US" sz="4400" dirty="0">
                <a:solidFill>
                  <a:schemeClr val="bg1"/>
                </a:solidFill>
                <a:latin typeface="Consolas" panose="020B0609020204030204" pitchFamily="49" charset="0"/>
              </a:rPr>
              <a:t>, mate</a:t>
            </a:r>
          </a:p>
        </p:txBody>
      </p:sp>
    </p:spTree>
    <p:extLst>
      <p:ext uri="{BB962C8B-B14F-4D97-AF65-F5344CB8AC3E}">
        <p14:creationId xmlns:p14="http://schemas.microsoft.com/office/powerpoint/2010/main" val="180642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883958-2AA0-40D7-A241-E703E0F62F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93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99F5E-9E24-4D00-BC63-B972EB0FBF6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1" y="180975"/>
            <a:ext cx="11534968" cy="3248025"/>
          </a:xfrm>
        </p:spPr>
        <p:txBody>
          <a:bodyPr>
            <a:normAutofit fontScale="55000" lnSpcReduction="20000"/>
          </a:bodyPr>
          <a:lstStyle/>
          <a:p>
            <a:r>
              <a:rPr lang="en-US" sz="4000" dirty="0"/>
              <a:t>BOOL WINAPI </a:t>
            </a:r>
            <a:r>
              <a:rPr lang="en-US" sz="4000" dirty="0" err="1"/>
              <a:t>DllMain</a:t>
            </a:r>
            <a:r>
              <a:rPr lang="en-US" sz="4000" dirty="0"/>
              <a:t>(</a:t>
            </a:r>
            <a:r>
              <a:rPr lang="en-US" sz="4000" dirty="0">
                <a:solidFill>
                  <a:srgbClr val="00B050"/>
                </a:solidFill>
              </a:rPr>
              <a:t>/**/</a:t>
            </a:r>
            <a:r>
              <a:rPr lang="en-US" sz="4000" dirty="0"/>
              <a:t>)</a:t>
            </a:r>
          </a:p>
          <a:p>
            <a:r>
              <a:rPr lang="en-US" sz="4000" dirty="0"/>
              <a:t>{</a:t>
            </a:r>
          </a:p>
          <a:p>
            <a:r>
              <a:rPr lang="en-US" sz="4000" dirty="0"/>
              <a:t>  BOOL </a:t>
            </a:r>
            <a:r>
              <a:rPr lang="en-US" sz="4000" dirty="0" err="1"/>
              <a:t>br</a:t>
            </a:r>
            <a:r>
              <a:rPr lang="en-US" sz="4000" dirty="0"/>
              <a:t> = TRUE;</a:t>
            </a:r>
          </a:p>
          <a:p>
            <a:r>
              <a:rPr lang="en-US" sz="4000" dirty="0"/>
              <a:t>  </a:t>
            </a:r>
            <a:r>
              <a:rPr lang="en-US" sz="4000" dirty="0">
                <a:solidFill>
                  <a:srgbClr val="00B050"/>
                </a:solidFill>
              </a:rPr>
              <a:t>// ....</a:t>
            </a:r>
          </a:p>
          <a:p>
            <a:r>
              <a:rPr lang="en-US" sz="4000" dirty="0"/>
              <a:t>  </a:t>
            </a:r>
            <a:r>
              <a:rPr lang="en-US" sz="4000" dirty="0">
                <a:solidFill>
                  <a:srgbClr val="00B0F0"/>
                </a:solidFill>
              </a:rPr>
              <a:t>if</a:t>
            </a:r>
            <a:r>
              <a:rPr lang="en-US" sz="4000" dirty="0"/>
              <a:t> (FAILED(</a:t>
            </a:r>
            <a:r>
              <a:rPr lang="en-US" sz="4000" dirty="0" err="1"/>
              <a:t>DllRegisterServer</a:t>
            </a:r>
            <a:r>
              <a:rPr lang="en-US" sz="4000" dirty="0"/>
              <a:t>()))</a:t>
            </a:r>
          </a:p>
          <a:p>
            <a:r>
              <a:rPr lang="en-US" sz="4000" dirty="0"/>
              <a:t>    </a:t>
            </a:r>
            <a:r>
              <a:rPr lang="en-US" sz="4000" dirty="0" err="1"/>
              <a:t>br</a:t>
            </a:r>
            <a:r>
              <a:rPr lang="en-US" sz="4000" dirty="0"/>
              <a:t> = FALSE;</a:t>
            </a:r>
          </a:p>
          <a:p>
            <a:r>
              <a:rPr lang="en-US" sz="4000" dirty="0"/>
              <a:t>  </a:t>
            </a:r>
            <a:r>
              <a:rPr lang="en-US" sz="4000" dirty="0">
                <a:solidFill>
                  <a:srgbClr val="00B050"/>
                </a:solidFill>
              </a:rPr>
              <a:t>// ....</a:t>
            </a:r>
          </a:p>
          <a:p>
            <a:r>
              <a:rPr lang="en-US" sz="4000" dirty="0"/>
              <a:t>  </a:t>
            </a:r>
            <a:r>
              <a:rPr lang="en-US" sz="4000" dirty="0">
                <a:solidFill>
                  <a:srgbClr val="00B0F0"/>
                </a:solidFill>
              </a:rPr>
              <a:t>return</a:t>
            </a:r>
            <a:r>
              <a:rPr lang="en-US" sz="4000" dirty="0"/>
              <a:t> </a:t>
            </a:r>
            <a:r>
              <a:rPr lang="en-US" sz="4000" dirty="0" err="1"/>
              <a:t>br</a:t>
            </a:r>
            <a:r>
              <a:rPr lang="en-US" sz="4000" dirty="0"/>
              <a:t>;</a:t>
            </a:r>
          </a:p>
          <a:p>
            <a:r>
              <a:rPr lang="en-US" sz="4000" dirty="0"/>
              <a:t>}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FB0B62-7E1D-449F-AD0B-8D652B0DD235}"/>
              </a:ext>
            </a:extLst>
          </p:cNvPr>
          <p:cNvSpPr/>
          <p:nvPr/>
        </p:nvSpPr>
        <p:spPr>
          <a:xfrm>
            <a:off x="342901" y="3496946"/>
            <a:ext cx="11534968" cy="1214392"/>
          </a:xfrm>
          <a:prstGeom prst="rect">
            <a:avLst/>
          </a:prstGeom>
          <a:solidFill>
            <a:schemeClr val="tx2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FF0000"/>
                </a:solidFill>
                <a:latin typeface="Consolas" panose="020B0609020204030204" pitchFamily="49" charset="0"/>
              </a:rPr>
              <a:t>PVS-Studio</a:t>
            </a:r>
            <a:r>
              <a:rPr lang="en-US" sz="4400" dirty="0">
                <a:solidFill>
                  <a:schemeClr val="bg1"/>
                </a:solidFill>
                <a:latin typeface="Consolas" panose="020B0609020204030204" pitchFamily="49" charset="0"/>
              </a:rPr>
              <a:t>: don't throw from </a:t>
            </a:r>
            <a:r>
              <a:rPr lang="en-US" sz="4400" dirty="0" err="1">
                <a:solidFill>
                  <a:schemeClr val="bg1"/>
                </a:solidFill>
                <a:latin typeface="Consolas" panose="020B0609020204030204" pitchFamily="49" charset="0"/>
              </a:rPr>
              <a:t>DllMain</a:t>
            </a:r>
            <a:r>
              <a:rPr lang="en-US" sz="4400" dirty="0">
                <a:solidFill>
                  <a:schemeClr val="bg1"/>
                </a:solidFill>
                <a:latin typeface="Consolas" panose="020B0609020204030204" pitchFamily="49" charset="0"/>
              </a:rPr>
              <a:t>, mate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6BCD48-546F-43C3-B910-D7B8705E2120}"/>
              </a:ext>
            </a:extLst>
          </p:cNvPr>
          <p:cNvSpPr/>
          <p:nvPr/>
        </p:nvSpPr>
        <p:spPr>
          <a:xfrm>
            <a:off x="342901" y="4904423"/>
            <a:ext cx="11534968" cy="1214392"/>
          </a:xfrm>
          <a:prstGeom prst="rect">
            <a:avLst/>
          </a:prstGeom>
          <a:solidFill>
            <a:schemeClr val="tx2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FF0000"/>
                </a:solidFill>
                <a:latin typeface="Consolas" panose="020B0609020204030204" pitchFamily="49" charset="0"/>
              </a:rPr>
              <a:t>Me</a:t>
            </a:r>
            <a:r>
              <a:rPr lang="en-US" sz="4400" dirty="0">
                <a:solidFill>
                  <a:schemeClr val="bg1"/>
                </a:solidFill>
                <a:latin typeface="Consolas" panose="020B0609020204030204" pitchFamily="49" charset="0"/>
              </a:rPr>
              <a:t>: LOLWUT?</a:t>
            </a:r>
          </a:p>
        </p:txBody>
      </p:sp>
    </p:spTree>
    <p:extLst>
      <p:ext uri="{BB962C8B-B14F-4D97-AF65-F5344CB8AC3E}">
        <p14:creationId xmlns:p14="http://schemas.microsoft.com/office/powerpoint/2010/main" val="149148054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56EA21-8C07-4ECA-A7C0-98AEE0AD0F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94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411691-B17F-4DA5-B540-C8E3CD4F80D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14053" y="1410789"/>
            <a:ext cx="11530643" cy="2595154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Part of Window API</a:t>
            </a:r>
          </a:p>
          <a:p>
            <a:r>
              <a:rPr lang="en-US" sz="4000" dirty="0"/>
              <a:t>Essentially, written in C</a:t>
            </a:r>
          </a:p>
          <a:p>
            <a:r>
              <a:rPr lang="en-US" sz="4000" dirty="0"/>
              <a:t>Related to COM</a:t>
            </a:r>
          </a:p>
          <a:p>
            <a:r>
              <a:rPr lang="en-US" sz="4000" dirty="0"/>
              <a:t>Doesn't throw</a:t>
            </a:r>
            <a:endParaRPr lang="en-US" sz="4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176DE0-19B3-4A09-A324-4F7BD23ECEF0}"/>
              </a:ext>
            </a:extLst>
          </p:cNvPr>
          <p:cNvSpPr/>
          <p:nvPr/>
        </p:nvSpPr>
        <p:spPr>
          <a:xfrm>
            <a:off x="1943644" y="162380"/>
            <a:ext cx="7886699" cy="993683"/>
          </a:xfrm>
          <a:prstGeom prst="rect">
            <a:avLst/>
          </a:prstGeom>
          <a:solidFill>
            <a:schemeClr val="tx2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err="1">
                <a:solidFill>
                  <a:schemeClr val="bg1"/>
                </a:solidFill>
                <a:latin typeface="Consolas" panose="020B0609020204030204" pitchFamily="49" charset="0"/>
              </a:rPr>
              <a:t>DllRegisterServer</a:t>
            </a:r>
            <a:endParaRPr lang="en-US" sz="4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42C264-E438-40AF-A25C-1486A7126961}"/>
              </a:ext>
            </a:extLst>
          </p:cNvPr>
          <p:cNvSpPr/>
          <p:nvPr/>
        </p:nvSpPr>
        <p:spPr>
          <a:xfrm>
            <a:off x="502376" y="4159977"/>
            <a:ext cx="7886699" cy="993683"/>
          </a:xfrm>
          <a:prstGeom prst="rect">
            <a:avLst/>
          </a:prstGeom>
          <a:solidFill>
            <a:schemeClr val="tx2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onsolas" panose="020B0609020204030204" pitchFamily="49" charset="0"/>
              </a:rPr>
              <a:t>Looks buggy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EB19FF-02E9-4053-8D1F-B3A1CEFABDC4}"/>
              </a:ext>
            </a:extLst>
          </p:cNvPr>
          <p:cNvSpPr/>
          <p:nvPr/>
        </p:nvSpPr>
        <p:spPr>
          <a:xfrm>
            <a:off x="502376" y="5318217"/>
            <a:ext cx="7886699" cy="993683"/>
          </a:xfrm>
          <a:prstGeom prst="rect">
            <a:avLst/>
          </a:prstGeom>
          <a:solidFill>
            <a:schemeClr val="tx2"/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Consolas" panose="020B0609020204030204" pitchFamily="49" charset="0"/>
              </a:rPr>
              <a:t>Or does it?</a:t>
            </a:r>
          </a:p>
        </p:txBody>
      </p:sp>
    </p:spTree>
    <p:extLst>
      <p:ext uri="{BB962C8B-B14F-4D97-AF65-F5344CB8AC3E}">
        <p14:creationId xmlns:p14="http://schemas.microsoft.com/office/powerpoint/2010/main" val="41716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EA5E80-C173-4769-B011-DC394F337E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95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6AECF2-CA28-4DEF-BF56-61F3CE3313D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HRESULT WINAPI </a:t>
            </a:r>
            <a:r>
              <a:rPr lang="en-US" sz="3200" dirty="0" err="1"/>
              <a:t>DllRegisterServer</a:t>
            </a:r>
            <a:r>
              <a:rPr lang="en-US" sz="3200" dirty="0"/>
              <a:t>(VOID) </a:t>
            </a:r>
          </a:p>
          <a:p>
            <a:r>
              <a:rPr lang="en-US" sz="3200" dirty="0"/>
              <a:t>{</a:t>
            </a:r>
          </a:p>
          <a:p>
            <a:r>
              <a:rPr lang="en-US" sz="3200" dirty="0"/>
              <a:t>  </a:t>
            </a:r>
            <a:r>
              <a:rPr lang="en-US" sz="3200" dirty="0">
                <a:solidFill>
                  <a:srgbClr val="00B050"/>
                </a:solidFill>
              </a:rPr>
              <a:t>// ....</a:t>
            </a:r>
          </a:p>
          <a:p>
            <a:r>
              <a:rPr lang="en-US" sz="3200" dirty="0"/>
              <a:t>  </a:t>
            </a:r>
            <a:r>
              <a:rPr lang="en-US" sz="3200" dirty="0" err="1"/>
              <a:t>hr</a:t>
            </a:r>
            <a:r>
              <a:rPr lang="en-US" sz="3200" dirty="0"/>
              <a:t> = ::</a:t>
            </a:r>
            <a:r>
              <a:rPr lang="en-US" sz="3200" dirty="0" err="1"/>
              <a:t>RegOpenKeyEx</a:t>
            </a:r>
            <a:r>
              <a:rPr lang="en-US" sz="3200" dirty="0"/>
              <a:t>(</a:t>
            </a:r>
            <a:r>
              <a:rPr lang="en-US" sz="3200" dirty="0">
                <a:solidFill>
                  <a:srgbClr val="00B050"/>
                </a:solidFill>
              </a:rPr>
              <a:t>/**/</a:t>
            </a:r>
            <a:r>
              <a:rPr lang="en-US" sz="3200" dirty="0"/>
              <a:t>); </a:t>
            </a:r>
          </a:p>
          <a:p>
            <a:r>
              <a:rPr lang="en-US" sz="3200" dirty="0"/>
              <a:t>    </a:t>
            </a:r>
            <a:r>
              <a:rPr lang="en-US" sz="3200" dirty="0">
                <a:solidFill>
                  <a:srgbClr val="00B050"/>
                </a:solidFill>
              </a:rPr>
              <a:t>// ....</a:t>
            </a:r>
          </a:p>
          <a:p>
            <a:r>
              <a:rPr lang="en-US" sz="3200" dirty="0"/>
              <a:t>    </a:t>
            </a:r>
            <a:r>
              <a:rPr lang="en-US" sz="3200" dirty="0" err="1"/>
              <a:t>DllGetObjectInfo</a:t>
            </a:r>
            <a:r>
              <a:rPr lang="en-US" sz="3200" dirty="0"/>
              <a:t>(</a:t>
            </a:r>
            <a:r>
              <a:rPr lang="en-US" sz="3200" dirty="0">
                <a:solidFill>
                  <a:srgbClr val="00B050"/>
                </a:solidFill>
              </a:rPr>
              <a:t>/**/</a:t>
            </a:r>
            <a:r>
              <a:rPr lang="en-US" sz="3200" dirty="0"/>
              <a:t>);</a:t>
            </a:r>
          </a:p>
          <a:p>
            <a:r>
              <a:rPr lang="en-US" sz="3200" dirty="0"/>
              <a:t>    </a:t>
            </a:r>
            <a:r>
              <a:rPr lang="en-US" sz="3200" dirty="0">
                <a:solidFill>
                  <a:srgbClr val="00B050"/>
                </a:solidFill>
              </a:rPr>
              <a:t>// ....</a:t>
            </a:r>
          </a:p>
          <a:p>
            <a:r>
              <a:rPr lang="en-US" sz="3200" dirty="0"/>
              <a:t>    </a:t>
            </a:r>
            <a:r>
              <a:rPr lang="en-US" sz="3200" dirty="0" err="1"/>
              <a:t>hr</a:t>
            </a:r>
            <a:r>
              <a:rPr lang="en-US" sz="3200" dirty="0"/>
              <a:t> = ::</a:t>
            </a:r>
            <a:r>
              <a:rPr lang="en-US" sz="3200" dirty="0" err="1"/>
              <a:t>RegSetValueEx</a:t>
            </a:r>
            <a:r>
              <a:rPr lang="en-US" sz="3200" dirty="0"/>
              <a:t>(</a:t>
            </a:r>
            <a:r>
              <a:rPr lang="en-US" sz="3200" dirty="0">
                <a:solidFill>
                  <a:srgbClr val="00B050"/>
                </a:solidFill>
              </a:rPr>
              <a:t>/**/</a:t>
            </a:r>
            <a:r>
              <a:rPr lang="en-US" sz="3200" dirty="0"/>
              <a:t>);</a:t>
            </a:r>
          </a:p>
          <a:p>
            <a:r>
              <a:rPr lang="en-US" sz="3200" dirty="0"/>
              <a:t>    </a:t>
            </a:r>
            <a:r>
              <a:rPr lang="en-US" sz="3200" dirty="0">
                <a:solidFill>
                  <a:srgbClr val="00B050"/>
                </a:solidFill>
              </a:rPr>
              <a:t>// ....</a:t>
            </a:r>
          </a:p>
          <a:p>
            <a:r>
              <a:rPr lang="en-US" sz="3200" dirty="0"/>
              <a:t>    </a:t>
            </a:r>
            <a:r>
              <a:rPr lang="en-US" sz="3200" dirty="0" err="1"/>
              <a:t>RegCloseKey</a:t>
            </a:r>
            <a:r>
              <a:rPr lang="en-US" sz="3200" dirty="0"/>
              <a:t>(</a:t>
            </a:r>
            <a:r>
              <a:rPr lang="en-US" sz="3200" dirty="0" err="1"/>
              <a:t>hk</a:t>
            </a:r>
            <a:r>
              <a:rPr lang="en-US" sz="3200" dirty="0"/>
              <a:t>);</a:t>
            </a:r>
          </a:p>
          <a:p>
            <a:r>
              <a:rPr lang="en-US" sz="3200" dirty="0"/>
              <a:t>}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78F5EF6-0E52-45AB-9503-E8C838C08E04}"/>
              </a:ext>
            </a:extLst>
          </p:cNvPr>
          <p:cNvGrpSpPr/>
          <p:nvPr/>
        </p:nvGrpSpPr>
        <p:grpSpPr>
          <a:xfrm>
            <a:off x="1283564" y="696107"/>
            <a:ext cx="10483951" cy="5150284"/>
            <a:chOff x="1283564" y="696107"/>
            <a:chExt cx="10483951" cy="515028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BC30CFD-2143-43E7-8498-D721DF05C13E}"/>
                </a:ext>
              </a:extLst>
            </p:cNvPr>
            <p:cNvSpPr/>
            <p:nvPr/>
          </p:nvSpPr>
          <p:spPr>
            <a:xfrm>
              <a:off x="2380844" y="1907145"/>
              <a:ext cx="4368299" cy="505129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A307306-E976-4BB5-B1E4-E6ED9A102DEB}"/>
                </a:ext>
              </a:extLst>
            </p:cNvPr>
            <p:cNvSpPr/>
            <p:nvPr/>
          </p:nvSpPr>
          <p:spPr>
            <a:xfrm>
              <a:off x="4624252" y="696107"/>
              <a:ext cx="7143263" cy="951139"/>
            </a:xfrm>
            <a:prstGeom prst="rect">
              <a:avLst/>
            </a:prstGeom>
            <a:solidFill>
              <a:schemeClr val="tx2"/>
            </a:solidFill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solidFill>
                    <a:schemeClr val="bg1"/>
                  </a:solidFill>
                  <a:latin typeface="Consolas" panose="020B0609020204030204" pitchFamily="49" charset="0"/>
                </a:rPr>
                <a:t>These don't throw</a:t>
              </a:r>
              <a:endParaRPr lang="en-US" sz="40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3ECCF64-BA61-4940-AE70-20C6A73D76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9143" y="1647246"/>
              <a:ext cx="1933304" cy="501413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9151BD8-C7EA-4469-A15E-EBBEFDA76AFC}"/>
                </a:ext>
              </a:extLst>
            </p:cNvPr>
            <p:cNvSpPr/>
            <p:nvPr/>
          </p:nvSpPr>
          <p:spPr>
            <a:xfrm>
              <a:off x="1283564" y="2978332"/>
              <a:ext cx="5221739" cy="588228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76D11C0-5AA2-4FE6-B354-D9A12BF8C6CA}"/>
                </a:ext>
              </a:extLst>
            </p:cNvPr>
            <p:cNvSpPr/>
            <p:nvPr/>
          </p:nvSpPr>
          <p:spPr>
            <a:xfrm>
              <a:off x="2824981" y="4067973"/>
              <a:ext cx="4612139" cy="588228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27B47A1-871E-4E77-8C12-C88F99EB9A7B}"/>
                </a:ext>
              </a:extLst>
            </p:cNvPr>
            <p:cNvSpPr/>
            <p:nvPr/>
          </p:nvSpPr>
          <p:spPr>
            <a:xfrm>
              <a:off x="1283565" y="5258163"/>
              <a:ext cx="3689030" cy="588228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F7CA27-C503-4D85-8A29-6D11654467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05303" y="1679568"/>
              <a:ext cx="2107474" cy="1662005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DBD7FBA-8270-4234-92F4-802F0918D4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01395" y="1689675"/>
              <a:ext cx="1863634" cy="2335869"/>
            </a:xfrm>
            <a:prstGeom prst="straightConnector1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6A8232A-479A-4BA8-AEDA-31AE76A08B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7942" y="1679568"/>
              <a:ext cx="104506" cy="2895519"/>
            </a:xfrm>
            <a:prstGeom prst="straightConnector1">
              <a:avLst/>
            </a:prstGeom>
            <a:ln w="63500" cap="rnd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F1F5173-18B5-4EC7-9DFA-BEA3EBCFF893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flipH="1">
              <a:off x="4972595" y="4585194"/>
              <a:ext cx="3605347" cy="967083"/>
            </a:xfrm>
            <a:prstGeom prst="straightConnector1">
              <a:avLst/>
            </a:prstGeom>
            <a:ln w="63500" cap="rnd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954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16F094-E4A1-47DE-B572-C9F9B46414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96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853A6-5291-4162-98EA-40B82554CF0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1" y="180975"/>
            <a:ext cx="11534968" cy="6130925"/>
          </a:xfrm>
        </p:spPr>
        <p:txBody>
          <a:bodyPr>
            <a:noAutofit/>
          </a:bodyPr>
          <a:lstStyle/>
          <a:p>
            <a:r>
              <a:rPr lang="en-US" sz="3200" dirty="0"/>
              <a:t>HRESULT WINAPI </a:t>
            </a:r>
            <a:r>
              <a:rPr lang="en-US" sz="3200" dirty="0" err="1"/>
              <a:t>DllGetObjectInfo</a:t>
            </a:r>
            <a:r>
              <a:rPr lang="en-US" sz="3200" dirty="0"/>
              <a:t>(</a:t>
            </a:r>
            <a:r>
              <a:rPr lang="en-US" sz="3200" dirty="0">
                <a:solidFill>
                  <a:srgbClr val="00B050"/>
                </a:solidFill>
              </a:rPr>
              <a:t>/**/</a:t>
            </a:r>
            <a:r>
              <a:rPr lang="en-US" sz="3200" dirty="0"/>
              <a:t>)</a:t>
            </a:r>
          </a:p>
          <a:p>
            <a:r>
              <a:rPr lang="en-US" sz="3200" dirty="0"/>
              <a:t>{</a:t>
            </a:r>
          </a:p>
          <a:p>
            <a:r>
              <a:rPr lang="en-US" sz="3200" dirty="0"/>
              <a:t>  </a:t>
            </a:r>
            <a:r>
              <a:rPr lang="en-US" sz="3200" dirty="0">
                <a:solidFill>
                  <a:srgbClr val="00B050"/>
                </a:solidFill>
              </a:rPr>
              <a:t>// ....</a:t>
            </a:r>
          </a:p>
          <a:p>
            <a:r>
              <a:rPr lang="en-US" sz="3200" dirty="0"/>
              <a:t>  </a:t>
            </a:r>
            <a:r>
              <a:rPr lang="en-US" sz="3200" dirty="0" err="1"/>
              <a:t>hr</a:t>
            </a:r>
            <a:r>
              <a:rPr lang="en-US" sz="3200" dirty="0"/>
              <a:t> = </a:t>
            </a:r>
            <a:r>
              <a:rPr lang="en-US" sz="3200" dirty="0" err="1"/>
              <a:t>DllGetObject</a:t>
            </a:r>
            <a:r>
              <a:rPr lang="en-US" sz="3200" dirty="0"/>
              <a:t>(</a:t>
            </a:r>
            <a:r>
              <a:rPr lang="en-US" sz="3200" dirty="0">
                <a:solidFill>
                  <a:srgbClr val="00B050"/>
                </a:solidFill>
              </a:rPr>
              <a:t>/**/</a:t>
            </a:r>
            <a:r>
              <a:rPr lang="en-US" sz="3200" dirty="0"/>
              <a:t>);</a:t>
            </a:r>
          </a:p>
          <a:p>
            <a:r>
              <a:rPr lang="en-US" sz="3200" dirty="0"/>
              <a:t>  </a:t>
            </a:r>
            <a:r>
              <a:rPr lang="en-US" sz="3200" dirty="0">
                <a:solidFill>
                  <a:srgbClr val="00B0F0"/>
                </a:solidFill>
              </a:rPr>
              <a:t>if</a:t>
            </a:r>
            <a:r>
              <a:rPr lang="en-US" sz="3200" dirty="0"/>
              <a:t> (SUCCEEDED(</a:t>
            </a:r>
            <a:r>
              <a:rPr lang="en-US" sz="3200" dirty="0" err="1"/>
              <a:t>hr</a:t>
            </a:r>
            <a:r>
              <a:rPr lang="en-US" sz="3200" dirty="0"/>
              <a:t>))</a:t>
            </a:r>
          </a:p>
          <a:p>
            <a:r>
              <a:rPr lang="en-US" sz="3200" dirty="0"/>
              <a:t>  {</a:t>
            </a:r>
          </a:p>
          <a:p>
            <a:r>
              <a:rPr lang="en-US" sz="3200" dirty="0"/>
              <a:t>    </a:t>
            </a:r>
            <a:r>
              <a:rPr lang="en-US" sz="3200" dirty="0">
                <a:solidFill>
                  <a:srgbClr val="00B050"/>
                </a:solidFill>
              </a:rPr>
              <a:t>// ....</a:t>
            </a:r>
          </a:p>
          <a:p>
            <a:r>
              <a:rPr lang="en-US" sz="3200" dirty="0"/>
              <a:t>    </a:t>
            </a:r>
            <a:r>
              <a:rPr lang="en-US" sz="3200" dirty="0">
                <a:solidFill>
                  <a:srgbClr val="00B0F0"/>
                </a:solidFill>
              </a:rPr>
              <a:t>delete</a:t>
            </a:r>
            <a:r>
              <a:rPr lang="en-US" sz="3200" dirty="0"/>
              <a:t> </a:t>
            </a:r>
            <a:r>
              <a:rPr lang="en-US" sz="3200" dirty="0" err="1"/>
              <a:t>pPlugin</a:t>
            </a:r>
            <a:r>
              <a:rPr lang="en-US" sz="3200" dirty="0"/>
              <a:t>;</a:t>
            </a:r>
          </a:p>
          <a:p>
            <a:r>
              <a:rPr lang="en-US" sz="3200" dirty="0"/>
              <a:t>  }</a:t>
            </a:r>
          </a:p>
          <a:p>
            <a:r>
              <a:rPr lang="en-US" sz="3200" dirty="0"/>
              <a:t>  </a:t>
            </a:r>
            <a:r>
              <a:rPr lang="en-US" sz="3200" dirty="0">
                <a:solidFill>
                  <a:srgbClr val="00B050"/>
                </a:solidFill>
              </a:rPr>
              <a:t>// ....</a:t>
            </a:r>
          </a:p>
          <a:p>
            <a:r>
              <a:rPr lang="en-US" sz="3200" dirty="0"/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C8C37B-4CEE-49AC-B57E-152455E9C5B0}"/>
              </a:ext>
            </a:extLst>
          </p:cNvPr>
          <p:cNvSpPr/>
          <p:nvPr/>
        </p:nvSpPr>
        <p:spPr>
          <a:xfrm>
            <a:off x="1209870" y="4079876"/>
            <a:ext cx="3562156" cy="6350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rawing of a person&#10;&#10;Description automatically generated">
            <a:extLst>
              <a:ext uri="{FF2B5EF4-FFF2-40B4-BE49-F238E27FC236}">
                <a16:creationId xmlns:a16="http://schemas.microsoft.com/office/drawing/2014/main" id="{F51CEC88-B6E7-4554-AE0B-2BE32312B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395" y="2927170"/>
            <a:ext cx="3535682" cy="319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28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D5E99B-365A-4BD1-82BE-D2A832A6EF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97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141AD-D543-413F-A565-EE903B9FC041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4000" dirty="0"/>
              <a:t>HRESULT WINAPI </a:t>
            </a:r>
            <a:r>
              <a:rPr lang="en-US" sz="4000" dirty="0" err="1"/>
              <a:t>DllGetObject</a:t>
            </a:r>
            <a:r>
              <a:rPr lang="en-US" sz="4000" dirty="0"/>
              <a:t>(</a:t>
            </a:r>
          </a:p>
          <a:p>
            <a:r>
              <a:rPr lang="en-US" sz="4000" dirty="0"/>
              <a:t>  DWORD </a:t>
            </a:r>
            <a:r>
              <a:rPr lang="en-US" sz="4000" dirty="0" err="1"/>
              <a:t>dwPluginId</a:t>
            </a:r>
            <a:r>
              <a:rPr lang="en-US" sz="4000" dirty="0"/>
              <a:t>,</a:t>
            </a:r>
          </a:p>
          <a:p>
            <a:r>
              <a:rPr lang="en-US" sz="4000" dirty="0"/>
              <a:t>  </a:t>
            </a:r>
            <a:r>
              <a:rPr lang="en-US" sz="4000" dirty="0" err="1"/>
              <a:t>IShellPlugin</a:t>
            </a:r>
            <a:r>
              <a:rPr lang="en-US" sz="4000" dirty="0"/>
              <a:t> **</a:t>
            </a:r>
            <a:r>
              <a:rPr lang="en-US" sz="4000" dirty="0" err="1"/>
              <a:t>ppPlugin</a:t>
            </a:r>
            <a:r>
              <a:rPr lang="en-US" sz="4000" dirty="0"/>
              <a:t>)</a:t>
            </a:r>
          </a:p>
          <a:p>
            <a:r>
              <a:rPr lang="en-US" sz="4000" dirty="0"/>
              <a:t>{</a:t>
            </a:r>
          </a:p>
          <a:p>
            <a:r>
              <a:rPr lang="en-US" sz="4000" dirty="0"/>
              <a:t>  // ....</a:t>
            </a:r>
          </a:p>
          <a:p>
            <a:r>
              <a:rPr lang="en-US" sz="4000" dirty="0"/>
              <a:t>  *</a:t>
            </a:r>
            <a:r>
              <a:rPr lang="en-US" sz="4000" dirty="0" err="1"/>
              <a:t>ppPlugin</a:t>
            </a:r>
            <a:r>
              <a:rPr lang="en-US" sz="4000" dirty="0"/>
              <a:t> = </a:t>
            </a:r>
            <a:r>
              <a:rPr lang="en-US" sz="4000" dirty="0">
                <a:solidFill>
                  <a:srgbClr val="00B0F0"/>
                </a:solidFill>
              </a:rPr>
              <a:t>new</a:t>
            </a:r>
            <a:r>
              <a:rPr lang="en-US" sz="4000" dirty="0"/>
              <a:t> </a:t>
            </a:r>
            <a:r>
              <a:rPr lang="en-US" sz="4000" dirty="0" err="1"/>
              <a:t>CCommandPlugin</a:t>
            </a:r>
            <a:r>
              <a:rPr lang="en-US" sz="4000" dirty="0"/>
              <a:t>;</a:t>
            </a:r>
          </a:p>
          <a:p>
            <a:r>
              <a:rPr lang="en-US" sz="4000" dirty="0"/>
              <a:t>  // ....</a:t>
            </a:r>
          </a:p>
          <a:p>
            <a:r>
              <a:rPr lang="en-US" sz="4000" dirty="0"/>
              <a:t>}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2799C2-25C6-40A5-849B-A08C18E8D933}"/>
              </a:ext>
            </a:extLst>
          </p:cNvPr>
          <p:cNvSpPr/>
          <p:nvPr/>
        </p:nvSpPr>
        <p:spPr>
          <a:xfrm>
            <a:off x="905069" y="3584576"/>
            <a:ext cx="8800905" cy="6350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0CB54741-4D78-488F-989F-398CF8BA80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764" y="661988"/>
            <a:ext cx="3677495" cy="2767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22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7CD85E-E7C5-47C8-B509-F4C179AB07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98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1BD900-CDAE-4C9F-993D-11FE55EF27B7}"/>
              </a:ext>
            </a:extLst>
          </p:cNvPr>
          <p:cNvSpPr/>
          <p:nvPr/>
        </p:nvSpPr>
        <p:spPr>
          <a:xfrm>
            <a:off x="396315" y="1866900"/>
            <a:ext cx="11399370" cy="2867025"/>
          </a:xfrm>
          <a:prstGeom prst="rect">
            <a:avLst/>
          </a:prstGeom>
          <a:solidFill>
            <a:schemeClr val="tx1">
              <a:lumMod val="75000"/>
            </a:schemeClr>
          </a:solidFill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Algerian" panose="04020705040A02060702" pitchFamily="82" charset="0"/>
              </a:rPr>
              <a:t>He who is without </a:t>
            </a:r>
            <a:r>
              <a:rPr lang="en-US" sz="5400" dirty="0" err="1">
                <a:solidFill>
                  <a:schemeClr val="bg1"/>
                </a:solidFill>
                <a:latin typeface="Algerian" panose="04020705040A02060702" pitchFamily="82" charset="0"/>
              </a:rPr>
              <a:t>noexcept</a:t>
            </a:r>
            <a:r>
              <a:rPr lang="en-US" sz="5400" dirty="0">
                <a:solidFill>
                  <a:schemeClr val="bg1"/>
                </a:solidFill>
                <a:latin typeface="Algerian" panose="04020705040A02060702" pitchFamily="82" charset="0"/>
              </a:rPr>
              <a:t> shall throw, and none other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94156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96CC46-4577-46B3-AFA4-522A7A1785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CD4C65-9A82-4DC6-B941-CA1756CBD098}" type="slidenum">
              <a:rPr lang="en-US" smtClean="0"/>
              <a:pPr/>
              <a:t>99</a:t>
            </a:fld>
            <a:endParaRPr lang="en-US" dirty="0"/>
          </a:p>
        </p:txBody>
      </p:sp>
      <p:pic>
        <p:nvPicPr>
          <p:cNvPr id="14" name="Picture 13" descr="A cat wearing a suit and tie&#10;&#10;Description automatically generated">
            <a:extLst>
              <a:ext uri="{FF2B5EF4-FFF2-40B4-BE49-F238E27FC236}">
                <a16:creationId xmlns:a16="http://schemas.microsoft.com/office/drawing/2014/main" id="{4AE2020B-84BE-449F-B692-8E5936D38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49" y="520699"/>
            <a:ext cx="608647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220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C6031C3659CD448525DF4F018CF4EF" ma:contentTypeVersion="2" ma:contentTypeDescription="Create a new document." ma:contentTypeScope="" ma:versionID="d8ef28733664394ce907d6cf95eab6ed">
  <xsd:schema xmlns:xsd="http://www.w3.org/2001/XMLSchema" xmlns:xs="http://www.w3.org/2001/XMLSchema" xmlns:p="http://schemas.microsoft.com/office/2006/metadata/properties" xmlns:ns3="62a49bde-ff84-4439-b441-248d0ff37274" targetNamespace="http://schemas.microsoft.com/office/2006/metadata/properties" ma:root="true" ma:fieldsID="70bb21d3e1d5c6df8ee183cd577d1422" ns3:_="">
    <xsd:import namespace="62a49bde-ff84-4439-b441-248d0ff3727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a49bde-ff84-4439-b441-248d0ff372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DF0AB7-6C06-4214-BF36-BE997AA202D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F6E045-EFF3-4D2E-B07A-311304FB7BE0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62a49bde-ff84-4439-b441-248d0ff37274"/>
    <ds:schemaRef ds:uri="http://purl.org/dc/terms/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4E78B53-E6E3-43F4-8013-7B0C8A4CBF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a49bde-ff84-4439-b441-248d0ff3727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1740</TotalTime>
  <Words>3168</Words>
  <Application>Microsoft Office PowerPoint</Application>
  <PresentationFormat>Widescreen</PresentationFormat>
  <Paragraphs>719</Paragraphs>
  <Slides>99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6" baseType="lpstr">
      <vt:lpstr>Algerian</vt:lpstr>
      <vt:lpstr>Arial</vt:lpstr>
      <vt:lpstr>Arial Black</vt:lpstr>
      <vt:lpstr>Calibri</vt:lpstr>
      <vt:lpstr>Consolas</vt:lpstr>
      <vt:lpstr>Courier New</vt:lpstr>
      <vt:lpstr>Office Theme</vt:lpstr>
      <vt:lpstr>Hypercritical C++ Code Review</vt:lpstr>
      <vt:lpstr>About me</vt:lpstr>
      <vt:lpstr>What is this about?</vt:lpstr>
      <vt:lpstr>What are you talking about?</vt:lpstr>
      <vt:lpstr>Aut'o'matic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Misreference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Versus Intuition</vt:lpstr>
      <vt:lpstr>PowerPoint Presentation</vt:lpstr>
      <vt:lpstr>PowerPoint Presentation</vt:lpstr>
      <vt:lpstr>Let's benchmark, shall we?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One more (with uint8_t)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Privacy Matters</vt:lpstr>
      <vt:lpstr>PowerPoint Presentation</vt:lpstr>
      <vt:lpstr>What does the compiler say?</vt:lpstr>
      <vt:lpstr>Looks contrived?</vt:lpstr>
      <vt:lpstr>So, what can you do?</vt:lpstr>
      <vt:lpstr>PowerPoint Presentation</vt:lpstr>
      <vt:lpstr>Unwashed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Last Mile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Have Spaceship, Will Travel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While we're at it</vt:lpstr>
      <vt:lpstr>PowerPoint Presentation</vt:lpstr>
      <vt:lpstr>PowerPoint Presentation</vt:lpstr>
      <vt:lpstr>PowerPoint Presentation</vt:lpstr>
      <vt:lpstr>Don't Push on 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Find It Again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Mind The 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Throwing Out</vt:lpstr>
      <vt:lpstr>PowerPoint Presentation</vt:lpstr>
      <vt:lpstr>PowerPoint Presentation</vt:lpstr>
      <vt:lpstr>Not noexcept, but implies so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Yuri Minaev</dc:creator>
  <cp:lastModifiedBy>Yuri Minaev</cp:lastModifiedBy>
  <cp:revision>377</cp:revision>
  <dcterms:created xsi:type="dcterms:W3CDTF">2019-12-07T17:35:10Z</dcterms:created>
  <dcterms:modified xsi:type="dcterms:W3CDTF">2020-07-15T12:45:38Z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0x01010097C6031C3659CD448525DF4F018CF4EF</vt:lpwstr>
  </property>
</Properties>
</file>