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24" r:id="rId2"/>
    <p:sldId id="378" r:id="rId3"/>
    <p:sldId id="380" r:id="rId4"/>
    <p:sldId id="379" r:id="rId5"/>
    <p:sldId id="390" r:id="rId6"/>
  </p:sldIdLst>
  <p:sldSz cx="9144000" cy="6858000" type="screen4x3"/>
  <p:notesSz cx="6797675" cy="9926638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5" userDrawn="1">
          <p15:clr>
            <a:srgbClr val="A4A3A4"/>
          </p15:clr>
        </p15:guide>
        <p15:guide id="2" orient="horz" pos="4106" userDrawn="1">
          <p15:clr>
            <a:srgbClr val="A4A3A4"/>
          </p15:clr>
        </p15:guide>
        <p15:guide id="3" orient="horz" pos="2394" userDrawn="1">
          <p15:clr>
            <a:srgbClr val="A4A3A4"/>
          </p15:clr>
        </p15:guide>
        <p15:guide id="4" orient="horz" pos="901" userDrawn="1">
          <p15:clr>
            <a:srgbClr val="A4A3A4"/>
          </p15:clr>
        </p15:guide>
        <p15:guide id="5" orient="horz" pos="1620" userDrawn="1">
          <p15:clr>
            <a:srgbClr val="A4A3A4"/>
          </p15:clr>
        </p15:guide>
        <p15:guide id="6" orient="horz" pos="3009" userDrawn="1">
          <p15:clr>
            <a:srgbClr val="A4A3A4"/>
          </p15:clr>
        </p15:guide>
        <p15:guide id="7" pos="358" userDrawn="1">
          <p15:clr>
            <a:srgbClr val="A4A3A4"/>
          </p15:clr>
        </p15:guide>
        <p15:guide id="8" pos="5227" userDrawn="1">
          <p15:clr>
            <a:srgbClr val="A4A3A4"/>
          </p15:clr>
        </p15:guide>
        <p15:guide id="9" pos="631" userDrawn="1">
          <p15:clr>
            <a:srgbClr val="A4A3A4"/>
          </p15:clr>
        </p15:guide>
        <p15:guide id="10" pos="1542" userDrawn="1">
          <p15:clr>
            <a:srgbClr val="A4A3A4"/>
          </p15:clr>
        </p15:guide>
        <p15:guide id="11" pos="3681" userDrawn="1">
          <p15:clr>
            <a:srgbClr val="A4A3A4"/>
          </p15:clr>
        </p15:guide>
        <p15:guide id="12" pos="2052" userDrawn="1">
          <p15:clr>
            <a:srgbClr val="A4A3A4"/>
          </p15:clr>
        </p15:guide>
        <p15:guide id="13" pos="535" userDrawn="1">
          <p15:clr>
            <a:srgbClr val="A4A3A4"/>
          </p15:clr>
        </p15:guide>
        <p15:guide id="14" pos="2356" userDrawn="1">
          <p15:clr>
            <a:srgbClr val="A4A3A4"/>
          </p15:clr>
        </p15:guide>
        <p15:guide id="15" pos="5577" userDrawn="1">
          <p15:clr>
            <a:srgbClr val="A4A3A4"/>
          </p15:clr>
        </p15:guide>
        <p15:guide id="16" pos="947" userDrawn="1">
          <p15:clr>
            <a:srgbClr val="A4A3A4"/>
          </p15:clr>
        </p15:guide>
        <p15:guide id="17" pos="4687" userDrawn="1">
          <p15:clr>
            <a:srgbClr val="A4A3A4"/>
          </p15:clr>
        </p15:guide>
        <p15:guide id="18" pos="446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11166"/>
    <a:srgbClr val="006600"/>
    <a:srgbClr val="B4E6FF"/>
    <a:srgbClr val="B3DEF5"/>
    <a:srgbClr val="B3E5FE"/>
    <a:srgbClr val="BEEAFF"/>
    <a:srgbClr val="B4E5FF"/>
    <a:srgbClr val="C8DFFF"/>
    <a:srgbClr val="B4D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Stijl, gemiddeld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Stijl, gemiddeld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Stijl, thema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Stijl, lich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8FB837D-C827-4EFA-A057-4D05807E0F7C}" styleName="Stijl, thema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Stijl, thema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Stijl, lich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38" autoAdjust="0"/>
    <p:restoredTop sz="95186" autoAdjust="0"/>
  </p:normalViewPr>
  <p:slideViewPr>
    <p:cSldViewPr snapToGrid="0" snapToObjects="1" showGuides="1">
      <p:cViewPr>
        <p:scale>
          <a:sx n="75" d="100"/>
          <a:sy n="75" d="100"/>
        </p:scale>
        <p:origin x="-984" y="570"/>
      </p:cViewPr>
      <p:guideLst>
        <p:guide orient="horz" pos="235"/>
        <p:guide orient="horz" pos="4106"/>
        <p:guide orient="horz" pos="2394"/>
        <p:guide orient="horz" pos="901"/>
        <p:guide orient="horz" pos="1620"/>
        <p:guide orient="horz" pos="3009"/>
        <p:guide pos="358"/>
        <p:guide pos="5227"/>
        <p:guide pos="631"/>
        <p:guide pos="1542"/>
        <p:guide pos="3681"/>
        <p:guide pos="2052"/>
        <p:guide pos="535"/>
        <p:guide pos="2356"/>
        <p:guide pos="5577"/>
        <p:guide pos="947"/>
        <p:guide pos="4687"/>
        <p:guide pos="4467"/>
      </p:guideLst>
    </p:cSldViewPr>
  </p:slideViewPr>
  <p:outlineViewPr>
    <p:cViewPr>
      <p:scale>
        <a:sx n="33" d="100"/>
        <a:sy n="33" d="100"/>
      </p:scale>
      <p:origin x="0" y="-141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-5298"/>
    </p:cViewPr>
  </p:sorterViewPr>
  <p:notesViewPr>
    <p:cSldViewPr showGuides="1">
      <p:cViewPr varScale="1">
        <p:scale>
          <a:sx n="63" d="100"/>
          <a:sy n="63" d="100"/>
        </p:scale>
        <p:origin x="3126" y="7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23988" y="167168"/>
            <a:ext cx="2492481" cy="665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060" y="167168"/>
            <a:ext cx="2492481" cy="665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523988" y="9099419"/>
            <a:ext cx="2492481" cy="665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060" y="9099419"/>
            <a:ext cx="2492481" cy="665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fld id="{E8C5BD47-55D6-1344-B91F-7C24D2E19559}" type="slidenum">
              <a:rPr lang="en-GB"/>
              <a:pPr/>
              <a:t>‹#›</a:t>
            </a:fld>
            <a:endParaRPr lang="en-GB" sz="120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3746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23988" y="0"/>
            <a:ext cx="2492481" cy="665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060" y="0"/>
            <a:ext cx="2492481" cy="665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7" y="4715153"/>
            <a:ext cx="4984962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523988" y="9257969"/>
            <a:ext cx="2492481" cy="665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060" y="9257969"/>
            <a:ext cx="2492481" cy="665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fld id="{92BE362E-78BA-324A-8038-5482DADFDF7D}" type="slidenum">
              <a:rPr lang="en-GB"/>
              <a:pPr/>
              <a:t>‹#›</a:t>
            </a:fld>
            <a:endParaRPr lang="en-GB" sz="120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9512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04926" y="2780928"/>
            <a:ext cx="4527551" cy="347890"/>
          </a:xfr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FontTx/>
              <a:buNone/>
              <a:defRPr b="1">
                <a:solidFill>
                  <a:schemeClr val="bg2"/>
                </a:solidFill>
              </a:defRPr>
            </a:lvl1pPr>
          </a:lstStyle>
          <a:p>
            <a:pPr lvl="0"/>
            <a:r>
              <a:rPr lang="nl-NL" noProof="0" dirty="0" smtClean="0"/>
              <a:t>Subtitel</a:t>
            </a:r>
            <a:endParaRPr lang="en-GB" noProof="0" dirty="0" smtClean="0"/>
          </a:p>
        </p:txBody>
      </p:sp>
      <p:sp>
        <p:nvSpPr>
          <p:cNvPr id="2" name="Rechthoek 1"/>
          <p:cNvSpPr/>
          <p:nvPr userDrawn="1"/>
        </p:nvSpPr>
        <p:spPr bwMode="auto">
          <a:xfrm>
            <a:off x="0" y="0"/>
            <a:ext cx="9143958" cy="143145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8" name="Afbeelding 7" descr="logo lumc_Fedra_PPT_20 mm NL.pd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0838" y="285750"/>
            <a:ext cx="2293899" cy="576000"/>
          </a:xfrm>
          <a:prstGeom prst="rect">
            <a:avLst/>
          </a:prstGeom>
        </p:spPr>
      </p:pic>
      <p:pic>
        <p:nvPicPr>
          <p:cNvPr id="11" name="Afbeelding 10" descr="logo UL_RGB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39" y="5743545"/>
            <a:ext cx="495798" cy="576000"/>
          </a:xfrm>
          <a:prstGeom prst="rect">
            <a:avLst/>
          </a:prstGeom>
        </p:spPr>
      </p:pic>
      <p:sp>
        <p:nvSpPr>
          <p:cNvPr id="3" name="Rechthoek 2"/>
          <p:cNvSpPr/>
          <p:nvPr userDrawn="1"/>
        </p:nvSpPr>
        <p:spPr bwMode="auto">
          <a:xfrm>
            <a:off x="1146174" y="1431652"/>
            <a:ext cx="7997825" cy="11520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1" name="Rectangle 2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1322388" y="1431450"/>
            <a:ext cx="7821570" cy="114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108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Titelstijl van model bewerken</a:t>
            </a:r>
            <a:endParaRPr lang="en-GB" dirty="0"/>
          </a:p>
        </p:txBody>
      </p:sp>
      <p:sp>
        <p:nvSpPr>
          <p:cNvPr id="24" name="Rectangle 3"/>
          <p:cNvSpPr>
            <a:spLocks noGrp="1" noChangeArrowheads="1"/>
          </p:cNvSpPr>
          <p:nvPr>
            <p:ph idx="10" hasCustomPrompt="1"/>
          </p:nvPr>
        </p:nvSpPr>
        <p:spPr bwMode="auto">
          <a:xfrm>
            <a:off x="1304926" y="4433456"/>
            <a:ext cx="4530829" cy="415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buFontTx/>
              <a:buNone/>
              <a:defRPr sz="15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nl-NL" dirty="0" smtClean="0"/>
              <a:t>Naam spreker</a:t>
            </a:r>
          </a:p>
        </p:txBody>
      </p:sp>
      <p:sp>
        <p:nvSpPr>
          <p:cNvPr id="23" name="Rectangle 3"/>
          <p:cNvSpPr>
            <a:spLocks noGrp="1" noChangeArrowheads="1"/>
          </p:cNvSpPr>
          <p:nvPr>
            <p:ph idx="11" hasCustomPrompt="1"/>
          </p:nvPr>
        </p:nvSpPr>
        <p:spPr bwMode="auto">
          <a:xfrm>
            <a:off x="1304926" y="4849094"/>
            <a:ext cx="4545117" cy="415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buFontTx/>
              <a:buNone/>
              <a:defRPr sz="1500">
                <a:solidFill>
                  <a:schemeClr val="bg2"/>
                </a:solidFill>
              </a:defRPr>
            </a:lvl1pPr>
            <a:lvl2pPr marL="0" indent="0">
              <a:buFontTx/>
              <a:buNone/>
              <a:defRPr sz="1200"/>
            </a:lvl2pPr>
            <a:lvl3pPr marL="645319" indent="0">
              <a:buFontTx/>
              <a:buNone/>
              <a:defRPr/>
            </a:lvl3pPr>
            <a:lvl4pPr marL="927497" indent="0">
              <a:buFontTx/>
              <a:buNone/>
              <a:defRPr/>
            </a:lvl4pPr>
            <a:lvl5pPr marL="1288256" indent="0">
              <a:buFontTx/>
              <a:buNone/>
              <a:defRPr/>
            </a:lvl5pPr>
          </a:lstStyle>
          <a:p>
            <a:pPr lvl="0"/>
            <a:r>
              <a:rPr lang="nl-NL" dirty="0" smtClean="0"/>
              <a:t>Naam afdeling</a:t>
            </a:r>
            <a:endParaRPr lang="en-GB" dirty="0"/>
          </a:p>
        </p:txBody>
      </p:sp>
      <p:sp>
        <p:nvSpPr>
          <p:cNvPr id="19" name="Rectangle 3"/>
          <p:cNvSpPr>
            <a:spLocks noGrp="1" noChangeArrowheads="1"/>
          </p:cNvSpPr>
          <p:nvPr>
            <p:ph idx="12" hasCustomPrompt="1"/>
          </p:nvPr>
        </p:nvSpPr>
        <p:spPr bwMode="auto">
          <a:xfrm>
            <a:off x="1304925" y="5264729"/>
            <a:ext cx="4527551" cy="415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buFontTx/>
              <a:buNone/>
              <a:defRPr sz="1350" b="0" i="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nl-NL" dirty="0" smtClean="0"/>
              <a:t>Plaats</a:t>
            </a:r>
            <a:endParaRPr lang="en-GB" dirty="0"/>
          </a:p>
        </p:txBody>
      </p:sp>
      <p:sp>
        <p:nvSpPr>
          <p:cNvPr id="26" name="Tijdelijke aanduiding voor afbeelding 2"/>
          <p:cNvSpPr>
            <a:spLocks noGrp="1"/>
          </p:cNvSpPr>
          <p:nvPr>
            <p:ph type="pic" idx="14"/>
          </p:nvPr>
        </p:nvSpPr>
        <p:spPr>
          <a:xfrm>
            <a:off x="5969102" y="2583652"/>
            <a:ext cx="2880000" cy="2880000"/>
          </a:xfrm>
        </p:spPr>
        <p:txBody>
          <a:bodyPr/>
          <a:lstStyle>
            <a:lvl1pPr marL="0" indent="0">
              <a:buNone/>
              <a:defRPr sz="600">
                <a:solidFill>
                  <a:schemeClr val="accent4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Sleep de afbeelding naar de tijdelijke aanduiding of klik op het pictogram als u een afbeelding wilt toevoegen</a:t>
            </a:r>
            <a:endParaRPr lang="nl-NL"/>
          </a:p>
        </p:txBody>
      </p:sp>
      <p:sp>
        <p:nvSpPr>
          <p:cNvPr id="17" name="Rechthoek 16"/>
          <p:cNvSpPr/>
          <p:nvPr userDrawn="1"/>
        </p:nvSpPr>
        <p:spPr bwMode="auto">
          <a:xfrm>
            <a:off x="-1" y="2587351"/>
            <a:ext cx="1146175" cy="11520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6738" y="2"/>
            <a:ext cx="6524815" cy="854075"/>
          </a:xfrm>
        </p:spPr>
        <p:txBody>
          <a:bodyPr/>
          <a:lstStyle>
            <a:lvl1pPr algn="l">
              <a:defRPr sz="1800" b="1"/>
            </a:lvl1pPr>
          </a:lstStyle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566738" y="1135064"/>
            <a:ext cx="3008313" cy="511867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FAB8F7-6B6F-2642-9729-040657DB08FE}" type="slidenum">
              <a:rPr lang="en-GB"/>
              <a:pPr/>
              <a:t>‹#›</a:t>
            </a:fld>
            <a:endParaRPr lang="en-GB">
              <a:solidFill>
                <a:schemeClr val="bg1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304926" y="6553200"/>
            <a:ext cx="4708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nb-NO" smtClean="0"/>
              <a:t>Niels Dekker, 4 February 2019</a:t>
            </a:r>
            <a:endParaRPr lang="en-GB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3"/>
          </p:nvPr>
        </p:nvSpPr>
        <p:spPr bwMode="auto">
          <a:xfrm>
            <a:off x="3740151" y="1144590"/>
            <a:ext cx="5123557" cy="511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buFontTx/>
              <a:buNone/>
              <a:defRPr/>
            </a:lvl1pPr>
            <a:lvl2pPr marL="0">
              <a:defRPr/>
            </a:lvl2pPr>
            <a:lvl3pPr marL="270000">
              <a:defRPr/>
            </a:lvl3pPr>
            <a:lvl4pPr marL="540000">
              <a:defRPr/>
            </a:lvl4pPr>
            <a:lvl5pPr marL="810000">
              <a:defRPr/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943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4060" y="2"/>
            <a:ext cx="6507303" cy="854075"/>
          </a:xfrm>
        </p:spPr>
        <p:txBody>
          <a:bodyPr/>
          <a:lstStyle>
            <a:lvl1pPr algn="l">
              <a:defRPr sz="1800" b="1"/>
            </a:lvl1pPr>
          </a:lstStyle>
          <a:p>
            <a:endParaRPr lang="nl-NL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66738" y="1144587"/>
            <a:ext cx="5040000" cy="511333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Sleep de afbeelding naar de tijdelijke aanduiding of klik op het pictogram als u een afbeelding wilt toevoegen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5849939" y="1144588"/>
            <a:ext cx="3003550" cy="1289632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A0F4D9-DA5F-9846-8B97-D321E78C63B0}" type="slidenum">
              <a:rPr lang="en-GB"/>
              <a:pPr/>
              <a:t>‹#›</a:t>
            </a:fld>
            <a:endParaRPr lang="en-GB">
              <a:solidFill>
                <a:schemeClr val="bg1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304926" y="6553200"/>
            <a:ext cx="4708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nb-NO" smtClean="0"/>
              <a:t>Niels Dekker, 4 February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158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hoek 10"/>
          <p:cNvSpPr/>
          <p:nvPr userDrawn="1"/>
        </p:nvSpPr>
        <p:spPr bwMode="auto">
          <a:xfrm>
            <a:off x="1" y="0"/>
            <a:ext cx="8921749" cy="126876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12" name="Afbeelding 11" descr="logo lumc_Fedra_PPT_20 mm NL.pd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0838" y="285750"/>
            <a:ext cx="2293899" cy="576000"/>
          </a:xfrm>
          <a:prstGeom prst="rect">
            <a:avLst/>
          </a:prstGeom>
        </p:spPr>
      </p:pic>
      <p:sp>
        <p:nvSpPr>
          <p:cNvPr id="13" name="Rechthoek 12"/>
          <p:cNvSpPr/>
          <p:nvPr userDrawn="1"/>
        </p:nvSpPr>
        <p:spPr bwMode="auto">
          <a:xfrm>
            <a:off x="-1" y="2587351"/>
            <a:ext cx="1146175" cy="11520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9" name="Rechthoek 18"/>
          <p:cNvSpPr/>
          <p:nvPr userDrawn="1"/>
        </p:nvSpPr>
        <p:spPr bwMode="auto">
          <a:xfrm>
            <a:off x="1146174" y="1431651"/>
            <a:ext cx="7997825" cy="11557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0" name="Rectangle 3"/>
          <p:cNvSpPr>
            <a:spLocks noGrp="1" noChangeArrowheads="1"/>
          </p:cNvSpPr>
          <p:nvPr>
            <p:ph idx="1" hasCustomPrompt="1"/>
          </p:nvPr>
        </p:nvSpPr>
        <p:spPr bwMode="auto">
          <a:xfrm>
            <a:off x="1323975" y="1431652"/>
            <a:ext cx="7524750" cy="11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spcCol="360000" anchor="t" anchorCtr="0" compatLnSpc="1">
            <a:prstTxWarp prst="textNoShape">
              <a:avLst/>
            </a:prstTxWarp>
          </a:bodyPr>
          <a:lstStyle>
            <a:lvl1pPr>
              <a:defRPr sz="1800" b="1" i="0">
                <a:solidFill>
                  <a:schemeClr val="bg2"/>
                </a:solidFill>
              </a:defRPr>
            </a:lvl1pPr>
          </a:lstStyle>
          <a:p>
            <a:pPr lvl="0"/>
            <a:r>
              <a:rPr lang="nl-NL" dirty="0" smtClean="0"/>
              <a:t>Aftiteling en/of adres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50001" y="6553200"/>
            <a:ext cx="2508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66739" y="6553200"/>
            <a:ext cx="54239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306AC46-015F-6E44-B83A-36E79AEF53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304926" y="6553200"/>
            <a:ext cx="4708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nb-NO" smtClean="0"/>
              <a:t>Niels Dekker, 4 February 2019</a:t>
            </a:r>
            <a:endParaRPr lang="en-GB"/>
          </a:p>
        </p:txBody>
      </p:sp>
      <p:pic>
        <p:nvPicPr>
          <p:cNvPr id="14" name="Afbeelding 13" descr="logo UL_RGB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39" y="5743545"/>
            <a:ext cx="495798" cy="576000"/>
          </a:xfrm>
          <a:prstGeom prst="rect">
            <a:avLst/>
          </a:prstGeom>
        </p:spPr>
      </p:pic>
      <p:sp>
        <p:nvSpPr>
          <p:cNvPr id="17" name="Tijdelijke aanduiding voor tekst 3"/>
          <p:cNvSpPr>
            <a:spLocks noGrp="1"/>
          </p:cNvSpPr>
          <p:nvPr>
            <p:ph type="body" sz="half" idx="10"/>
          </p:nvPr>
        </p:nvSpPr>
        <p:spPr>
          <a:xfrm>
            <a:off x="1323975" y="2839003"/>
            <a:ext cx="7524751" cy="3418922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1530030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 userDrawn="1"/>
        </p:nvSpPr>
        <p:spPr bwMode="auto">
          <a:xfrm>
            <a:off x="-1" y="0"/>
            <a:ext cx="9144001" cy="65532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66738" y="2"/>
            <a:ext cx="6524625" cy="854075"/>
          </a:xfrm>
        </p:spPr>
        <p:txBody>
          <a:bodyPr/>
          <a:lstStyle>
            <a:lvl1pPr>
              <a:defRPr cap="all"/>
            </a:lvl1pPr>
          </a:lstStyle>
          <a:p>
            <a:r>
              <a:rPr lang="nl-NL" dirty="0" smtClean="0"/>
              <a:t>HOOFDSTUK</a:t>
            </a: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Niels Dekker, 4 February 2019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6AC46-015F-6E44-B83A-36E79AEF535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ijdelijke aanduiding voor afbeelding 2"/>
          <p:cNvSpPr>
            <a:spLocks noGrp="1"/>
          </p:cNvSpPr>
          <p:nvPr>
            <p:ph type="pic" idx="14"/>
          </p:nvPr>
        </p:nvSpPr>
        <p:spPr>
          <a:xfrm>
            <a:off x="5969102" y="2583652"/>
            <a:ext cx="2880000" cy="2880000"/>
          </a:xfrm>
        </p:spPr>
        <p:txBody>
          <a:bodyPr/>
          <a:lstStyle>
            <a:lvl1pPr marL="0" indent="0">
              <a:buNone/>
              <a:defRPr sz="600">
                <a:solidFill>
                  <a:schemeClr val="accent4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Sleep de afbeelding naar de tijdelijke aanduiding of klik op het pictogram als u een afbeelding wilt toevoegen</a:t>
            </a:r>
            <a:endParaRPr lang="nl-NL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quarter" idx="15"/>
          </p:nvPr>
        </p:nvSpPr>
        <p:spPr>
          <a:xfrm>
            <a:off x="566739" y="2583652"/>
            <a:ext cx="5283200" cy="3674274"/>
          </a:xfrm>
        </p:spPr>
        <p:txBody>
          <a:bodyPr/>
          <a:lstStyle>
            <a:lvl1pPr>
              <a:lnSpc>
                <a:spcPct val="100000"/>
              </a:lnSpc>
              <a:defRPr sz="4050" b="1" i="0">
                <a:solidFill>
                  <a:schemeClr val="bg2"/>
                </a:solidFill>
              </a:defRPr>
            </a:lvl1pPr>
          </a:lstStyle>
          <a:p>
            <a:pPr lvl="0"/>
            <a:r>
              <a:rPr lang="nl-NL" dirty="0" smtClean="0"/>
              <a:t>Klik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130356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6738" y="2"/>
            <a:ext cx="6524625" cy="854075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66739" y="1144588"/>
            <a:ext cx="8291512" cy="5113338"/>
          </a:xfrm>
        </p:spPr>
        <p:txBody>
          <a:bodyPr/>
          <a:lstStyle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50001" y="6553200"/>
            <a:ext cx="2508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66739" y="6553200"/>
            <a:ext cx="54239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306AC46-015F-6E44-B83A-36E79AEF53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304926" y="6553200"/>
            <a:ext cx="4708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nb-NO" smtClean="0"/>
              <a:t>Niels Dekker, 4 February 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0306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p 1 reg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 bwMode="auto">
          <a:xfrm>
            <a:off x="0" y="514349"/>
            <a:ext cx="9144000" cy="8953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9" name="Tijdelijke aanduiding voor inhoud 2"/>
          <p:cNvSpPr>
            <a:spLocks noGrp="1"/>
          </p:cNvSpPr>
          <p:nvPr>
            <p:ph idx="1"/>
          </p:nvPr>
        </p:nvSpPr>
        <p:spPr>
          <a:xfrm>
            <a:off x="566739" y="760415"/>
            <a:ext cx="8291512" cy="5497513"/>
          </a:xfrm>
        </p:spPr>
        <p:txBody>
          <a:bodyPr/>
          <a:lstStyle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6738" y="0"/>
            <a:ext cx="6524625" cy="501649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0" name="Rechthoek 9"/>
          <p:cNvSpPr/>
          <p:nvPr userDrawn="1"/>
        </p:nvSpPr>
        <p:spPr bwMode="auto">
          <a:xfrm>
            <a:off x="0" y="6527800"/>
            <a:ext cx="9144000" cy="330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653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onder voett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Rechthoek 5"/>
          <p:cNvSpPr/>
          <p:nvPr userDrawn="1"/>
        </p:nvSpPr>
        <p:spPr bwMode="auto">
          <a:xfrm>
            <a:off x="0" y="6527800"/>
            <a:ext cx="9144000" cy="330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7" name="Tijdelijke aanduiding voor inhoud 2"/>
          <p:cNvSpPr>
            <a:spLocks noGrp="1"/>
          </p:cNvSpPr>
          <p:nvPr>
            <p:ph idx="1"/>
          </p:nvPr>
        </p:nvSpPr>
        <p:spPr>
          <a:xfrm>
            <a:off x="566739" y="1144589"/>
            <a:ext cx="8291512" cy="5373687"/>
          </a:xfrm>
        </p:spPr>
        <p:txBody>
          <a:bodyPr/>
          <a:lstStyle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50354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6738" y="2"/>
            <a:ext cx="6524625" cy="854075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622A6F-56DC-804D-B355-6A0ECE94EB36}" type="slidenum">
              <a:rPr lang="en-GB"/>
              <a:pPr/>
              <a:t>‹#›</a:t>
            </a:fld>
            <a:endParaRPr lang="en-GB">
              <a:solidFill>
                <a:schemeClr val="bg1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66739" y="1144590"/>
            <a:ext cx="4003675" cy="511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buFontTx/>
              <a:buNone/>
              <a:defRPr/>
            </a:lvl1pPr>
            <a:lvl2pPr marL="0">
              <a:defRPr/>
            </a:lvl2pPr>
            <a:lvl3pPr marL="270000">
              <a:defRPr/>
            </a:lvl3pPr>
            <a:lvl4pPr marL="540000">
              <a:defRPr/>
            </a:lvl4pPr>
            <a:lvl5pPr marL="810000">
              <a:defRPr/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en-GB" dirty="0"/>
          </a:p>
        </p:txBody>
      </p:sp>
      <p:sp>
        <p:nvSpPr>
          <p:cNvPr id="11" name="Rectangle 3"/>
          <p:cNvSpPr>
            <a:spLocks noGrp="1" noChangeArrowheads="1"/>
          </p:cNvSpPr>
          <p:nvPr>
            <p:ph idx="13"/>
          </p:nvPr>
        </p:nvSpPr>
        <p:spPr bwMode="auto">
          <a:xfrm>
            <a:off x="4860033" y="1144590"/>
            <a:ext cx="4003675" cy="511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buFontTx/>
              <a:buNone/>
              <a:defRPr/>
            </a:lvl1pPr>
            <a:lvl2pPr marL="0">
              <a:defRPr/>
            </a:lvl2pPr>
            <a:lvl3pPr marL="270000">
              <a:defRPr/>
            </a:lvl3pPr>
            <a:lvl4pPr marL="540000">
              <a:defRPr/>
            </a:lvl4pPr>
            <a:lvl5pPr marL="810000">
              <a:defRPr/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en-GB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304926" y="6553200"/>
            <a:ext cx="4708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nb-NO" smtClean="0"/>
              <a:t>Niels Dekker, 4 February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18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66739" y="1135065"/>
            <a:ext cx="4003675" cy="846453"/>
          </a:xfrm>
        </p:spPr>
        <p:txBody>
          <a:bodyPr anchor="b"/>
          <a:lstStyle>
            <a:lvl1pPr marL="0" indent="0">
              <a:buNone/>
              <a:defRPr sz="1500" b="1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66737" y="2174875"/>
            <a:ext cx="4003676" cy="40830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852989" y="1135065"/>
            <a:ext cx="4004630" cy="846453"/>
          </a:xfrm>
        </p:spPr>
        <p:txBody>
          <a:bodyPr anchor="b"/>
          <a:lstStyle>
            <a:lvl1pPr marL="0" indent="0">
              <a:buNone/>
              <a:defRPr sz="1500" b="1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852989" y="2174875"/>
            <a:ext cx="4004630" cy="40830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847059-C838-D544-AA3A-A342CC408355}" type="slidenum">
              <a:rPr lang="en-GB"/>
              <a:pPr/>
              <a:t>‹#›</a:t>
            </a:fld>
            <a:endParaRPr lang="en-GB">
              <a:solidFill>
                <a:schemeClr val="bg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6738" y="2"/>
            <a:ext cx="6558531" cy="854075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Titelstijl van model bewerken</a:t>
            </a:r>
            <a:endParaRPr lang="nl-NL" dirty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1304926" y="6553200"/>
            <a:ext cx="4708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nb-NO" smtClean="0"/>
              <a:t>Niels Dekker, 4 February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5032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6738" y="2"/>
            <a:ext cx="6524625" cy="854075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38D43D-7D33-2F43-82C4-C7C0902068A2}" type="slidenum">
              <a:rPr lang="en-GB"/>
              <a:pPr/>
              <a:t>‹#›</a:t>
            </a:fld>
            <a:endParaRPr lang="en-GB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304926" y="6553200"/>
            <a:ext cx="4708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nb-NO" smtClean="0"/>
              <a:t>Niels Dekker, 4 February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1256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A1B39C-8919-CF47-A161-B6BA50FD6A18}" type="slidenum">
              <a:rPr lang="en-GB"/>
              <a:pPr/>
              <a:t>‹#›</a:t>
            </a:fld>
            <a:endParaRPr lang="en-GB">
              <a:solidFill>
                <a:schemeClr val="bg1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304926" y="6553200"/>
            <a:ext cx="4708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nb-NO" smtClean="0"/>
              <a:t>Niels Dekker, 4 February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589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 9"/>
          <p:cNvSpPr/>
          <p:nvPr userDrawn="1"/>
        </p:nvSpPr>
        <p:spPr bwMode="auto">
          <a:xfrm>
            <a:off x="8002588" y="6553200"/>
            <a:ext cx="1141412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1" name="Rechthoek 10"/>
          <p:cNvSpPr/>
          <p:nvPr userDrawn="1"/>
        </p:nvSpPr>
        <p:spPr bwMode="auto">
          <a:xfrm>
            <a:off x="1143000" y="6553200"/>
            <a:ext cx="6859588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2" name="Rechthoek 11"/>
          <p:cNvSpPr/>
          <p:nvPr userDrawn="1"/>
        </p:nvSpPr>
        <p:spPr bwMode="auto">
          <a:xfrm>
            <a:off x="0" y="6553200"/>
            <a:ext cx="1143000" cy="3048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3" name="Rechthoek 12"/>
          <p:cNvSpPr/>
          <p:nvPr userDrawn="1"/>
        </p:nvSpPr>
        <p:spPr bwMode="auto">
          <a:xfrm>
            <a:off x="6861177" y="6553200"/>
            <a:ext cx="1141412" cy="3048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4" name="Afbeelding 3" descr="bovenbalk PPT 2b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863600"/>
          </a:xfrm>
          <a:prstGeom prst="rect">
            <a:avLst/>
          </a:prstGeom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9" y="1144588"/>
            <a:ext cx="8291512" cy="5113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en-GB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002588" y="6553200"/>
            <a:ext cx="8556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98576" y="6553200"/>
            <a:ext cx="4708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nb-NO" smtClean="0"/>
              <a:t>Niels Dekker, 4 February 2019</a:t>
            </a: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66739" y="6553200"/>
            <a:ext cx="54239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306AC46-015F-6E44-B83A-36E79AEF53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66738" y="2"/>
            <a:ext cx="6524625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72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 smtClean="0"/>
              <a:t>Titelstijl van model bewerken</a:t>
            </a:r>
            <a:endParaRPr lang="en-GB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2" r:id="rId4"/>
    <p:sldLayoutId id="214748366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6000"/>
        </a:lnSpc>
        <a:spcBef>
          <a:spcPct val="0"/>
        </a:spcBef>
        <a:spcAft>
          <a:spcPct val="0"/>
        </a:spcAft>
        <a:defRPr sz="1800" b="1" i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6000"/>
        </a:lnSpc>
        <a:spcBef>
          <a:spcPct val="0"/>
        </a:spcBef>
        <a:spcAft>
          <a:spcPct val="0"/>
        </a:spcAft>
        <a:defRPr sz="1950" i="1">
          <a:solidFill>
            <a:schemeClr val="tx2"/>
          </a:solidFill>
          <a:latin typeface="Times" charset="0"/>
          <a:ea typeface="ＭＳ Ｐゴシック" charset="0"/>
        </a:defRPr>
      </a:lvl2pPr>
      <a:lvl3pPr algn="l" rtl="0" eaLnBrk="1" fontAlgn="base" hangingPunct="1">
        <a:lnSpc>
          <a:spcPct val="96000"/>
        </a:lnSpc>
        <a:spcBef>
          <a:spcPct val="0"/>
        </a:spcBef>
        <a:spcAft>
          <a:spcPct val="0"/>
        </a:spcAft>
        <a:defRPr sz="1950" i="1">
          <a:solidFill>
            <a:schemeClr val="tx2"/>
          </a:solidFill>
          <a:latin typeface="Times" charset="0"/>
          <a:ea typeface="ＭＳ Ｐゴシック" charset="0"/>
        </a:defRPr>
      </a:lvl3pPr>
      <a:lvl4pPr algn="l" rtl="0" eaLnBrk="1" fontAlgn="base" hangingPunct="1">
        <a:lnSpc>
          <a:spcPct val="96000"/>
        </a:lnSpc>
        <a:spcBef>
          <a:spcPct val="0"/>
        </a:spcBef>
        <a:spcAft>
          <a:spcPct val="0"/>
        </a:spcAft>
        <a:defRPr sz="1950" i="1">
          <a:solidFill>
            <a:schemeClr val="tx2"/>
          </a:solidFill>
          <a:latin typeface="Times" charset="0"/>
          <a:ea typeface="ＭＳ Ｐゴシック" charset="0"/>
        </a:defRPr>
      </a:lvl4pPr>
      <a:lvl5pPr algn="l" rtl="0" eaLnBrk="1" fontAlgn="base" hangingPunct="1">
        <a:lnSpc>
          <a:spcPct val="96000"/>
        </a:lnSpc>
        <a:spcBef>
          <a:spcPct val="0"/>
        </a:spcBef>
        <a:spcAft>
          <a:spcPct val="0"/>
        </a:spcAft>
        <a:defRPr sz="1950" i="1">
          <a:solidFill>
            <a:schemeClr val="tx2"/>
          </a:solidFill>
          <a:latin typeface="Times" charset="0"/>
          <a:ea typeface="ＭＳ Ｐゴシック" charset="0"/>
        </a:defRPr>
      </a:lvl5pPr>
      <a:lvl6pPr marL="342900" algn="l" rtl="0" eaLnBrk="1" fontAlgn="base" hangingPunct="1">
        <a:lnSpc>
          <a:spcPct val="96000"/>
        </a:lnSpc>
        <a:spcBef>
          <a:spcPct val="0"/>
        </a:spcBef>
        <a:spcAft>
          <a:spcPct val="0"/>
        </a:spcAft>
        <a:defRPr sz="1950" i="1">
          <a:solidFill>
            <a:schemeClr val="tx2"/>
          </a:solidFill>
          <a:latin typeface="Times" charset="0"/>
          <a:ea typeface="ＭＳ Ｐゴシック" charset="0"/>
        </a:defRPr>
      </a:lvl6pPr>
      <a:lvl7pPr marL="685800" algn="l" rtl="0" eaLnBrk="1" fontAlgn="base" hangingPunct="1">
        <a:lnSpc>
          <a:spcPct val="96000"/>
        </a:lnSpc>
        <a:spcBef>
          <a:spcPct val="0"/>
        </a:spcBef>
        <a:spcAft>
          <a:spcPct val="0"/>
        </a:spcAft>
        <a:defRPr sz="1950" i="1">
          <a:solidFill>
            <a:schemeClr val="tx2"/>
          </a:solidFill>
          <a:latin typeface="Times" charset="0"/>
          <a:ea typeface="ＭＳ Ｐゴシック" charset="0"/>
        </a:defRPr>
      </a:lvl7pPr>
      <a:lvl8pPr marL="1028700" algn="l" rtl="0" eaLnBrk="1" fontAlgn="base" hangingPunct="1">
        <a:lnSpc>
          <a:spcPct val="96000"/>
        </a:lnSpc>
        <a:spcBef>
          <a:spcPct val="0"/>
        </a:spcBef>
        <a:spcAft>
          <a:spcPct val="0"/>
        </a:spcAft>
        <a:defRPr sz="1950" i="1">
          <a:solidFill>
            <a:schemeClr val="tx2"/>
          </a:solidFill>
          <a:latin typeface="Times" charset="0"/>
          <a:ea typeface="ＭＳ Ｐゴシック" charset="0"/>
        </a:defRPr>
      </a:lvl8pPr>
      <a:lvl9pPr marL="1371600" algn="l" rtl="0" eaLnBrk="1" fontAlgn="base" hangingPunct="1">
        <a:lnSpc>
          <a:spcPct val="96000"/>
        </a:lnSpc>
        <a:spcBef>
          <a:spcPct val="0"/>
        </a:spcBef>
        <a:spcAft>
          <a:spcPct val="0"/>
        </a:spcAft>
        <a:defRPr sz="1950" i="1">
          <a:solidFill>
            <a:schemeClr val="tx2"/>
          </a:solidFill>
          <a:latin typeface="Times" charset="0"/>
          <a:ea typeface="ＭＳ Ｐゴシック" charset="0"/>
        </a:defRPr>
      </a:lvl9pPr>
    </p:titleStyle>
    <p:bodyStyle>
      <a:lvl1pPr marL="0" indent="0" algn="l" rtl="0" eaLnBrk="1" fontAlgn="base" hangingPunct="1">
        <a:lnSpc>
          <a:spcPct val="120000"/>
        </a:lnSpc>
        <a:spcBef>
          <a:spcPts val="0"/>
        </a:spcBef>
        <a:spcAft>
          <a:spcPct val="0"/>
        </a:spcAft>
        <a:buFontTx/>
        <a:buNone/>
        <a:defRPr sz="1500">
          <a:solidFill>
            <a:schemeClr val="accent6"/>
          </a:solidFill>
          <a:latin typeface="+mn-lt"/>
          <a:ea typeface="+mn-ea"/>
          <a:cs typeface="+mn-cs"/>
        </a:defRPr>
      </a:lvl1pPr>
      <a:lvl2pPr marL="0" indent="-140494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Times" charset="0"/>
        <a:buChar char="•"/>
        <a:defRPr sz="1500">
          <a:solidFill>
            <a:schemeClr val="accent6"/>
          </a:solidFill>
          <a:latin typeface="+mn-lt"/>
          <a:ea typeface="+mn-ea"/>
        </a:defRPr>
      </a:lvl2pPr>
      <a:lvl3pPr marL="270000" indent="-139304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Times" charset="0"/>
        <a:buChar char="•"/>
        <a:defRPr>
          <a:solidFill>
            <a:schemeClr val="accent6"/>
          </a:solidFill>
          <a:latin typeface="+mn-lt"/>
          <a:ea typeface="+mn-ea"/>
        </a:defRPr>
      </a:lvl3pPr>
      <a:lvl4pPr marL="540000" indent="-146447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Times" charset="0"/>
        <a:buChar char="•"/>
        <a:defRPr sz="1350">
          <a:solidFill>
            <a:schemeClr val="accent6"/>
          </a:solidFill>
          <a:latin typeface="+mn-lt"/>
          <a:ea typeface="+mn-ea"/>
        </a:defRPr>
      </a:lvl4pPr>
      <a:lvl5pPr marL="810000" indent="-144066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Times" charset="0"/>
        <a:buChar char="•"/>
        <a:defRPr sz="1350">
          <a:solidFill>
            <a:schemeClr val="accent6"/>
          </a:solidFill>
          <a:latin typeface="+mn-lt"/>
          <a:ea typeface="+mn-ea"/>
        </a:defRPr>
      </a:lvl5pPr>
      <a:lvl6pPr marL="1775222" indent="-144066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Times" charset="0"/>
        <a:buChar char="•"/>
        <a:defRPr>
          <a:solidFill>
            <a:schemeClr val="bg2"/>
          </a:solidFill>
          <a:latin typeface="+mn-lt"/>
          <a:ea typeface="+mn-ea"/>
        </a:defRPr>
      </a:lvl6pPr>
      <a:lvl7pPr marL="2118122" indent="-144066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Times" charset="0"/>
        <a:buChar char="•"/>
        <a:defRPr>
          <a:solidFill>
            <a:schemeClr val="bg2"/>
          </a:solidFill>
          <a:latin typeface="+mn-lt"/>
          <a:ea typeface="+mn-ea"/>
        </a:defRPr>
      </a:lvl7pPr>
      <a:lvl8pPr marL="2461022" indent="-144066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Times" charset="0"/>
        <a:buChar char="•"/>
        <a:defRPr>
          <a:solidFill>
            <a:schemeClr val="bg2"/>
          </a:solidFill>
          <a:latin typeface="+mn-lt"/>
          <a:ea typeface="+mn-ea"/>
        </a:defRPr>
      </a:lvl8pPr>
      <a:lvl9pPr marL="2803922" indent="-144066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Times" charset="0"/>
        <a:buChar char="•"/>
        <a:defRPr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nl-NL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itk.org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206708" y="1431450"/>
            <a:ext cx="7821570" cy="1144588"/>
          </a:xfrm>
        </p:spPr>
        <p:txBody>
          <a:bodyPr/>
          <a:lstStyle/>
          <a:p>
            <a:pPr algn="ctr"/>
            <a:r>
              <a:rPr lang="en-US" sz="3600" dirty="0" err="1" smtClean="0">
                <a:solidFill>
                  <a:srgbClr val="FFFF00"/>
                </a:solidFill>
              </a:rPr>
              <a:t>noexcept</a:t>
            </a:r>
            <a:r>
              <a:rPr lang="en-US" sz="3600" dirty="0" smtClean="0"/>
              <a:t> considered harmful </a:t>
            </a:r>
            <a:r>
              <a:rPr lang="en-US" sz="3600" i="1" dirty="0" smtClean="0">
                <a:solidFill>
                  <a:srgbClr val="FFFF00"/>
                </a:solidFill>
              </a:rPr>
              <a:t>???</a:t>
            </a:r>
            <a:r>
              <a:rPr lang="en-US" sz="3600" dirty="0" smtClean="0"/>
              <a:t> </a:t>
            </a:r>
            <a:endParaRPr lang="en-US" sz="3600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0"/>
          </p:nvPr>
        </p:nvSpPr>
        <p:spPr>
          <a:xfrm>
            <a:off x="1441592" y="2717800"/>
            <a:ext cx="7101911" cy="1872097"/>
          </a:xfrm>
        </p:spPr>
        <p:txBody>
          <a:bodyPr/>
          <a:lstStyle/>
          <a:p>
            <a:r>
              <a:rPr lang="en-US" sz="2000" b="1" dirty="0"/>
              <a:t>Early results from github.com/N-Dekker/</a:t>
            </a:r>
            <a:r>
              <a:rPr lang="en-US" sz="2000" b="1" dirty="0" err="1"/>
              <a:t>noexcept_benchmark</a:t>
            </a:r>
            <a:endParaRPr lang="en-US" sz="2000" b="1" dirty="0"/>
          </a:p>
          <a:p>
            <a:endParaRPr lang="nl-NL" sz="2500" b="1" dirty="0" smtClean="0"/>
          </a:p>
          <a:p>
            <a:r>
              <a:rPr lang="nl-NL" sz="2500" b="1" dirty="0" smtClean="0"/>
              <a:t>Niels Dekker</a:t>
            </a:r>
          </a:p>
          <a:p>
            <a:r>
              <a:rPr lang="nl-NL" sz="2000" b="1" dirty="0" smtClean="0"/>
              <a:t>Scientific programmer</a:t>
            </a:r>
          </a:p>
          <a:p>
            <a:r>
              <a:rPr lang="en-US" sz="2000" b="1" dirty="0"/>
              <a:t>Radiology, Division </a:t>
            </a:r>
            <a:r>
              <a:rPr lang="nl-NL" sz="2000" b="1" dirty="0"/>
              <a:t>of Image Processing (LKEB)</a:t>
            </a:r>
          </a:p>
          <a:p>
            <a:endParaRPr lang="nl-NL" sz="2000" b="1" dirty="0"/>
          </a:p>
        </p:txBody>
      </p:sp>
      <p:sp>
        <p:nvSpPr>
          <p:cNvPr id="11" name="Tijdelijke aanduiding voor inhoud 10"/>
          <p:cNvSpPr>
            <a:spLocks noGrp="1"/>
          </p:cNvSpPr>
          <p:nvPr>
            <p:ph idx="12"/>
          </p:nvPr>
        </p:nvSpPr>
        <p:spPr>
          <a:xfrm>
            <a:off x="1458532" y="4805797"/>
            <a:ext cx="3658961" cy="311726"/>
          </a:xfrm>
        </p:spPr>
        <p:txBody>
          <a:bodyPr/>
          <a:lstStyle/>
          <a:p>
            <a:r>
              <a:rPr lang="nl-NL" dirty="0" smtClean="0"/>
              <a:t>Leiden University Medical Center</a:t>
            </a:r>
            <a:endParaRPr lang="nl-NL" dirty="0"/>
          </a:p>
        </p:txBody>
      </p:sp>
      <p:pic>
        <p:nvPicPr>
          <p:cNvPr id="1026" name="Picture 2" descr="https://camo.githubusercontent.com/ef816bf9a3b2f51e4199e98b438915708da0799f/68747470733a2f2f662e636c6f75642e6769746875622e636f6d2f6173736574732f3535363236382f3430353039362f37393763636361362d613962332d313165322d386437302d3035336562323034306630342e706e6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8251545" y="2705100"/>
            <a:ext cx="428061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049" y="3467100"/>
            <a:ext cx="2337225" cy="252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239000" y="3517900"/>
            <a:ext cx="1633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+mn-lt"/>
              </a:rPr>
              <a:t>C++ on Sea, 2019</a:t>
            </a:r>
            <a:endParaRPr lang="en-US" sz="16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2060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noexcept</a:t>
            </a:r>
            <a:r>
              <a:rPr lang="en-US" dirty="0" smtClean="0"/>
              <a:t> behind a SHOUTING MACRO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9" y="1144588"/>
            <a:ext cx="7850238" cy="5113338"/>
          </a:xfrm>
        </p:spPr>
        <p:txBody>
          <a:bodyPr/>
          <a:lstStyle/>
          <a:p>
            <a:r>
              <a:rPr lang="en-US" dirty="0" smtClean="0"/>
              <a:t>My contribution to ITK (</a:t>
            </a:r>
            <a:r>
              <a:rPr lang="nl-NL" dirty="0" err="1"/>
              <a:t>Insight</a:t>
            </a:r>
            <a:r>
              <a:rPr lang="nl-NL" dirty="0"/>
              <a:t> </a:t>
            </a:r>
            <a:r>
              <a:rPr lang="nl-NL" dirty="0" smtClean="0"/>
              <a:t>Toolkit, </a:t>
            </a:r>
            <a:r>
              <a:rPr lang="en-US" dirty="0" smtClean="0">
                <a:hlinkClick r:id="rId2"/>
              </a:rPr>
              <a:t>www.itk.org</a:t>
            </a:r>
            <a:r>
              <a:rPr lang="en-US" dirty="0" smtClean="0"/>
              <a:t>):</a:t>
            </a:r>
          </a:p>
          <a:p>
            <a:endParaRPr lang="en-US" dirty="0" smtClean="0"/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class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ImageBufferRange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iterator begin()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ITK_NOEXCEPT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iterator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end()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ITK_NOEXCEPT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bool empty()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ITK_NOEXCEPT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reference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operator[](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ITK_NOEXCEPT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define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ITK_NOEXCEPT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noexcept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Why this macro? For ITK, the performance effects </a:t>
            </a:r>
            <a:r>
              <a:rPr lang="en-US" dirty="0"/>
              <a:t>of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noexcept</a:t>
            </a:r>
            <a:r>
              <a:rPr lang="en-US" dirty="0"/>
              <a:t> need </a:t>
            </a:r>
            <a:r>
              <a:rPr lang="en-US" dirty="0" smtClean="0"/>
              <a:t>to be investigated!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213" y="1341455"/>
            <a:ext cx="2558779" cy="156938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306AC46-015F-6E44-B83A-36E79AEF5356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b-NO" smtClean="0"/>
              <a:t>Niels Dekker, 4 February 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407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performance benefits from </a:t>
            </a:r>
            <a:r>
              <a:rPr lang="en-US" dirty="0" err="1" smtClean="0"/>
              <a:t>noexcept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40" y="1144588"/>
            <a:ext cx="7850238" cy="5113338"/>
          </a:xfrm>
        </p:spPr>
        <p:txBody>
          <a:bodyPr/>
          <a:lstStyle/>
          <a:p>
            <a:r>
              <a:rPr lang="en-US" dirty="0"/>
              <a:t>Scott Meyers, </a:t>
            </a:r>
            <a:r>
              <a:rPr lang="en-US" i="1" dirty="0"/>
              <a:t>Effective Modern C++</a:t>
            </a:r>
            <a:r>
              <a:rPr lang="en-US" dirty="0"/>
              <a:t> (2014):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Declare functions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noexcept</a:t>
            </a:r>
            <a:r>
              <a:rPr lang="en-US" dirty="0"/>
              <a:t> if they won’t emit exceptions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noexcept</a:t>
            </a:r>
            <a:r>
              <a:rPr lang="en-US" dirty="0" smtClean="0"/>
              <a:t> </a:t>
            </a:r>
            <a:r>
              <a:rPr lang="en-US" dirty="0"/>
              <a:t>functions are more </a:t>
            </a:r>
            <a:r>
              <a:rPr lang="en-US" dirty="0" smtClean="0"/>
              <a:t>optimizable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Catch clauses may be removed by the optimizer: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{ f(); }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catch(...) { </a:t>
            </a:r>
            <a:r>
              <a:rPr lang="en-US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"Never </a:t>
            </a:r>
            <a:r>
              <a:rPr lang="en-US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reached!";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 smtClean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Instructions may be reordered by the compiler:</a:t>
            </a:r>
          </a:p>
          <a:p>
            <a:pPr>
              <a:tabLst>
                <a:tab pos="3200400" algn="l"/>
                <a:tab pos="5943600" algn="l"/>
              </a:tabLst>
            </a:pP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f();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--v</a:t>
            </a:r>
            <a:r>
              <a:rPr lang="en-US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--v</a:t>
            </a:r>
            <a:r>
              <a:rPr lang="en-US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f();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f();</a:t>
            </a:r>
            <a:endParaRPr lang="en-US" b="1" dirty="0" smtClean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b="1" dirty="0" smtClean="0">
                <a:solidFill>
                  <a:srgbClr val="0070C0"/>
                </a:solidFill>
              </a:rPr>
              <a:t>Stack unwinding may be skipped: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void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f()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noexcept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FooType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foo_object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006600"/>
                </a:solidFill>
                <a:latin typeface="+mj-lt"/>
                <a:cs typeface="Courier New" panose="02070309020205020404" pitchFamily="49" charset="0"/>
              </a:rPr>
              <a:t>          </a:t>
            </a:r>
            <a:r>
              <a:rPr lang="en-US" b="1" i="1" dirty="0" smtClean="0">
                <a:solidFill>
                  <a:srgbClr val="006600"/>
                </a:solidFill>
                <a:latin typeface="+mj-lt"/>
                <a:cs typeface="Courier New" panose="02070309020205020404" pitchFamily="49" charset="0"/>
              </a:rPr>
              <a:t>If an exception occurs here, just terminate! No need to destruct the foo object!</a:t>
            </a:r>
            <a:endParaRPr lang="en-US" b="1" i="1" dirty="0">
              <a:solidFill>
                <a:srgbClr val="006600"/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Adding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noexcept</a:t>
            </a:r>
            <a:r>
              <a:rPr lang="en-US" dirty="0" smtClean="0"/>
              <a:t> to the </a:t>
            </a:r>
            <a:r>
              <a:rPr lang="en-US" b="1" dirty="0">
                <a:solidFill>
                  <a:srgbClr val="0070C0"/>
                </a:solidFill>
              </a:rPr>
              <a:t>move operations</a:t>
            </a:r>
            <a:r>
              <a:rPr lang="en-US" dirty="0"/>
              <a:t> of </a:t>
            </a:r>
            <a:r>
              <a:rPr lang="en-US" dirty="0" smtClean="0"/>
              <a:t>your </a:t>
            </a:r>
            <a:r>
              <a:rPr lang="en-US" dirty="0"/>
              <a:t>class </a:t>
            </a:r>
            <a:r>
              <a:rPr lang="en-US" dirty="0" smtClean="0"/>
              <a:t>allows the Standard Library to </a:t>
            </a:r>
            <a:r>
              <a:rPr lang="en-US" i="1" dirty="0"/>
              <a:t>move</a:t>
            </a:r>
            <a:r>
              <a:rPr lang="en-US" dirty="0"/>
              <a:t>, instead of </a:t>
            </a:r>
            <a:r>
              <a:rPr lang="en-US" i="1" dirty="0"/>
              <a:t>copy</a:t>
            </a:r>
            <a:r>
              <a:rPr lang="en-US" dirty="0"/>
              <a:t> your </a:t>
            </a:r>
            <a:r>
              <a:rPr lang="en-US" dirty="0" smtClean="0"/>
              <a:t>objects in various cases, for example </a:t>
            </a:r>
            <a:r>
              <a:rPr lang="en-US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::vector&lt;</a:t>
            </a:r>
            <a:r>
              <a:rPr lang="en-US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your_class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4506">
            <a:off x="7059576" y="557088"/>
            <a:ext cx="1288070" cy="1688803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 bwMode="auto">
          <a:xfrm>
            <a:off x="2855625" y="3380283"/>
            <a:ext cx="532150" cy="22485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5698759" y="3390278"/>
            <a:ext cx="532150" cy="22485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306AC46-015F-6E44-B83A-36E79AEF5356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b-NO" smtClean="0"/>
              <a:t>Niels Dekker, 4 February 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030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140" y="4268739"/>
            <a:ext cx="1448853" cy="14488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costs of </a:t>
            </a:r>
            <a:r>
              <a:rPr lang="en-US" dirty="0" err="1" smtClean="0"/>
              <a:t>noexcept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Terry Mahaffey (Microsoft), </a:t>
            </a:r>
            <a:r>
              <a:rPr lang="en-US" i="1" dirty="0"/>
              <a:t>Please, Please Help the Compiler</a:t>
            </a:r>
            <a:r>
              <a:rPr lang="en-US" dirty="0"/>
              <a:t> (2017):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noexcept</a:t>
            </a:r>
            <a:r>
              <a:rPr lang="en-US" dirty="0"/>
              <a:t> implementation </a:t>
            </a:r>
            <a:r>
              <a:rPr lang="en-US" dirty="0" err="1" smtClean="0"/>
              <a:t>unintuitively</a:t>
            </a:r>
            <a:r>
              <a:rPr lang="en-US" dirty="0" smtClean="0"/>
              <a:t> </a:t>
            </a:r>
            <a:r>
              <a:rPr lang="en-US" dirty="0"/>
              <a:t>is a net performance loss – especially on x86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noexcept</a:t>
            </a:r>
            <a:r>
              <a:rPr lang="en-US" dirty="0"/>
              <a:t> is slightly harmful, and has been seriously </a:t>
            </a:r>
            <a:r>
              <a:rPr lang="en-US" dirty="0" err="1"/>
              <a:t>mismarketed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effect (worst case scenario):</a:t>
            </a:r>
          </a:p>
          <a:p>
            <a:endParaRPr lang="en-US" dirty="0" smtClean="0"/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void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f() </a:t>
            </a:r>
            <a:r>
              <a:rPr lang="en-US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noexcept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try {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the work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catch (...) {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terminate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 </a:t>
            </a:r>
            <a:r>
              <a:rPr lang="en-US" b="1" i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Inserted by the compiler!!!</a:t>
            </a:r>
            <a:endParaRPr lang="en-US" b="1" i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dirty="0" smtClean="0"/>
          </a:p>
          <a:p>
            <a:r>
              <a:rPr lang="en-US" dirty="0" smtClean="0"/>
              <a:t>Moreover: compiler less willing to automatically inline such function </a:t>
            </a:r>
          </a:p>
          <a:p>
            <a:endParaRPr lang="en-US" dirty="0"/>
          </a:p>
          <a:p>
            <a:pPr algn="r"/>
            <a:r>
              <a:rPr lang="en-US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29010" y="6225272"/>
            <a:ext cx="333162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 smtClean="0">
                <a:solidFill>
                  <a:schemeClr val="accent6"/>
                </a:solidFill>
                <a:latin typeface="+mn-lt"/>
                <a:ea typeface="+mn-ea"/>
              </a:rPr>
              <a:t>Picture: </a:t>
            </a:r>
            <a:r>
              <a:rPr lang="en-US" sz="1300" dirty="0">
                <a:solidFill>
                  <a:schemeClr val="accent6"/>
                </a:solidFill>
                <a:latin typeface="+mn-lt"/>
                <a:ea typeface="+mn-ea"/>
              </a:rPr>
              <a:t>Steve McConnell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306AC46-015F-6E44-B83A-36E79AEF5356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b-NO" smtClean="0"/>
              <a:t>Niels Dekker, 4 February 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520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</a:t>
            </a:r>
            <a:r>
              <a:rPr lang="en-US" dirty="0" smtClean="0"/>
              <a:t>benchmark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9" y="1144588"/>
            <a:ext cx="8112566" cy="5113338"/>
          </a:xfrm>
        </p:spPr>
        <p:txBody>
          <a:bodyPr/>
          <a:lstStyle/>
          <a:p>
            <a:r>
              <a:rPr lang="en-US" dirty="0"/>
              <a:t>Compares</a:t>
            </a:r>
            <a:r>
              <a:rPr lang="en-US" dirty="0" smtClean="0"/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noexcept</a:t>
            </a:r>
            <a:r>
              <a:rPr lang="en-US" dirty="0" smtClean="0"/>
              <a:t> to no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noexcept</a:t>
            </a:r>
            <a:r>
              <a:rPr lang="en-US" dirty="0" smtClean="0"/>
              <a:t> (implicitly defined exception specification)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                        So now: should </a:t>
            </a:r>
            <a:r>
              <a:rPr lang="en-US" dirty="0"/>
              <a:t>we </a:t>
            </a:r>
            <a:r>
              <a:rPr lang="en-US" dirty="0" smtClean="0"/>
              <a:t>declare our functions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noexcept</a:t>
            </a:r>
            <a:r>
              <a:rPr lang="en-US" dirty="0" smtClean="0"/>
              <a:t> or not?</a:t>
            </a:r>
          </a:p>
          <a:p>
            <a:endParaRPr lang="en-US" dirty="0"/>
          </a:p>
          <a:p>
            <a:r>
              <a:rPr lang="en-US" dirty="0" smtClean="0"/>
              <a:t>                          Please check </a:t>
            </a:r>
            <a:r>
              <a:rPr lang="en-US" b="1" dirty="0" smtClean="0">
                <a:solidFill>
                  <a:srgbClr val="00B050"/>
                </a:solidFill>
              </a:rPr>
              <a:t>github.com/N-Dekker/</a:t>
            </a:r>
            <a:r>
              <a:rPr lang="en-US" b="1" dirty="0" err="1" smtClean="0">
                <a:solidFill>
                  <a:srgbClr val="00B050"/>
                </a:solidFill>
              </a:rPr>
              <a:t>noexcept_benchmark</a:t>
            </a:r>
            <a:endParaRPr lang="en-US" b="1" dirty="0" smtClean="0">
              <a:solidFill>
                <a:srgbClr val="00B050"/>
              </a:solidFill>
            </a:endParaRPr>
          </a:p>
          <a:p>
            <a:pPr>
              <a:tabLst>
                <a:tab pos="8056563" algn="r"/>
              </a:tabLst>
            </a:pPr>
            <a:r>
              <a:rPr lang="en-US" dirty="0" smtClean="0"/>
              <a:t>                          Mail: </a:t>
            </a:r>
            <a:r>
              <a:rPr lang="en-US" b="1" dirty="0" smtClean="0">
                <a:solidFill>
                  <a:srgbClr val="00B050"/>
                </a:solidFill>
              </a:rPr>
              <a:t>N.Dekker@lumc.nl</a:t>
            </a:r>
            <a:r>
              <a:rPr lang="en-US" dirty="0"/>
              <a:t>  </a:t>
            </a:r>
            <a:r>
              <a:rPr lang="en-US" dirty="0" smtClean="0"/>
              <a:t>and </a:t>
            </a:r>
            <a:r>
              <a:rPr lang="en-US" b="1" dirty="0">
                <a:solidFill>
                  <a:srgbClr val="00B050"/>
                </a:solidFill>
              </a:rPr>
              <a:t>niels_dekker_address_until_2024@xs4all.nl</a:t>
            </a:r>
            <a:r>
              <a:rPr lang="en-US" b="1" dirty="0" smtClean="0">
                <a:solidFill>
                  <a:srgbClr val="00B050"/>
                </a:solidFill>
              </a:rPr>
              <a:t>	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314869"/>
              </p:ext>
            </p:extLst>
          </p:nvPr>
        </p:nvGraphicFramePr>
        <p:xfrm>
          <a:off x="739372" y="1540677"/>
          <a:ext cx="6283524" cy="30861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20992">
                  <a:extLst>
                    <a:ext uri="{9D8B030D-6E8A-4147-A177-3AD203B41FA5}">
                      <a16:colId xmlns:a16="http://schemas.microsoft.com/office/drawing/2014/main" xmlns="" val="2402160808"/>
                    </a:ext>
                  </a:extLst>
                </a:gridCol>
                <a:gridCol w="940633">
                  <a:extLst>
                    <a:ext uri="{9D8B030D-6E8A-4147-A177-3AD203B41FA5}">
                      <a16:colId xmlns:a16="http://schemas.microsoft.com/office/drawing/2014/main" xmlns="" val="1392846445"/>
                    </a:ext>
                  </a:extLst>
                </a:gridCol>
                <a:gridCol w="940633">
                  <a:extLst>
                    <a:ext uri="{9D8B030D-6E8A-4147-A177-3AD203B41FA5}">
                      <a16:colId xmlns:a16="http://schemas.microsoft.com/office/drawing/2014/main" xmlns="" val="4261053922"/>
                    </a:ext>
                  </a:extLst>
                </a:gridCol>
                <a:gridCol w="940633">
                  <a:extLst>
                    <a:ext uri="{9D8B030D-6E8A-4147-A177-3AD203B41FA5}">
                      <a16:colId xmlns:a16="http://schemas.microsoft.com/office/drawing/2014/main" xmlns="" val="2915583844"/>
                    </a:ext>
                  </a:extLst>
                </a:gridCol>
                <a:gridCol w="940633">
                  <a:extLst>
                    <a:ext uri="{9D8B030D-6E8A-4147-A177-3AD203B41FA5}">
                      <a16:colId xmlns:a16="http://schemas.microsoft.com/office/drawing/2014/main" xmlns="" val="713488164"/>
                    </a:ext>
                  </a:extLst>
                </a:gridCol>
              </a:tblGrid>
              <a:tr h="34443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VS2017 x86</a:t>
                      </a:r>
                    </a:p>
                    <a:p>
                      <a:r>
                        <a:rPr lang="en-US" dirty="0" smtClean="0"/>
                        <a:t>(32-bit)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VS2017</a:t>
                      </a:r>
                      <a:r>
                        <a:rPr lang="en-US" baseline="0" dirty="0" smtClean="0"/>
                        <a:t> x64</a:t>
                      </a:r>
                    </a:p>
                    <a:p>
                      <a:r>
                        <a:rPr lang="en-US" baseline="0" dirty="0" smtClean="0"/>
                        <a:t>(64-bit)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GCC 5.4.0 (Ubuntu 16.04)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Clang (Apple LLVM 9.1)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37537659"/>
                  </a:ext>
                </a:extLst>
              </a:tr>
              <a:tr h="271375">
                <a:tc>
                  <a:txBody>
                    <a:bodyPr/>
                    <a:lstStyle/>
                    <a:p>
                      <a:r>
                        <a:rPr lang="en-US" dirty="0" smtClean="0"/>
                        <a:t>inline 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02214754"/>
                  </a:ext>
                </a:extLst>
              </a:tr>
              <a:tr h="271375">
                <a:tc>
                  <a:txBody>
                    <a:bodyPr/>
                    <a:lstStyle/>
                    <a:p>
                      <a:r>
                        <a:rPr lang="en-US" dirty="0" smtClean="0"/>
                        <a:t>exported library 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0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70835518"/>
                  </a:ext>
                </a:extLst>
              </a:tr>
              <a:tr h="344437">
                <a:tc>
                  <a:txBody>
                    <a:bodyPr/>
                    <a:lstStyle/>
                    <a:p>
                      <a:r>
                        <a:rPr lang="en-US" dirty="0" smtClean="0"/>
                        <a:t>removable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B050"/>
                          </a:solidFill>
                        </a:rPr>
                        <a:t>+</a:t>
                      </a:r>
                      <a:endParaRPr lang="en-US" sz="20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30918827"/>
                  </a:ext>
                </a:extLst>
              </a:tr>
              <a:tr h="27137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reorderable</a:t>
                      </a:r>
                      <a:r>
                        <a:rPr lang="en-US" dirty="0" smtClean="0"/>
                        <a:t> ++v; f(); --v;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B050"/>
                          </a:solidFill>
                        </a:rPr>
                        <a:t>+</a:t>
                      </a:r>
                      <a:endParaRPr lang="en-US" sz="20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B050"/>
                          </a:solidFill>
                        </a:rPr>
                        <a:t>+</a:t>
                      </a:r>
                      <a:endParaRPr lang="en-US" sz="20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53936567"/>
                  </a:ext>
                </a:extLst>
              </a:tr>
              <a:tr h="34443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skippable</a:t>
                      </a:r>
                      <a:r>
                        <a:rPr lang="en-US" dirty="0" smtClean="0"/>
                        <a:t> stack</a:t>
                      </a:r>
                      <a:r>
                        <a:rPr lang="en-US" baseline="0" dirty="0" smtClean="0"/>
                        <a:t> unwinding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B050"/>
                          </a:solidFill>
                        </a:rPr>
                        <a:t>+</a:t>
                      </a:r>
                      <a:endParaRPr lang="en-US" sz="20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B050"/>
                          </a:solidFill>
                        </a:rPr>
                        <a:t>+</a:t>
                      </a:r>
                      <a:endParaRPr lang="en-US" sz="20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67390143"/>
                  </a:ext>
                </a:extLst>
              </a:tr>
              <a:tr h="34443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std</a:t>
                      </a:r>
                      <a:r>
                        <a:rPr lang="en-US" dirty="0" smtClean="0"/>
                        <a:t>::vector&lt;</a:t>
                      </a:r>
                      <a:r>
                        <a:rPr lang="en-US" dirty="0" err="1" smtClean="0"/>
                        <a:t>my_class</a:t>
                      </a:r>
                      <a:r>
                        <a:rPr lang="en-US" dirty="0" smtClean="0"/>
                        <a:t>&gt;</a:t>
                      </a:r>
                      <a:r>
                        <a:rPr lang="en-US" baseline="0" dirty="0" smtClean="0"/>
                        <a:t> ,</a:t>
                      </a:r>
                      <a:r>
                        <a:rPr lang="en-US" dirty="0" smtClean="0"/>
                        <a:t> move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B050"/>
                          </a:solidFill>
                        </a:rPr>
                        <a:t>+</a:t>
                      </a:r>
                      <a:endParaRPr lang="en-US" sz="20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B050"/>
                          </a:solidFill>
                        </a:rPr>
                        <a:t>+</a:t>
                      </a:r>
                      <a:endParaRPr lang="en-US" sz="20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B050"/>
                          </a:solidFill>
                        </a:rPr>
                        <a:t>+</a:t>
                      </a:r>
                      <a:endParaRPr lang="en-US" sz="20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B050"/>
                          </a:solidFill>
                        </a:rPr>
                        <a:t>+</a:t>
                      </a:r>
                      <a:endParaRPr lang="en-US" sz="20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5622442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135321" y="1517418"/>
            <a:ext cx="1469034" cy="330859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+mn-lt"/>
                <a:ea typeface="+mn-ea"/>
              </a:rPr>
              <a:t>+</a:t>
            </a:r>
            <a:r>
              <a:rPr lang="en-US" sz="1500" dirty="0">
                <a:solidFill>
                  <a:schemeClr val="accent6"/>
                </a:solidFill>
                <a:latin typeface="+mn-lt"/>
                <a:ea typeface="+mn-ea"/>
              </a:rPr>
              <a:t> </a:t>
            </a:r>
            <a:r>
              <a:rPr lang="en-US" sz="1500" dirty="0" smtClean="0">
                <a:solidFill>
                  <a:schemeClr val="accent6"/>
                </a:solidFill>
                <a:latin typeface="+mn-lt"/>
                <a:ea typeface="+mn-ea"/>
              </a:rPr>
              <a:t> </a:t>
            </a:r>
            <a:r>
              <a:rPr lang="en-US" sz="1500" b="1" dirty="0" err="1" smtClean="0">
                <a:solidFill>
                  <a:schemeClr val="accent6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noexcept</a:t>
            </a:r>
            <a:r>
              <a:rPr lang="en-US" sz="1500" dirty="0" smtClean="0">
                <a:solidFill>
                  <a:schemeClr val="accent6"/>
                </a:solidFill>
                <a:latin typeface="+mn-lt"/>
                <a:ea typeface="+mn-ea"/>
              </a:rPr>
              <a:t> </a:t>
            </a:r>
            <a:r>
              <a:rPr lang="en-US" sz="1500" dirty="0">
                <a:solidFill>
                  <a:schemeClr val="accent6"/>
                </a:solidFill>
                <a:latin typeface="+mn-lt"/>
                <a:ea typeface="+mn-ea"/>
              </a:rPr>
              <a:t>performs </a:t>
            </a:r>
            <a:r>
              <a:rPr lang="en-US" sz="1500" dirty="0" smtClean="0">
                <a:solidFill>
                  <a:schemeClr val="accent6"/>
                </a:solidFill>
                <a:latin typeface="+mn-lt"/>
                <a:ea typeface="+mn-ea"/>
              </a:rPr>
              <a:t>best (in this specific test case)</a:t>
            </a:r>
            <a:endParaRPr lang="en-US" sz="1500" dirty="0" smtClean="0">
              <a:solidFill>
                <a:srgbClr val="000000"/>
              </a:solidFill>
              <a:latin typeface="Calibri"/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-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sz="1500" dirty="0" smtClean="0">
                <a:solidFill>
                  <a:schemeClr val="accent6"/>
                </a:solidFill>
                <a:latin typeface="+mn-lt"/>
                <a:ea typeface="+mn-ea"/>
              </a:rPr>
              <a:t>Implicit  specification performs best (in this specific test case)</a:t>
            </a:r>
          </a:p>
          <a:p>
            <a:endParaRPr lang="en-US" sz="1500" dirty="0" smtClean="0">
              <a:solidFill>
                <a:schemeClr val="accent6"/>
              </a:solidFill>
              <a:latin typeface="+mn-lt"/>
              <a:ea typeface="+mn-ea"/>
            </a:endParaRPr>
          </a:p>
          <a:p>
            <a:r>
              <a:rPr lang="en-US" sz="1500" dirty="0" smtClean="0">
                <a:solidFill>
                  <a:schemeClr val="accent6"/>
                </a:solidFill>
                <a:latin typeface="+mn-lt"/>
                <a:ea typeface="+mn-ea"/>
              </a:rPr>
              <a:t>Blank cell: no significant difference found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10" y="4894291"/>
            <a:ext cx="649247" cy="125917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rot="20351776">
            <a:off x="7002610" y="5875862"/>
            <a:ext cx="20313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5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::terminate</a:t>
            </a:r>
            <a:r>
              <a:rPr lang="en-US" sz="15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5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306AC46-015F-6E44-B83A-36E79AEF5356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b-NO" smtClean="0"/>
              <a:t>Niels Dekker, 4 February 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409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62-457 Presentatie-LUMC">
  <a:themeElements>
    <a:clrScheme name="Aangepast 30">
      <a:dk1>
        <a:srgbClr val="003C66"/>
      </a:dk1>
      <a:lt1>
        <a:srgbClr val="FFFFFF"/>
      </a:lt1>
      <a:dk2>
        <a:srgbClr val="FFFFFF"/>
      </a:dk2>
      <a:lt2>
        <a:srgbClr val="003C7D"/>
      </a:lt2>
      <a:accent1>
        <a:srgbClr val="007CC2"/>
      </a:accent1>
      <a:accent2>
        <a:srgbClr val="009FBD"/>
      </a:accent2>
      <a:accent3>
        <a:srgbClr val="6E90A6"/>
      </a:accent3>
      <a:accent4>
        <a:srgbClr val="E3004F"/>
      </a:accent4>
      <a:accent5>
        <a:srgbClr val="C0965C"/>
      </a:accent5>
      <a:accent6>
        <a:srgbClr val="000000"/>
      </a:accent6>
      <a:hlink>
        <a:srgbClr val="1161C6"/>
      </a:hlink>
      <a:folHlink>
        <a:srgbClr val="E3004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101463"/>
        </a:dk1>
        <a:lt1>
          <a:srgbClr val="FFFFFF"/>
        </a:lt1>
        <a:dk2>
          <a:srgbClr val="B5E7FF"/>
        </a:dk2>
        <a:lt2>
          <a:srgbClr val="111166"/>
        </a:lt2>
        <a:accent1>
          <a:srgbClr val="119DF9"/>
        </a:accent1>
        <a:accent2>
          <a:srgbClr val="117FE4"/>
        </a:accent2>
        <a:accent3>
          <a:srgbClr val="D7F1FF"/>
        </a:accent3>
        <a:accent4>
          <a:srgbClr val="DADADA"/>
        </a:accent4>
        <a:accent5>
          <a:srgbClr val="AACCFB"/>
        </a:accent5>
        <a:accent6>
          <a:srgbClr val="0E72CF"/>
        </a:accent6>
        <a:hlink>
          <a:srgbClr val="1161C6"/>
        </a:hlink>
        <a:folHlink>
          <a:srgbClr val="114DB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62-457 Presentatie-LUMC.potx</Template>
  <TotalTime>13913</TotalTime>
  <Words>434</Words>
  <Application>Microsoft Office PowerPoint</Application>
  <PresentationFormat>On-screen Show (4:3)</PresentationFormat>
  <Paragraphs>119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62-457 Presentatie-LUMC</vt:lpstr>
      <vt:lpstr>noexcept considered harmful ??? </vt:lpstr>
      <vt:lpstr>noexcept behind a SHOUTING MACRO NAME</vt:lpstr>
      <vt:lpstr>Potential performance benefits from noexcept</vt:lpstr>
      <vt:lpstr>Possible costs of noexcept</vt:lpstr>
      <vt:lpstr>Preliminary benchmark results</vt:lpstr>
    </vt:vector>
  </TitlesOfParts>
  <Company>LUMC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YourName</dc:creator>
  <cp:lastModifiedBy>Niels</cp:lastModifiedBy>
  <cp:revision>620</cp:revision>
  <cp:lastPrinted>2019-02-01T21:31:03Z</cp:lastPrinted>
  <dcterms:created xsi:type="dcterms:W3CDTF">2004-01-22T14:47:02Z</dcterms:created>
  <dcterms:modified xsi:type="dcterms:W3CDTF">2019-02-09T14:08:50Z</dcterms:modified>
</cp:coreProperties>
</file>