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309" r:id="rId3"/>
    <p:sldId id="310" r:id="rId4"/>
    <p:sldId id="311" r:id="rId5"/>
    <p:sldId id="279" r:id="rId6"/>
    <p:sldId id="312" r:id="rId7"/>
    <p:sldId id="332" r:id="rId8"/>
    <p:sldId id="333" r:id="rId9"/>
    <p:sldId id="313" r:id="rId10"/>
    <p:sldId id="314" r:id="rId11"/>
    <p:sldId id="315" r:id="rId12"/>
    <p:sldId id="316" r:id="rId13"/>
    <p:sldId id="317" r:id="rId14"/>
    <p:sldId id="280" r:id="rId15"/>
    <p:sldId id="318" r:id="rId16"/>
    <p:sldId id="321" r:id="rId17"/>
    <p:sldId id="322" r:id="rId18"/>
    <p:sldId id="32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81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3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6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54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3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switch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en.wikipedia.org/wiki/Linksys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Review (Protocols)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UT CS361S – Network Security and Privacy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937260"/>
            <a:ext cx="6515100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4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OSI Model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Like most OO-designs, the abstraction often breaks down</a:t>
            </a:r>
          </a:p>
          <a:p>
            <a:r>
              <a:rPr lang="en-US" dirty="0"/>
              <a:t>The TCP/IP stack really only uses the following layers:</a:t>
            </a:r>
          </a:p>
          <a:p>
            <a:pPr lvl="1"/>
            <a:r>
              <a:rPr lang="en-US" dirty="0"/>
              <a:t>Application (Layer 7; example: HTTP)</a:t>
            </a:r>
          </a:p>
          <a:p>
            <a:pPr lvl="1"/>
            <a:r>
              <a:rPr lang="en-US" dirty="0"/>
              <a:t>Transport (Layer 4; TCP)</a:t>
            </a:r>
          </a:p>
          <a:p>
            <a:pPr lvl="1"/>
            <a:r>
              <a:rPr lang="en-US" dirty="0"/>
              <a:t>IP (Layer 3; IP)</a:t>
            </a:r>
          </a:p>
          <a:p>
            <a:pPr lvl="1"/>
            <a:r>
              <a:rPr lang="en-US" dirty="0"/>
              <a:t>Data Link (Layer 2; example: Ethernet)</a:t>
            </a:r>
          </a:p>
          <a:p>
            <a:r>
              <a:rPr lang="en-US" dirty="0"/>
              <a:t>Some breakdown in information hiding, abstractions,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NOTE: It’s common to just refer to a layer by it’s number (e.g., a layer-4 protocol)</a:t>
            </a:r>
          </a:p>
        </p:txBody>
      </p:sp>
    </p:spTree>
    <p:extLst>
      <p:ext uri="{BB962C8B-B14F-4D97-AF65-F5344CB8AC3E}">
        <p14:creationId xmlns:p14="http://schemas.microsoft.com/office/powerpoint/2010/main" val="346072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our purposes, we will focus on TCP/IP and TCP/IP-like stacks</a:t>
            </a:r>
          </a:p>
          <a:p>
            <a:r>
              <a:rPr lang="en-US" dirty="0"/>
              <a:t>The TCP and IP layers are fixed for layers 3 and 4 (</a:t>
            </a:r>
            <a:r>
              <a:rPr lang="en-US" b="1" i="1" dirty="0"/>
              <a:t>hourglass</a:t>
            </a:r>
            <a:r>
              <a:rPr lang="en-US" dirty="0"/>
              <a:t>)</a:t>
            </a:r>
          </a:p>
          <a:p>
            <a:r>
              <a:rPr lang="en-US" dirty="0"/>
              <a:t>But layers 7 and 2 vary widely</a:t>
            </a:r>
          </a:p>
          <a:p>
            <a:r>
              <a:rPr lang="en-US" dirty="0"/>
              <a:t>Millions of networked applications work over TCP/IP at layer 7</a:t>
            </a:r>
          </a:p>
          <a:p>
            <a:r>
              <a:rPr lang="en-US" dirty="0"/>
              <a:t>Many layer 2 protocols such as </a:t>
            </a:r>
            <a:r>
              <a:rPr lang="en-US" dirty="0" err="1"/>
              <a:t>WiFi</a:t>
            </a:r>
            <a:r>
              <a:rPr lang="en-US" dirty="0"/>
              <a:t>, Ethernet</a:t>
            </a:r>
          </a:p>
          <a:p>
            <a:pPr lvl="1"/>
            <a:r>
              <a:rPr lang="en-US" dirty="0"/>
              <a:t>Networked applications work over </a:t>
            </a:r>
            <a:r>
              <a:rPr lang="en-US" dirty="0" err="1"/>
              <a:t>WiFi</a:t>
            </a:r>
            <a:r>
              <a:rPr lang="en-US" dirty="0"/>
              <a:t> or Ethernet without any change</a:t>
            </a:r>
          </a:p>
          <a:p>
            <a:pPr lvl="1"/>
            <a:r>
              <a:rPr lang="en-US" dirty="0"/>
              <a:t>Sometimes called a MAC protocol (Media Access Protocol)</a:t>
            </a:r>
          </a:p>
          <a:p>
            <a:pPr lvl="1"/>
            <a:r>
              <a:rPr lang="en-US" dirty="0"/>
              <a:t>TCP/IP work over a walkie-talkie with an appropriate MAC protocol</a:t>
            </a:r>
          </a:p>
        </p:txBody>
      </p:sp>
    </p:spTree>
    <p:extLst>
      <p:ext uri="{BB962C8B-B14F-4D97-AF65-F5344CB8AC3E}">
        <p14:creationId xmlns:p14="http://schemas.microsoft.com/office/powerpoint/2010/main" val="134311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Data Move in a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send, data is inserted (pushed) at the top-most protocol </a:t>
            </a:r>
          </a:p>
          <a:p>
            <a:r>
              <a:rPr lang="en-US" dirty="0"/>
              <a:t>The receiving protocol </a:t>
            </a:r>
          </a:p>
          <a:p>
            <a:pPr lvl="1"/>
            <a:r>
              <a:rPr lang="en-US" dirty="0"/>
              <a:t>Processes the data, potentially splitting, recoding,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Derives one or more chunks of output data</a:t>
            </a:r>
          </a:p>
          <a:p>
            <a:pPr lvl="1"/>
            <a:r>
              <a:rPr lang="en-US" dirty="0"/>
              <a:t>Metadata added to each chunk (usually a header)</a:t>
            </a:r>
          </a:p>
          <a:p>
            <a:pPr lvl="1"/>
            <a:r>
              <a:rPr lang="en-US" dirty="0"/>
              <a:t>Each chunk, along with the meta-data is a “packet”</a:t>
            </a:r>
          </a:p>
          <a:p>
            <a:pPr lvl="1"/>
            <a:r>
              <a:rPr lang="en-US" dirty="0"/>
              <a:t>The packet is inserted (pushed) down to the next layer</a:t>
            </a:r>
          </a:p>
          <a:p>
            <a:r>
              <a:rPr lang="en-US" dirty="0"/>
              <a:t>On the receiving side, the process is reversed, starting at bottom</a:t>
            </a:r>
          </a:p>
        </p:txBody>
      </p:sp>
    </p:spTree>
    <p:extLst>
      <p:ext uri="{BB962C8B-B14F-4D97-AF65-F5344CB8AC3E}">
        <p14:creationId xmlns:p14="http://schemas.microsoft.com/office/powerpoint/2010/main" val="144636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Stack Send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57550" y="2286000"/>
            <a:ext cx="13144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HTTP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1002" y="2752552"/>
            <a:ext cx="1314450" cy="342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TCP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1002" y="3209752"/>
            <a:ext cx="1314450" cy="342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IP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1002" y="3714750"/>
            <a:ext cx="1314450" cy="3429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MAC </a:t>
            </a:r>
          </a:p>
        </p:txBody>
      </p:sp>
      <p:sp>
        <p:nvSpPr>
          <p:cNvPr id="8" name="Rectangle 7"/>
          <p:cNvSpPr/>
          <p:nvPr/>
        </p:nvSpPr>
        <p:spPr>
          <a:xfrm>
            <a:off x="3714750" y="2752552"/>
            <a:ext cx="13144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HTTP Request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57550" y="2752552"/>
            <a:ext cx="483177" cy="342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TCP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79224" y="3231572"/>
            <a:ext cx="13144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HTTP Request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22024" y="3231572"/>
            <a:ext cx="483177" cy="342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TCP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51390" y="3714750"/>
            <a:ext cx="13144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HTTP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4190" y="3714750"/>
            <a:ext cx="483177" cy="342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TCP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7550" y="3231572"/>
            <a:ext cx="457200" cy="342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IP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36990" y="3714750"/>
            <a:ext cx="457200" cy="342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IP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9789" y="3714750"/>
            <a:ext cx="515539" cy="3429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MAC </a:t>
            </a:r>
          </a:p>
        </p:txBody>
      </p:sp>
    </p:spTree>
    <p:extLst>
      <p:ext uri="{BB962C8B-B14F-4D97-AF65-F5344CB8AC3E}">
        <p14:creationId xmlns:p14="http://schemas.microsoft.com/office/powerpoint/2010/main" val="388947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 in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At the MAC layer, protocol connects 2 endpoints. Typically:</a:t>
            </a:r>
          </a:p>
          <a:p>
            <a:pPr lvl="1"/>
            <a:r>
              <a:rPr lang="en-US" dirty="0"/>
              <a:t>Has its own addressing scheme (MAC address)</a:t>
            </a:r>
          </a:p>
          <a:p>
            <a:pPr lvl="1"/>
            <a:r>
              <a:rPr lang="en-US" dirty="0"/>
              <a:t>Controls who talks when</a:t>
            </a:r>
          </a:p>
          <a:p>
            <a:pPr lvl="1"/>
            <a:r>
              <a:rPr lang="en-US" dirty="0"/>
              <a:t>Provides error detection and </a:t>
            </a:r>
            <a:r>
              <a:rPr lang="en-US" i="1" dirty="0"/>
              <a:t>error correction</a:t>
            </a:r>
            <a:endParaRPr lang="en-US" dirty="0"/>
          </a:p>
          <a:p>
            <a:r>
              <a:rPr lang="en-US" dirty="0"/>
              <a:t>IP (Internetwork Protocol) </a:t>
            </a:r>
          </a:p>
          <a:p>
            <a:pPr lvl="1"/>
            <a:r>
              <a:rPr lang="en-US" dirty="0"/>
              <a:t>Connects many different networks of different media types</a:t>
            </a:r>
          </a:p>
          <a:p>
            <a:pPr lvl="1"/>
            <a:r>
              <a:rPr lang="en-US" dirty="0"/>
              <a:t>Global addressing scheme</a:t>
            </a:r>
          </a:p>
          <a:p>
            <a:r>
              <a:rPr lang="en-US" dirty="0"/>
              <a:t>TCP</a:t>
            </a:r>
          </a:p>
          <a:p>
            <a:pPr lvl="1"/>
            <a:r>
              <a:rPr lang="en-US" dirty="0"/>
              <a:t>Reliable, in-order delivery (Session)</a:t>
            </a:r>
          </a:p>
          <a:p>
            <a:pPr lvl="1"/>
            <a:r>
              <a:rPr lang="en-US" dirty="0"/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106998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 one company writes all TCP modules</a:t>
            </a:r>
          </a:p>
          <a:p>
            <a:r>
              <a:rPr lang="en-US" dirty="0"/>
              <a:t>Protocol specifications are approved by the IETF</a:t>
            </a:r>
          </a:p>
          <a:p>
            <a:pPr lvl="1"/>
            <a:r>
              <a:rPr lang="en-US" dirty="0"/>
              <a:t>You can find the specifications in RFC’s (Request For Comments)</a:t>
            </a:r>
          </a:p>
          <a:p>
            <a:pPr lvl="1"/>
            <a:r>
              <a:rPr lang="en-US" dirty="0"/>
              <a:t>RFC 793 was the first specification of TCP (1981)</a:t>
            </a:r>
          </a:p>
          <a:p>
            <a:r>
              <a:rPr lang="en-US" dirty="0"/>
              <a:t>If an implementation follows the spec, it will be interoperable</a:t>
            </a:r>
          </a:p>
        </p:txBody>
      </p:sp>
    </p:spTree>
    <p:extLst>
      <p:ext uri="{BB962C8B-B14F-4D97-AF65-F5344CB8AC3E}">
        <p14:creationId xmlns:p14="http://schemas.microsoft.com/office/powerpoint/2010/main" val="169420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793 (TCP)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broken into “segments” in section 2.2</a:t>
            </a:r>
          </a:p>
          <a:p>
            <a:r>
              <a:rPr lang="en-US" dirty="0"/>
              <a:t>Network layers in section 2.5  (a little different from our usage)</a:t>
            </a:r>
          </a:p>
          <a:p>
            <a:r>
              <a:rPr lang="en-US" dirty="0"/>
              <a:t>Section 2.6 lays out critical goal: Reliability</a:t>
            </a:r>
          </a:p>
          <a:p>
            <a:pPr lvl="1"/>
            <a:r>
              <a:rPr lang="en-US" dirty="0"/>
              <a:t>Data is delivered reliably (i.e., delivery is assured)</a:t>
            </a:r>
          </a:p>
          <a:p>
            <a:pPr lvl="1"/>
            <a:r>
              <a:rPr lang="en-US" dirty="0"/>
              <a:t>Data is delivered in-order</a:t>
            </a:r>
          </a:p>
          <a:p>
            <a:pPr lvl="1"/>
            <a:r>
              <a:rPr lang="en-US" dirty="0"/>
              <a:t>How? Sequence numbers and acknowledgements on segments</a:t>
            </a:r>
          </a:p>
          <a:p>
            <a:r>
              <a:rPr lang="en-US" dirty="0"/>
              <a:t>Section 2.7 identifies another goal: Multiplexing</a:t>
            </a:r>
          </a:p>
          <a:p>
            <a:pPr lvl="1"/>
            <a:r>
              <a:rPr lang="en-US" dirty="0"/>
              <a:t>Different flows get different ports</a:t>
            </a:r>
          </a:p>
          <a:p>
            <a:r>
              <a:rPr lang="en-US" dirty="0"/>
              <a:t>Section 2.8 indicates that this is a </a:t>
            </a:r>
            <a:r>
              <a:rPr lang="en-US" i="1" dirty="0"/>
              <a:t>stream</a:t>
            </a:r>
            <a:r>
              <a:rPr lang="en-US" dirty="0"/>
              <a:t> based protocol</a:t>
            </a:r>
          </a:p>
        </p:txBody>
      </p:sp>
    </p:spTree>
    <p:extLst>
      <p:ext uri="{BB962C8B-B14F-4D97-AF65-F5344CB8AC3E}">
        <p14:creationId xmlns:p14="http://schemas.microsoft.com/office/powerpoint/2010/main" val="269102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1" y="971551"/>
            <a:ext cx="5868235" cy="48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6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set of rules that govern the interaction of two or more parties</a:t>
            </a:r>
          </a:p>
          <a:p>
            <a:r>
              <a:rPr lang="en-US" dirty="0"/>
              <a:t>In networking, it defines how two nodes communicate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What  (</a:t>
            </a:r>
            <a:r>
              <a:rPr lang="en-US" i="1" dirty="0"/>
              <a:t>including message structure)</a:t>
            </a:r>
            <a:endParaRPr lang="en-US" dirty="0"/>
          </a:p>
          <a:p>
            <a:pPr lvl="1"/>
            <a:r>
              <a:rPr lang="en-US" dirty="0"/>
              <a:t>How</a:t>
            </a:r>
          </a:p>
          <a:p>
            <a:r>
              <a:rPr lang="en-US" b="1" i="1" dirty="0"/>
              <a:t>Certain outcomes are guaranteed when the rules are followed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2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Actually, a protocol often refers to two separate things</a:t>
            </a:r>
          </a:p>
          <a:p>
            <a:r>
              <a:rPr lang="en-US" b="1" dirty="0"/>
              <a:t>FIRST</a:t>
            </a:r>
            <a:r>
              <a:rPr lang="en-US" dirty="0"/>
              <a:t>, the rules/specification referred to on the previous slide</a:t>
            </a:r>
          </a:p>
          <a:p>
            <a:r>
              <a:rPr lang="en-US" b="1" dirty="0"/>
              <a:t>SECOND</a:t>
            </a:r>
            <a:r>
              <a:rPr lang="en-US" dirty="0"/>
              <a:t>, the computer module that </a:t>
            </a:r>
            <a:r>
              <a:rPr lang="en-US" i="1" dirty="0"/>
              <a:t>implements</a:t>
            </a:r>
            <a:r>
              <a:rPr lang="en-US" dirty="0"/>
              <a:t> the rules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754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Contemporary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 – </a:t>
            </a:r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r>
              <a:rPr lang="en-US" dirty="0"/>
              <a:t>IP – Internet Protocol</a:t>
            </a:r>
          </a:p>
          <a:p>
            <a:r>
              <a:rPr lang="en-US" dirty="0"/>
              <a:t>SMTP – Simple Mail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131783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Protocol is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are too many rules for any one protocol to handle</a:t>
            </a:r>
          </a:p>
          <a:p>
            <a:r>
              <a:rPr lang="en-US" dirty="0"/>
              <a:t>Also, behavior/rules need to change for different hardware/goals</a:t>
            </a:r>
          </a:p>
          <a:p>
            <a:r>
              <a:rPr lang="en-US" dirty="0"/>
              <a:t>For example, consider HTTP</a:t>
            </a:r>
          </a:p>
          <a:p>
            <a:pPr lvl="1"/>
            <a:r>
              <a:rPr lang="en-US" dirty="0"/>
              <a:t>HTTP protocol shouldn’t need to worry about the IP protocol rules</a:t>
            </a:r>
          </a:p>
          <a:p>
            <a:pPr lvl="1"/>
            <a:r>
              <a:rPr lang="en-US" dirty="0"/>
              <a:t>HTTP definitely shouldn’t need to worry about Ethernet rules</a:t>
            </a:r>
          </a:p>
          <a:p>
            <a:pPr lvl="1"/>
            <a:r>
              <a:rPr lang="en-US" dirty="0"/>
              <a:t>And HTTP should work even after a switch from Ethernet to </a:t>
            </a:r>
            <a:r>
              <a:rPr lang="en-US" dirty="0" err="1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</a:t>
            </a:r>
            <a:r>
              <a:rPr lang="en-US" i="1" dirty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design!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Information hiding</a:t>
            </a:r>
          </a:p>
          <a:p>
            <a:r>
              <a:rPr lang="en-US" dirty="0"/>
              <a:t>Protocols are designed in an object-oriented fashion</a:t>
            </a:r>
          </a:p>
          <a:p>
            <a:pPr lvl="1"/>
            <a:r>
              <a:rPr lang="en-US" dirty="0"/>
              <a:t>Protocols are combined to solve more complex problems</a:t>
            </a:r>
          </a:p>
          <a:p>
            <a:pPr lvl="1"/>
            <a:r>
              <a:rPr lang="en-US" dirty="0"/>
              <a:t>Each protocol should focus on one purpose/goal (High Cohesion)</a:t>
            </a:r>
          </a:p>
          <a:p>
            <a:pPr lvl="1"/>
            <a:r>
              <a:rPr lang="en-US" dirty="0"/>
              <a:t>Different component protocols can be swapped (Low coupling)</a:t>
            </a:r>
          </a:p>
          <a:p>
            <a:r>
              <a:rPr lang="en-US" dirty="0"/>
              <a:t>We call a group of protocols that work together a </a:t>
            </a:r>
            <a:r>
              <a:rPr lang="en-US" i="1" dirty="0"/>
              <a:t>protocol stack</a:t>
            </a:r>
          </a:p>
          <a:p>
            <a:r>
              <a:rPr lang="en-US" dirty="0"/>
              <a:t>In networking, a </a:t>
            </a:r>
            <a:r>
              <a:rPr lang="en-US" i="1" dirty="0"/>
              <a:t>network protocol stack </a:t>
            </a:r>
            <a:r>
              <a:rPr lang="en-US" dirty="0"/>
              <a:t>or a </a:t>
            </a:r>
            <a:r>
              <a:rPr lang="en-US" i="1" dirty="0"/>
              <a:t>network stack</a:t>
            </a:r>
          </a:p>
        </p:txBody>
      </p:sp>
    </p:spTree>
    <p:extLst>
      <p:ext uri="{BB962C8B-B14F-4D97-AF65-F5344CB8AC3E}">
        <p14:creationId xmlns:p14="http://schemas.microsoft.com/office/powerpoint/2010/main" val="43005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6DD7-6C91-4F23-A0A8-9E54DB2F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 Modular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CB45D-61CB-4000-B4A9-69095291E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5272" y="4585345"/>
            <a:ext cx="3524250" cy="72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E6004-B2F2-4444-B9B0-4E732A46F1E3}"/>
              </a:ext>
            </a:extLst>
          </p:cNvPr>
          <p:cNvSpPr txBox="1"/>
          <p:nvPr/>
        </p:nvSpPr>
        <p:spPr>
          <a:xfrm>
            <a:off x="609600" y="5309245"/>
            <a:ext cx="352425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>
                <a:hlinkClick r:id="rId3" tooltip="https://en.wikipedia.org/wiki/Network_switch"/>
              </a:rPr>
              <a:t>This Photo</a:t>
            </a:r>
            <a:r>
              <a:rPr lang="en-US" sz="675"/>
              <a:t> by Unknown Author is licensed under </a:t>
            </a:r>
            <a:r>
              <a:rPr lang="en-US" sz="675">
                <a:hlinkClick r:id="rId4" tooltip="https://creativecommons.org/licenses/by-sa/3.0/"/>
              </a:rPr>
              <a:t>CC BY-SA</a:t>
            </a:r>
            <a:endParaRPr lang="en-US" sz="675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19F51-B77D-4C62-95FD-9D218FA4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12453" y="4204287"/>
            <a:ext cx="1567457" cy="1344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72883D-483F-4DE4-9990-B2DD070B880F}"/>
              </a:ext>
            </a:extLst>
          </p:cNvPr>
          <p:cNvSpPr txBox="1"/>
          <p:nvPr/>
        </p:nvSpPr>
        <p:spPr>
          <a:xfrm>
            <a:off x="6788320" y="5676264"/>
            <a:ext cx="13915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>
                <a:hlinkClick r:id="rId6" tooltip="https://en.wikipedia.org/wiki/Linksys"/>
              </a:rPr>
              <a:t>This Photo</a:t>
            </a:r>
            <a:r>
              <a:rPr lang="en-US" sz="675"/>
              <a:t> by Unknown Author is licensed under </a:t>
            </a:r>
            <a:r>
              <a:rPr lang="en-US" sz="675">
                <a:hlinkClick r:id="rId4" tooltip="https://creativecommons.org/licenses/by-sa/3.0/"/>
              </a:rPr>
              <a:t>CC BY-SA</a:t>
            </a:r>
            <a:endParaRPr lang="en-US" sz="675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A25A2-B865-4DDA-800B-A8029D17AE1F}"/>
              </a:ext>
            </a:extLst>
          </p:cNvPr>
          <p:cNvSpPr/>
          <p:nvPr/>
        </p:nvSpPr>
        <p:spPr>
          <a:xfrm>
            <a:off x="865502" y="2250854"/>
            <a:ext cx="1125886" cy="165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HTTP Monolith Ethernet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5905A-A91A-46FA-B458-AD51846D8C8D}"/>
              </a:ext>
            </a:extLst>
          </p:cNvPr>
          <p:cNvSpPr/>
          <p:nvPr/>
        </p:nvSpPr>
        <p:spPr>
          <a:xfrm>
            <a:off x="2223044" y="2250854"/>
            <a:ext cx="1125886" cy="1657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HTTP Monolith </a:t>
            </a:r>
          </a:p>
          <a:p>
            <a:pPr algn="ctr"/>
            <a:r>
              <a:rPr lang="en-US" sz="1350" dirty="0" err="1"/>
              <a:t>Wifi</a:t>
            </a:r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8CE96B-653C-453C-A876-70B0C9E85435}"/>
              </a:ext>
            </a:extLst>
          </p:cNvPr>
          <p:cNvSpPr/>
          <p:nvPr/>
        </p:nvSpPr>
        <p:spPr>
          <a:xfrm>
            <a:off x="6612453" y="2250854"/>
            <a:ext cx="1567457" cy="366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HTTP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E1129-52CF-427F-9B1E-2E6EBB419E07}"/>
              </a:ext>
            </a:extLst>
          </p:cNvPr>
          <p:cNvSpPr/>
          <p:nvPr/>
        </p:nvSpPr>
        <p:spPr>
          <a:xfrm>
            <a:off x="6421749" y="2712944"/>
            <a:ext cx="788320" cy="366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TCP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FCD22-E6F0-4C3E-A062-2390CFB22B4D}"/>
              </a:ext>
            </a:extLst>
          </p:cNvPr>
          <p:cNvSpPr/>
          <p:nvPr/>
        </p:nvSpPr>
        <p:spPr>
          <a:xfrm>
            <a:off x="7590552" y="2712944"/>
            <a:ext cx="788320" cy="366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UDP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C1B4C3-3089-4E1F-BBA3-D85DBD981C40}"/>
              </a:ext>
            </a:extLst>
          </p:cNvPr>
          <p:cNvSpPr/>
          <p:nvPr/>
        </p:nvSpPr>
        <p:spPr>
          <a:xfrm>
            <a:off x="6612453" y="3175034"/>
            <a:ext cx="1567457" cy="366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0EF0CF-F909-48DB-8183-183E0F09993B}"/>
              </a:ext>
            </a:extLst>
          </p:cNvPr>
          <p:cNvSpPr/>
          <p:nvPr/>
        </p:nvSpPr>
        <p:spPr>
          <a:xfrm>
            <a:off x="6425583" y="3637124"/>
            <a:ext cx="788320" cy="36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Ethernet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3C0D0-AF68-4D77-9E6A-C70B7B0C18B4}"/>
              </a:ext>
            </a:extLst>
          </p:cNvPr>
          <p:cNvSpPr/>
          <p:nvPr/>
        </p:nvSpPr>
        <p:spPr>
          <a:xfrm>
            <a:off x="7590552" y="3644459"/>
            <a:ext cx="788320" cy="366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WiFi</a:t>
            </a:r>
            <a:endParaRPr lang="en-US" sz="135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4DCFD0-4865-431F-9471-613882D17901}"/>
              </a:ext>
            </a:extLst>
          </p:cNvPr>
          <p:cNvSpPr/>
          <p:nvPr/>
        </p:nvSpPr>
        <p:spPr>
          <a:xfrm rot="19367858">
            <a:off x="1252509" y="3662023"/>
            <a:ext cx="363474" cy="135414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C8784F3-F543-451B-B275-F919A8D6E35E}"/>
              </a:ext>
            </a:extLst>
          </p:cNvPr>
          <p:cNvSpPr/>
          <p:nvPr/>
        </p:nvSpPr>
        <p:spPr>
          <a:xfrm rot="17114473">
            <a:off x="4566242" y="2005986"/>
            <a:ext cx="363474" cy="49213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3FDDF7C-90EC-45E0-A5B4-173B1D43E437}"/>
              </a:ext>
            </a:extLst>
          </p:cNvPr>
          <p:cNvSpPr/>
          <p:nvPr/>
        </p:nvSpPr>
        <p:spPr>
          <a:xfrm rot="4270290">
            <a:off x="5027518" y="2915504"/>
            <a:ext cx="363474" cy="26606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999E091-1634-446F-8A77-B145E49A1066}"/>
              </a:ext>
            </a:extLst>
          </p:cNvPr>
          <p:cNvSpPr/>
          <p:nvPr/>
        </p:nvSpPr>
        <p:spPr>
          <a:xfrm rot="2012154">
            <a:off x="7661064" y="3886915"/>
            <a:ext cx="363474" cy="10289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0419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B4C4-A61A-4924-AE53-12B5F6E0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Problems with Monolithic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0E3-6F84-4637-B9E0-CBF565B002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 separation of user/kernel space components</a:t>
            </a:r>
          </a:p>
          <a:p>
            <a:r>
              <a:rPr lang="en-US" dirty="0"/>
              <a:t>Code cannot be reused; code bloat</a:t>
            </a:r>
          </a:p>
          <a:p>
            <a:r>
              <a:rPr lang="en-US" dirty="0" err="1"/>
              <a:t>NxM</a:t>
            </a:r>
            <a:r>
              <a:rPr lang="en-US" dirty="0"/>
              <a:t> combinations</a:t>
            </a:r>
          </a:p>
          <a:p>
            <a:r>
              <a:rPr lang="en-US" dirty="0"/>
              <a:t>Patching nightmare</a:t>
            </a:r>
          </a:p>
          <a:p>
            <a:r>
              <a:rPr lang="en-US" dirty="0"/>
              <a:t>Testing limitations</a:t>
            </a:r>
          </a:p>
          <a:p>
            <a:r>
              <a:rPr lang="en-US" dirty="0"/>
              <a:t>List goes on and on</a:t>
            </a:r>
          </a:p>
        </p:txBody>
      </p:sp>
    </p:spTree>
    <p:extLst>
      <p:ext uri="{BB962C8B-B14F-4D97-AF65-F5344CB8AC3E}">
        <p14:creationId xmlns:p14="http://schemas.microsoft.com/office/powerpoint/2010/main" val="86740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Good object-oriented design is implementation independent</a:t>
            </a:r>
          </a:p>
          <a:p>
            <a:r>
              <a:rPr lang="en-US" b="1" i="1" dirty="0"/>
              <a:t>Conceptual</a:t>
            </a:r>
            <a:r>
              <a:rPr lang="en-US" dirty="0"/>
              <a:t> </a:t>
            </a:r>
            <a:r>
              <a:rPr lang="en-US" b="1" i="1" dirty="0"/>
              <a:t>guide</a:t>
            </a:r>
            <a:r>
              <a:rPr lang="en-US" dirty="0"/>
              <a:t> for any given network stack </a:t>
            </a:r>
            <a:r>
              <a:rPr lang="en-US" b="1" i="1" dirty="0"/>
              <a:t>implementation</a:t>
            </a:r>
            <a:endParaRPr lang="en-US" dirty="0"/>
          </a:p>
          <a:p>
            <a:r>
              <a:rPr lang="en-US" dirty="0"/>
              <a:t>It has seven layers:</a:t>
            </a:r>
          </a:p>
          <a:p>
            <a:pPr lvl="1"/>
            <a:r>
              <a:rPr lang="en-US" dirty="0"/>
              <a:t>7: Application</a:t>
            </a:r>
          </a:p>
          <a:p>
            <a:pPr lvl="1"/>
            <a:r>
              <a:rPr lang="en-US" dirty="0"/>
              <a:t>6: Presentation</a:t>
            </a:r>
          </a:p>
          <a:p>
            <a:pPr lvl="1"/>
            <a:r>
              <a:rPr lang="en-US" dirty="0"/>
              <a:t>5: Session</a:t>
            </a:r>
          </a:p>
          <a:p>
            <a:pPr lvl="1"/>
            <a:r>
              <a:rPr lang="en-US" dirty="0"/>
              <a:t>4: Transport</a:t>
            </a:r>
          </a:p>
          <a:p>
            <a:pPr lvl="1"/>
            <a:r>
              <a:rPr lang="en-US" dirty="0"/>
              <a:t>3: Network</a:t>
            </a:r>
          </a:p>
          <a:p>
            <a:pPr lvl="1"/>
            <a:r>
              <a:rPr lang="en-US" dirty="0"/>
              <a:t>2: Data Link</a:t>
            </a:r>
          </a:p>
          <a:p>
            <a:pPr lvl="1"/>
            <a:r>
              <a:rPr lang="en-US" dirty="0"/>
              <a:t>1: Physical</a:t>
            </a:r>
          </a:p>
        </p:txBody>
      </p:sp>
    </p:spTree>
    <p:extLst>
      <p:ext uri="{BB962C8B-B14F-4D97-AF65-F5344CB8AC3E}">
        <p14:creationId xmlns:p14="http://schemas.microsoft.com/office/powerpoint/2010/main" val="434653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3230</TotalTime>
  <Words>847</Words>
  <Application>Microsoft Office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Quotable</vt:lpstr>
      <vt:lpstr>Networking Review (Protocols)</vt:lpstr>
      <vt:lpstr>What is a Protocol?</vt:lpstr>
      <vt:lpstr>Overloaded Term</vt:lpstr>
      <vt:lpstr>Common Contemporary Protocols</vt:lpstr>
      <vt:lpstr>One Protocol is not Enough</vt:lpstr>
      <vt:lpstr>Protocol Stacks</vt:lpstr>
      <vt:lpstr>Monolithic vs Modular</vt:lpstr>
      <vt:lpstr>Other Problems with Monolithic</vt:lpstr>
      <vt:lpstr>OSI Model</vt:lpstr>
      <vt:lpstr>PowerPoint Presentation</vt:lpstr>
      <vt:lpstr>The OSI Model in Practice</vt:lpstr>
      <vt:lpstr>TCP/IP Stack</vt:lpstr>
      <vt:lpstr>How does Data Move in a Stack?</vt:lpstr>
      <vt:lpstr>TCP/IP Stack Send Example</vt:lpstr>
      <vt:lpstr>Division of Labor in TCP/IP</vt:lpstr>
      <vt:lpstr>Interoperability</vt:lpstr>
      <vt:lpstr>RFC 793 (TCP)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82</cp:revision>
  <dcterms:created xsi:type="dcterms:W3CDTF">2014-01-16T20:48:15Z</dcterms:created>
  <dcterms:modified xsi:type="dcterms:W3CDTF">2021-01-25T15:36:15Z</dcterms:modified>
</cp:coreProperties>
</file>