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88" r:id="rId3"/>
    <p:sldId id="317" r:id="rId4"/>
    <p:sldId id="318" r:id="rId5"/>
    <p:sldId id="319" r:id="rId6"/>
    <p:sldId id="320" r:id="rId7"/>
    <p:sldId id="334" r:id="rId8"/>
    <p:sldId id="329" r:id="rId9"/>
    <p:sldId id="330" r:id="rId10"/>
    <p:sldId id="331" r:id="rId11"/>
    <p:sldId id="332" r:id="rId12"/>
    <p:sldId id="333" r:id="rId13"/>
    <p:sldId id="328" r:id="rId14"/>
    <p:sldId id="335" r:id="rId15"/>
    <p:sldId id="339" r:id="rId16"/>
    <p:sldId id="337" r:id="rId17"/>
    <p:sldId id="338" r:id="rId18"/>
    <p:sldId id="336" r:id="rId19"/>
    <p:sldId id="341" r:id="rId20"/>
    <p:sldId id="342" r:id="rId21"/>
    <p:sldId id="340" r:id="rId22"/>
    <p:sldId id="321" r:id="rId23"/>
    <p:sldId id="322" r:id="rId24"/>
    <p:sldId id="323" r:id="rId25"/>
    <p:sldId id="324" r:id="rId26"/>
    <p:sldId id="325" r:id="rId27"/>
    <p:sldId id="326" r:id="rId28"/>
    <p:sldId id="32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0" autoAdjust="0"/>
    <p:restoredTop sz="94351" autoAdjust="0"/>
  </p:normalViewPr>
  <p:slideViewPr>
    <p:cSldViewPr>
      <p:cViewPr varScale="1">
        <p:scale>
          <a:sx n="58" d="100"/>
          <a:sy n="58" d="100"/>
        </p:scale>
        <p:origin x="566"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24988176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94942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64133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CB03EA0-2F37-4F62-93D1-61BCD1BEDED7}"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29395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4259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6103540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86882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281532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670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4986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03EA0-2F37-4F62-93D1-61BCD1BEDED7}"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362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9966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959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6CB03EA0-2F37-4F62-93D1-61BCD1BEDED7}" type="datetimeFigureOut">
              <a:rPr lang="en-US" smtClean="0"/>
              <a:t>1/19/2021</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777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6CB03EA0-2F37-4F62-93D1-61BCD1BEDED7}" type="datetimeFigureOut">
              <a:rPr lang="en-US" smtClean="0"/>
              <a:t>1/19/2021</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207120067"/>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Security and Privacy</a:t>
            </a:r>
          </a:p>
        </p:txBody>
      </p:sp>
      <p:sp>
        <p:nvSpPr>
          <p:cNvPr id="3" name="Subtitle 2"/>
          <p:cNvSpPr>
            <a:spLocks noGrp="1"/>
          </p:cNvSpPr>
          <p:nvPr>
            <p:ph type="subTitle" idx="1"/>
          </p:nvPr>
        </p:nvSpPr>
        <p:spPr/>
        <p:txBody>
          <a:bodyPr>
            <a:noAutofit/>
          </a:bodyPr>
          <a:lstStyle/>
          <a:p>
            <a:r>
              <a:rPr lang="en-US" b="1" dirty="0"/>
              <a:t>UT CS361S</a:t>
            </a:r>
          </a:p>
          <a:p>
            <a:r>
              <a:rPr lang="en-US" b="1" dirty="0"/>
              <a:t>Spring 2021</a:t>
            </a:r>
          </a:p>
          <a:p>
            <a:r>
              <a:rPr lang="en-US" dirty="0"/>
              <a:t>Lecture Notes</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2E16-083A-46D4-B9CC-F1B67E2129A4}"/>
              </a:ext>
            </a:extLst>
          </p:cNvPr>
          <p:cNvSpPr>
            <a:spLocks noGrp="1"/>
          </p:cNvSpPr>
          <p:nvPr>
            <p:ph type="title"/>
          </p:nvPr>
        </p:nvSpPr>
        <p:spPr/>
        <p:txBody>
          <a:bodyPr/>
          <a:lstStyle/>
          <a:p>
            <a:r>
              <a:rPr lang="en-US" dirty="0"/>
              <a:t>Schedule Part 3</a:t>
            </a:r>
            <a:br>
              <a:rPr lang="en-US" dirty="0"/>
            </a:br>
            <a:r>
              <a:rPr lang="en-US" dirty="0"/>
              <a:t>Hosts and LANs</a:t>
            </a:r>
          </a:p>
        </p:txBody>
      </p:sp>
      <p:pic>
        <p:nvPicPr>
          <p:cNvPr id="5" name="Picture 4">
            <a:extLst>
              <a:ext uri="{FF2B5EF4-FFF2-40B4-BE49-F238E27FC236}">
                <a16:creationId xmlns:a16="http://schemas.microsoft.com/office/drawing/2014/main" id="{0F8D3F43-3384-4054-9C80-C79C37CA4F93}"/>
              </a:ext>
            </a:extLst>
          </p:cNvPr>
          <p:cNvPicPr>
            <a:picLocks noChangeAspect="1"/>
          </p:cNvPicPr>
          <p:nvPr/>
        </p:nvPicPr>
        <p:blipFill>
          <a:blip r:embed="rId2"/>
          <a:stretch>
            <a:fillRect/>
          </a:stretch>
        </p:blipFill>
        <p:spPr>
          <a:xfrm>
            <a:off x="1600199" y="2286000"/>
            <a:ext cx="4987161" cy="4343400"/>
          </a:xfrm>
          <a:prstGeom prst="rect">
            <a:avLst/>
          </a:prstGeom>
        </p:spPr>
      </p:pic>
    </p:spTree>
    <p:extLst>
      <p:ext uri="{BB962C8B-B14F-4D97-AF65-F5344CB8AC3E}">
        <p14:creationId xmlns:p14="http://schemas.microsoft.com/office/powerpoint/2010/main" val="165120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BB50-3E0A-4EE6-AF9B-09C540549DFB}"/>
              </a:ext>
            </a:extLst>
          </p:cNvPr>
          <p:cNvSpPr>
            <a:spLocks noGrp="1"/>
          </p:cNvSpPr>
          <p:nvPr>
            <p:ph type="title"/>
          </p:nvPr>
        </p:nvSpPr>
        <p:spPr/>
        <p:txBody>
          <a:bodyPr/>
          <a:lstStyle/>
          <a:p>
            <a:r>
              <a:rPr lang="en-US" dirty="0"/>
              <a:t>Schedule Part 4</a:t>
            </a:r>
            <a:br>
              <a:rPr lang="en-US" dirty="0"/>
            </a:br>
            <a:r>
              <a:rPr lang="en-US" dirty="0"/>
              <a:t>The Wider Internet</a:t>
            </a:r>
          </a:p>
        </p:txBody>
      </p:sp>
      <p:pic>
        <p:nvPicPr>
          <p:cNvPr id="5" name="Picture 4">
            <a:extLst>
              <a:ext uri="{FF2B5EF4-FFF2-40B4-BE49-F238E27FC236}">
                <a16:creationId xmlns:a16="http://schemas.microsoft.com/office/drawing/2014/main" id="{AC8A8703-B712-406B-BA08-DA9D44DA664F}"/>
              </a:ext>
            </a:extLst>
          </p:cNvPr>
          <p:cNvPicPr>
            <a:picLocks noChangeAspect="1"/>
          </p:cNvPicPr>
          <p:nvPr/>
        </p:nvPicPr>
        <p:blipFill>
          <a:blip r:embed="rId2"/>
          <a:stretch>
            <a:fillRect/>
          </a:stretch>
        </p:blipFill>
        <p:spPr>
          <a:xfrm>
            <a:off x="1295400" y="2438400"/>
            <a:ext cx="6400800" cy="3842441"/>
          </a:xfrm>
          <a:prstGeom prst="rect">
            <a:avLst/>
          </a:prstGeom>
        </p:spPr>
      </p:pic>
    </p:spTree>
    <p:extLst>
      <p:ext uri="{BB962C8B-B14F-4D97-AF65-F5344CB8AC3E}">
        <p14:creationId xmlns:p14="http://schemas.microsoft.com/office/powerpoint/2010/main" val="216230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62A0-26AC-4757-9BC9-599278402263}"/>
              </a:ext>
            </a:extLst>
          </p:cNvPr>
          <p:cNvSpPr>
            <a:spLocks noGrp="1"/>
          </p:cNvSpPr>
          <p:nvPr>
            <p:ph type="title"/>
          </p:nvPr>
        </p:nvSpPr>
        <p:spPr/>
        <p:txBody>
          <a:bodyPr/>
          <a:lstStyle/>
          <a:p>
            <a:r>
              <a:rPr lang="en-US" dirty="0"/>
              <a:t>Schedule Part 5</a:t>
            </a:r>
            <a:br>
              <a:rPr lang="en-US" dirty="0"/>
            </a:br>
            <a:r>
              <a:rPr lang="en-US" dirty="0"/>
              <a:t>Advanced Topics</a:t>
            </a:r>
          </a:p>
        </p:txBody>
      </p:sp>
      <p:pic>
        <p:nvPicPr>
          <p:cNvPr id="5" name="Picture 4">
            <a:extLst>
              <a:ext uri="{FF2B5EF4-FFF2-40B4-BE49-F238E27FC236}">
                <a16:creationId xmlns:a16="http://schemas.microsoft.com/office/drawing/2014/main" id="{880355D7-1F46-4B32-88C4-702463BC7DA1}"/>
              </a:ext>
            </a:extLst>
          </p:cNvPr>
          <p:cNvPicPr>
            <a:picLocks noChangeAspect="1"/>
          </p:cNvPicPr>
          <p:nvPr/>
        </p:nvPicPr>
        <p:blipFill>
          <a:blip r:embed="rId2"/>
          <a:stretch>
            <a:fillRect/>
          </a:stretch>
        </p:blipFill>
        <p:spPr>
          <a:xfrm>
            <a:off x="914400" y="2514600"/>
            <a:ext cx="7162800" cy="2119022"/>
          </a:xfrm>
          <a:prstGeom prst="rect">
            <a:avLst/>
          </a:prstGeom>
        </p:spPr>
      </p:pic>
    </p:spTree>
    <p:extLst>
      <p:ext uri="{BB962C8B-B14F-4D97-AF65-F5344CB8AC3E}">
        <p14:creationId xmlns:p14="http://schemas.microsoft.com/office/powerpoint/2010/main" val="240581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BA6F-14EA-4BEF-BD91-D395B626386E}"/>
              </a:ext>
            </a:extLst>
          </p:cNvPr>
          <p:cNvSpPr>
            <a:spLocks noGrp="1"/>
          </p:cNvSpPr>
          <p:nvPr>
            <p:ph type="title"/>
          </p:nvPr>
        </p:nvSpPr>
        <p:spPr/>
        <p:txBody>
          <a:bodyPr/>
          <a:lstStyle/>
          <a:p>
            <a:r>
              <a:rPr lang="en-US" dirty="0"/>
              <a:t>Class Discussions</a:t>
            </a:r>
          </a:p>
        </p:txBody>
      </p:sp>
      <p:sp>
        <p:nvSpPr>
          <p:cNvPr id="3" name="Content Placeholder 2">
            <a:extLst>
              <a:ext uri="{FF2B5EF4-FFF2-40B4-BE49-F238E27FC236}">
                <a16:creationId xmlns:a16="http://schemas.microsoft.com/office/drawing/2014/main" id="{8F9DBB28-93C7-4068-A750-2A9BF7694605}"/>
              </a:ext>
            </a:extLst>
          </p:cNvPr>
          <p:cNvSpPr>
            <a:spLocks noGrp="1"/>
          </p:cNvSpPr>
          <p:nvPr>
            <p:ph idx="1"/>
          </p:nvPr>
        </p:nvSpPr>
        <p:spPr/>
        <p:txBody>
          <a:bodyPr/>
          <a:lstStyle/>
          <a:p>
            <a:r>
              <a:rPr lang="en-US" dirty="0"/>
              <a:t>I hate slides and I hate “lectures”</a:t>
            </a:r>
          </a:p>
          <a:p>
            <a:r>
              <a:rPr lang="en-US" dirty="0"/>
              <a:t>I only use them because I haven’t found something better</a:t>
            </a:r>
          </a:p>
          <a:p>
            <a:r>
              <a:rPr lang="en-US" dirty="0"/>
              <a:t>Please read before class, come prepared to discuss</a:t>
            </a:r>
          </a:p>
          <a:p>
            <a:r>
              <a:rPr lang="en-US" dirty="0"/>
              <a:t>You will be assigned to discuss out-of-class as well</a:t>
            </a:r>
          </a:p>
        </p:txBody>
      </p:sp>
    </p:spTree>
    <p:extLst>
      <p:ext uri="{BB962C8B-B14F-4D97-AF65-F5344CB8AC3E}">
        <p14:creationId xmlns:p14="http://schemas.microsoft.com/office/powerpoint/2010/main" val="3072063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64D6-041D-460C-A08A-274D1E3508C6}"/>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5DF21811-9F88-40AB-A1D4-52CDCE050FAA}"/>
              </a:ext>
            </a:extLst>
          </p:cNvPr>
          <p:cNvSpPr>
            <a:spLocks noGrp="1"/>
          </p:cNvSpPr>
          <p:nvPr>
            <p:ph idx="1"/>
          </p:nvPr>
        </p:nvSpPr>
        <p:spPr/>
        <p:txBody>
          <a:bodyPr/>
          <a:lstStyle/>
          <a:p>
            <a:r>
              <a:rPr lang="en-US" dirty="0"/>
              <a:t>60% labs</a:t>
            </a:r>
          </a:p>
          <a:p>
            <a:r>
              <a:rPr lang="en-US" dirty="0"/>
              <a:t>10% participation</a:t>
            </a:r>
          </a:p>
          <a:p>
            <a:r>
              <a:rPr lang="en-US" dirty="0"/>
              <a:t>30% Exams</a:t>
            </a:r>
          </a:p>
          <a:p>
            <a:pPr lvl="1"/>
            <a:r>
              <a:rPr lang="en-US" dirty="0"/>
              <a:t>2 Midterms</a:t>
            </a:r>
          </a:p>
          <a:p>
            <a:pPr lvl="1"/>
            <a:r>
              <a:rPr lang="en-US" dirty="0"/>
              <a:t>No Final</a:t>
            </a:r>
          </a:p>
          <a:p>
            <a:pPr lvl="1"/>
            <a:r>
              <a:rPr lang="en-US" dirty="0"/>
              <a:t>15% each</a:t>
            </a:r>
          </a:p>
        </p:txBody>
      </p:sp>
    </p:spTree>
    <p:extLst>
      <p:ext uri="{BB962C8B-B14F-4D97-AF65-F5344CB8AC3E}">
        <p14:creationId xmlns:p14="http://schemas.microsoft.com/office/powerpoint/2010/main" val="275690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4381-039A-4428-BDA4-958AAA4366D0}"/>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048DB2B6-FAB7-45E1-B7FE-CCA146401ED1}"/>
              </a:ext>
            </a:extLst>
          </p:cNvPr>
          <p:cNvSpPr>
            <a:spLocks noGrp="1"/>
          </p:cNvSpPr>
          <p:nvPr>
            <p:ph idx="1"/>
          </p:nvPr>
        </p:nvSpPr>
        <p:spPr/>
        <p:txBody>
          <a:bodyPr/>
          <a:lstStyle/>
          <a:p>
            <a:r>
              <a:rPr lang="en-US" dirty="0"/>
              <a:t>I’ve tried a bunch of books. I hate them all</a:t>
            </a:r>
          </a:p>
          <a:p>
            <a:r>
              <a:rPr lang="en-US" dirty="0"/>
              <a:t>All free materials available online</a:t>
            </a:r>
          </a:p>
          <a:p>
            <a:r>
              <a:rPr lang="en-US" dirty="0"/>
              <a:t>Ross Anderson’s “Security Engineering”</a:t>
            </a:r>
          </a:p>
          <a:p>
            <a:pPr lvl="1"/>
            <a:r>
              <a:rPr lang="en-US" dirty="0"/>
              <a:t>This IS a great book</a:t>
            </a:r>
          </a:p>
          <a:p>
            <a:pPr lvl="1"/>
            <a:r>
              <a:rPr lang="en-US" dirty="0"/>
              <a:t>Second edition is free online</a:t>
            </a:r>
          </a:p>
        </p:txBody>
      </p:sp>
    </p:spTree>
    <p:extLst>
      <p:ext uri="{BB962C8B-B14F-4D97-AF65-F5344CB8AC3E}">
        <p14:creationId xmlns:p14="http://schemas.microsoft.com/office/powerpoint/2010/main" val="43820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AB92-80BB-4CAF-B30A-713B3FDB7FCB}"/>
              </a:ext>
            </a:extLst>
          </p:cNvPr>
          <p:cNvSpPr>
            <a:spLocks noGrp="1"/>
          </p:cNvSpPr>
          <p:nvPr>
            <p:ph type="title"/>
          </p:nvPr>
        </p:nvSpPr>
        <p:spPr/>
        <p:txBody>
          <a:bodyPr/>
          <a:lstStyle/>
          <a:p>
            <a:r>
              <a:rPr lang="en-US" dirty="0"/>
              <a:t>Reading Policies</a:t>
            </a:r>
          </a:p>
        </p:txBody>
      </p:sp>
      <p:sp>
        <p:nvSpPr>
          <p:cNvPr id="3" name="Content Placeholder 2">
            <a:extLst>
              <a:ext uri="{FF2B5EF4-FFF2-40B4-BE49-F238E27FC236}">
                <a16:creationId xmlns:a16="http://schemas.microsoft.com/office/drawing/2014/main" id="{C34771BB-ED52-4F20-A27D-12A33362B192}"/>
              </a:ext>
            </a:extLst>
          </p:cNvPr>
          <p:cNvSpPr>
            <a:spLocks noGrp="1"/>
          </p:cNvSpPr>
          <p:nvPr>
            <p:ph idx="1"/>
          </p:nvPr>
        </p:nvSpPr>
        <p:spPr/>
        <p:txBody>
          <a:bodyPr/>
          <a:lstStyle/>
          <a:p>
            <a:r>
              <a:rPr lang="en-US" dirty="0"/>
              <a:t>Read before class for class discussion</a:t>
            </a:r>
          </a:p>
          <a:p>
            <a:r>
              <a:rPr lang="en-US" dirty="0"/>
              <a:t>Each week, in groups, discuss previous week’s reading</a:t>
            </a:r>
          </a:p>
          <a:p>
            <a:r>
              <a:rPr lang="en-US" dirty="0"/>
              <a:t>Discuss via text-based system and submit transcript</a:t>
            </a:r>
          </a:p>
        </p:txBody>
      </p:sp>
    </p:spTree>
    <p:extLst>
      <p:ext uri="{BB962C8B-B14F-4D97-AF65-F5344CB8AC3E}">
        <p14:creationId xmlns:p14="http://schemas.microsoft.com/office/powerpoint/2010/main" val="96774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err="1"/>
              <a:t>Labwork</a:t>
            </a:r>
            <a:endParaRPr lang="en-US" dirty="0"/>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In class networking. Almost a freebie</a:t>
            </a:r>
          </a:p>
          <a:p>
            <a:r>
              <a:rPr lang="en-US" dirty="0"/>
              <a:t>Lab 2 – Authentication/Authorization</a:t>
            </a:r>
          </a:p>
          <a:p>
            <a:r>
              <a:rPr lang="en-US" dirty="0"/>
              <a:t>Lab 3 – TLS</a:t>
            </a:r>
          </a:p>
          <a:p>
            <a:r>
              <a:rPr lang="en-US" dirty="0"/>
              <a:t>Lab 4 – Return Oriented Programming</a:t>
            </a:r>
          </a:p>
          <a:p>
            <a:r>
              <a:rPr lang="en-US" dirty="0"/>
              <a:t>Lab 5 – Web-based CTF exercises</a:t>
            </a:r>
          </a:p>
        </p:txBody>
      </p:sp>
    </p:spTree>
    <p:extLst>
      <p:ext uri="{BB962C8B-B14F-4D97-AF65-F5344CB8AC3E}">
        <p14:creationId xmlns:p14="http://schemas.microsoft.com/office/powerpoint/2010/main" val="374863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DB80-9479-497E-B3CF-C8057F1BAA71}"/>
              </a:ext>
            </a:extLst>
          </p:cNvPr>
          <p:cNvSpPr>
            <a:spLocks noGrp="1"/>
          </p:cNvSpPr>
          <p:nvPr>
            <p:ph type="title"/>
          </p:nvPr>
        </p:nvSpPr>
        <p:spPr/>
        <p:txBody>
          <a:bodyPr/>
          <a:lstStyle/>
          <a:p>
            <a:r>
              <a:rPr lang="en-US" dirty="0" err="1"/>
              <a:t>Labwork</a:t>
            </a:r>
            <a:r>
              <a:rPr lang="en-US" dirty="0"/>
              <a:t> Policies</a:t>
            </a:r>
          </a:p>
        </p:txBody>
      </p:sp>
      <p:sp>
        <p:nvSpPr>
          <p:cNvPr id="3" name="Content Placeholder 2">
            <a:extLst>
              <a:ext uri="{FF2B5EF4-FFF2-40B4-BE49-F238E27FC236}">
                <a16:creationId xmlns:a16="http://schemas.microsoft.com/office/drawing/2014/main" id="{7A5A344A-C28B-42C0-A225-FC7249078E7C}"/>
              </a:ext>
            </a:extLst>
          </p:cNvPr>
          <p:cNvSpPr>
            <a:spLocks noGrp="1"/>
          </p:cNvSpPr>
          <p:nvPr>
            <p:ph idx="1"/>
          </p:nvPr>
        </p:nvSpPr>
        <p:spPr/>
        <p:txBody>
          <a:bodyPr/>
          <a:lstStyle/>
          <a:p>
            <a:r>
              <a:rPr lang="en-US" b="1" dirty="0"/>
              <a:t>PASS/FAIL</a:t>
            </a:r>
            <a:r>
              <a:rPr lang="en-US" dirty="0"/>
              <a:t> – Not worth it to do part</a:t>
            </a:r>
          </a:p>
          <a:p>
            <a:r>
              <a:rPr lang="en-US" dirty="0"/>
              <a:t>Code alone, debug in assigned groups</a:t>
            </a:r>
          </a:p>
          <a:p>
            <a:r>
              <a:rPr lang="en-US" dirty="0"/>
              <a:t>10% off per day late</a:t>
            </a:r>
          </a:p>
          <a:p>
            <a:r>
              <a:rPr lang="en-US" dirty="0"/>
              <a:t>Any one lab can be redone for no penalty</a:t>
            </a:r>
          </a:p>
          <a:p>
            <a:endParaRPr lang="en-US" dirty="0"/>
          </a:p>
        </p:txBody>
      </p:sp>
    </p:spTree>
    <p:extLst>
      <p:ext uri="{BB962C8B-B14F-4D97-AF65-F5344CB8AC3E}">
        <p14:creationId xmlns:p14="http://schemas.microsoft.com/office/powerpoint/2010/main" val="107778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459B-A5F4-49B7-9AF6-4A6ED3B494A1}"/>
              </a:ext>
            </a:extLst>
          </p:cNvPr>
          <p:cNvSpPr>
            <a:spLocks noGrp="1"/>
          </p:cNvSpPr>
          <p:nvPr>
            <p:ph type="title"/>
          </p:nvPr>
        </p:nvSpPr>
        <p:spPr/>
        <p:txBody>
          <a:bodyPr/>
          <a:lstStyle/>
          <a:p>
            <a:r>
              <a:rPr lang="en-US" dirty="0"/>
              <a:t>Exams</a:t>
            </a:r>
          </a:p>
        </p:txBody>
      </p:sp>
      <p:sp>
        <p:nvSpPr>
          <p:cNvPr id="3" name="Content Placeholder 2">
            <a:extLst>
              <a:ext uri="{FF2B5EF4-FFF2-40B4-BE49-F238E27FC236}">
                <a16:creationId xmlns:a16="http://schemas.microsoft.com/office/drawing/2014/main" id="{1DA6C40B-06CE-4344-8695-D48459CF63CF}"/>
              </a:ext>
            </a:extLst>
          </p:cNvPr>
          <p:cNvSpPr>
            <a:spLocks noGrp="1"/>
          </p:cNvSpPr>
          <p:nvPr>
            <p:ph idx="1"/>
          </p:nvPr>
        </p:nvSpPr>
        <p:spPr/>
        <p:txBody>
          <a:bodyPr/>
          <a:lstStyle/>
          <a:p>
            <a:r>
              <a:rPr lang="en-US" dirty="0"/>
              <a:t>Essay based thought questions</a:t>
            </a:r>
          </a:p>
          <a:p>
            <a:r>
              <a:rPr lang="en-US" dirty="0"/>
              <a:t>Open book, open note</a:t>
            </a:r>
          </a:p>
          <a:p>
            <a:r>
              <a:rPr lang="en-US" dirty="0"/>
              <a:t>I hate memorization/regurgitation</a:t>
            </a:r>
          </a:p>
          <a:p>
            <a:r>
              <a:rPr lang="en-US" dirty="0"/>
              <a:t>Usually involve a hypothetical</a:t>
            </a:r>
          </a:p>
        </p:txBody>
      </p:sp>
    </p:spTree>
    <p:extLst>
      <p:ext uri="{BB962C8B-B14F-4D97-AF65-F5344CB8AC3E}">
        <p14:creationId xmlns:p14="http://schemas.microsoft.com/office/powerpoint/2010/main" val="190647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12D-816C-4FE5-9CA7-22D4380B6056}"/>
              </a:ext>
            </a:extLst>
          </p:cNvPr>
          <p:cNvSpPr>
            <a:spLocks noGrp="1"/>
          </p:cNvSpPr>
          <p:nvPr>
            <p:ph type="title"/>
          </p:nvPr>
        </p:nvSpPr>
        <p:spPr/>
        <p:txBody>
          <a:bodyPr/>
          <a:lstStyle/>
          <a:p>
            <a:r>
              <a:rPr lang="en-US" dirty="0"/>
              <a:t>About the Instructor</a:t>
            </a:r>
          </a:p>
        </p:txBody>
      </p:sp>
      <p:pic>
        <p:nvPicPr>
          <p:cNvPr id="4" name="Picture 3">
            <a:extLst>
              <a:ext uri="{FF2B5EF4-FFF2-40B4-BE49-F238E27FC236}">
                <a16:creationId xmlns:a16="http://schemas.microsoft.com/office/drawing/2014/main" id="{61BC1D25-1B23-4FB2-97B4-8C07ADD2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25" y="2659190"/>
            <a:ext cx="2371725" cy="2371725"/>
          </a:xfrm>
          <a:prstGeom prst="rect">
            <a:avLst/>
          </a:prstGeom>
          <a:noFill/>
        </p:spPr>
      </p:pic>
      <p:pic>
        <p:nvPicPr>
          <p:cNvPr id="5" name="Picture 4">
            <a:extLst>
              <a:ext uri="{FF2B5EF4-FFF2-40B4-BE49-F238E27FC236}">
                <a16:creationId xmlns:a16="http://schemas.microsoft.com/office/drawing/2014/main" id="{F101F8AE-32BC-4CFC-BB01-42ED7498C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75" y="2714625"/>
            <a:ext cx="2121694" cy="1428750"/>
          </a:xfrm>
          <a:prstGeom prst="rect">
            <a:avLst/>
          </a:prstGeom>
          <a:noFill/>
        </p:spPr>
      </p:pic>
      <p:pic>
        <p:nvPicPr>
          <p:cNvPr id="6" name="Picture 5">
            <a:extLst>
              <a:ext uri="{FF2B5EF4-FFF2-40B4-BE49-F238E27FC236}">
                <a16:creationId xmlns:a16="http://schemas.microsoft.com/office/drawing/2014/main" id="{91D1ECF0-F545-4744-AFB6-F7A421333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382" y="4385691"/>
            <a:ext cx="1793264" cy="1428750"/>
          </a:xfrm>
          <a:prstGeom prst="rect">
            <a:avLst/>
          </a:prstGeom>
          <a:noFill/>
        </p:spPr>
      </p:pic>
      <p:pic>
        <p:nvPicPr>
          <p:cNvPr id="7" name="Picture 6">
            <a:extLst>
              <a:ext uri="{FF2B5EF4-FFF2-40B4-BE49-F238E27FC236}">
                <a16:creationId xmlns:a16="http://schemas.microsoft.com/office/drawing/2014/main" id="{9E9CD231-BAFD-48CB-A020-5D5BE3D67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998" y="5662233"/>
            <a:ext cx="4000500" cy="741806"/>
          </a:xfrm>
          <a:prstGeom prst="rect">
            <a:avLst/>
          </a:prstGeom>
          <a:solidFill>
            <a:schemeClr val="tx1"/>
          </a:solidFill>
        </p:spPr>
      </p:pic>
      <p:pic>
        <p:nvPicPr>
          <p:cNvPr id="8" name="Picture 7">
            <a:extLst>
              <a:ext uri="{FF2B5EF4-FFF2-40B4-BE49-F238E27FC236}">
                <a16:creationId xmlns:a16="http://schemas.microsoft.com/office/drawing/2014/main" id="{42597B93-2041-41E3-8A32-F3CEF7FD3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5417" y="3158143"/>
            <a:ext cx="1814513" cy="1186937"/>
          </a:xfrm>
          <a:prstGeom prst="rect">
            <a:avLst/>
          </a:prstGeom>
          <a:solidFill>
            <a:schemeClr val="tx1"/>
          </a:solidFill>
        </p:spPr>
      </p:pic>
    </p:spTree>
    <p:extLst>
      <p:ext uri="{BB962C8B-B14F-4D97-AF65-F5344CB8AC3E}">
        <p14:creationId xmlns:p14="http://schemas.microsoft.com/office/powerpoint/2010/main" val="62499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09F-0806-4DDA-9CBB-BC03A9704FD2}"/>
              </a:ext>
            </a:extLst>
          </p:cNvPr>
          <p:cNvSpPr>
            <a:spLocks noGrp="1"/>
          </p:cNvSpPr>
          <p:nvPr>
            <p:ph type="title"/>
          </p:nvPr>
        </p:nvSpPr>
        <p:spPr/>
        <p:txBody>
          <a:bodyPr/>
          <a:lstStyle/>
          <a:p>
            <a:r>
              <a:rPr lang="en-US" dirty="0"/>
              <a:t>Exam Sample Question</a:t>
            </a:r>
          </a:p>
        </p:txBody>
      </p:sp>
      <p:sp>
        <p:nvSpPr>
          <p:cNvPr id="3" name="Content Placeholder 2">
            <a:extLst>
              <a:ext uri="{FF2B5EF4-FFF2-40B4-BE49-F238E27FC236}">
                <a16:creationId xmlns:a16="http://schemas.microsoft.com/office/drawing/2014/main" id="{B1EE70B1-51EE-4300-8195-0B9CC4FB7113}"/>
              </a:ext>
            </a:extLst>
          </p:cNvPr>
          <p:cNvSpPr>
            <a:spLocks noGrp="1"/>
          </p:cNvSpPr>
          <p:nvPr>
            <p:ph idx="1"/>
          </p:nvPr>
        </p:nvSpPr>
        <p:spPr>
          <a:xfrm>
            <a:off x="381000" y="1905000"/>
            <a:ext cx="8534399" cy="4648199"/>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one complains about passwords and that they need to be replaced. Although every now and then someone comes up with a new replacement but they never seem to get much traction, so the search continues. Regardless of whatever new technology comes along to replace passwords, there are certain fundamental problems that will have to be solved. Write an essay explaining what kinds of evaluations YOU would do for a password-replacement technology. </a:t>
            </a:r>
          </a:p>
          <a:p>
            <a:pPr marL="0" indent="0">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 not speculate about how this imaginary technology works</a:t>
            </a:r>
            <a:r>
              <a:rPr lang="en-US" sz="1800" dirty="0">
                <a:effectLst/>
                <a:latin typeface="Calibri" panose="020F0502020204030204" pitchFamily="34" charset="0"/>
                <a:ea typeface="Calibri" panose="020F0502020204030204" pitchFamily="34" charset="0"/>
                <a:cs typeface="Times New Roman" panose="02020603050405020304" pitchFamily="18" charset="0"/>
              </a:rPr>
              <a:t>, just imagine it to be some kind of “black box” authentication mechanism. Instead, focus your essay on the psychological, technical, and perhaps even mathematical problems that you would require it to solve or address before you believed it to be a “good” replacement. Because this is hypothetical, you can address this from a number of different angles. Your score for this essay will be based on how well you understand user authentication including principles related to “something you know”, “something you have”, and “something you are.” You may also get score for applying Anderson’s concepts on user psychology and security engineering.</a:t>
            </a:r>
          </a:p>
        </p:txBody>
      </p:sp>
    </p:spTree>
    <p:extLst>
      <p:ext uri="{BB962C8B-B14F-4D97-AF65-F5344CB8AC3E}">
        <p14:creationId xmlns:p14="http://schemas.microsoft.com/office/powerpoint/2010/main" val="130566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46C2-D166-4A03-A8C1-0A139491311B}"/>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79E4EDB-4485-4648-8520-26CF6BA48636}"/>
              </a:ext>
            </a:extLst>
          </p:cNvPr>
          <p:cNvSpPr>
            <a:spLocks noGrp="1"/>
          </p:cNvSpPr>
          <p:nvPr>
            <p:ph idx="1"/>
          </p:nvPr>
        </p:nvSpPr>
        <p:spPr/>
        <p:txBody>
          <a:bodyPr/>
          <a:lstStyle/>
          <a:p>
            <a:r>
              <a:rPr lang="en-US" dirty="0"/>
              <a:t>Standard Scale</a:t>
            </a:r>
          </a:p>
          <a:p>
            <a:r>
              <a:rPr lang="en-US" dirty="0"/>
              <a:t>Last semester, average was about 91%</a:t>
            </a:r>
          </a:p>
          <a:p>
            <a:r>
              <a:rPr lang="en-US" dirty="0"/>
              <a:t>This semester, targeting 87%</a:t>
            </a:r>
          </a:p>
        </p:txBody>
      </p:sp>
    </p:spTree>
    <p:extLst>
      <p:ext uri="{BB962C8B-B14F-4D97-AF65-F5344CB8AC3E}">
        <p14:creationId xmlns:p14="http://schemas.microsoft.com/office/powerpoint/2010/main" val="299471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7212-73CB-4A01-B249-967A424EF4E8}"/>
              </a:ext>
            </a:extLst>
          </p:cNvPr>
          <p:cNvSpPr>
            <a:spLocks noGrp="1"/>
          </p:cNvSpPr>
          <p:nvPr>
            <p:ph type="title"/>
          </p:nvPr>
        </p:nvSpPr>
        <p:spPr/>
        <p:txBody>
          <a:bodyPr/>
          <a:lstStyle/>
          <a:p>
            <a:r>
              <a:rPr lang="en-US" dirty="0"/>
              <a:t>Past Student Comment - #1</a:t>
            </a:r>
          </a:p>
        </p:txBody>
      </p:sp>
      <p:sp>
        <p:nvSpPr>
          <p:cNvPr id="10" name="TextBox 9">
            <a:extLst>
              <a:ext uri="{FF2B5EF4-FFF2-40B4-BE49-F238E27FC236}">
                <a16:creationId xmlns:a16="http://schemas.microsoft.com/office/drawing/2014/main" id="{E5E5DCFE-1DE1-4D03-B197-7012E1DFA70E}"/>
              </a:ext>
            </a:extLst>
          </p:cNvPr>
          <p:cNvSpPr txBox="1"/>
          <p:nvPr/>
        </p:nvSpPr>
        <p:spPr>
          <a:xfrm>
            <a:off x="533400" y="2590800"/>
            <a:ext cx="7924799" cy="2862322"/>
          </a:xfrm>
          <a:prstGeom prst="rect">
            <a:avLst/>
          </a:prstGeom>
          <a:solidFill>
            <a:schemeClr val="tx1"/>
          </a:solidFill>
        </p:spPr>
        <p:txBody>
          <a:bodyPr wrap="square" rtlCol="0">
            <a:spAutoFit/>
          </a:bodyPr>
          <a:lstStyle/>
          <a:p>
            <a:r>
              <a:rPr lang="en-US" b="0" i="0" dirty="0">
                <a:solidFill>
                  <a:srgbClr val="000000"/>
                </a:solidFill>
                <a:effectLst/>
                <a:latin typeface="Courier New" panose="02070309020205020404" pitchFamily="49" charset="0"/>
              </a:rPr>
              <a:t>While the course material covered was interesting, I felt that we skimmed over many advanced concepts. Too much of the course was focused on obvious security considerations rather than the backing theory. The professor seemed to not always have a great grasp over the concepts, which made some explanations hard to grasp. Despite this, the professor made himself available a great deal to the class, and he was an enthusiastic lecturer. I think this course would be great with just a few tweaks.</a:t>
            </a:r>
            <a:endParaRPr lang="en-US" dirty="0"/>
          </a:p>
        </p:txBody>
      </p:sp>
    </p:spTree>
    <p:extLst>
      <p:ext uri="{BB962C8B-B14F-4D97-AF65-F5344CB8AC3E}">
        <p14:creationId xmlns:p14="http://schemas.microsoft.com/office/powerpoint/2010/main" val="635234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03CF-FD34-4BF1-80C4-398ED2060166}"/>
              </a:ext>
            </a:extLst>
          </p:cNvPr>
          <p:cNvSpPr>
            <a:spLocks noGrp="1"/>
          </p:cNvSpPr>
          <p:nvPr>
            <p:ph type="title"/>
          </p:nvPr>
        </p:nvSpPr>
        <p:spPr/>
        <p:txBody>
          <a:bodyPr/>
          <a:lstStyle/>
          <a:p>
            <a:r>
              <a:rPr lang="en-US" dirty="0"/>
              <a:t>Past Student Comment - #2</a:t>
            </a:r>
          </a:p>
        </p:txBody>
      </p:sp>
      <p:sp>
        <p:nvSpPr>
          <p:cNvPr id="4" name="TextBox 3">
            <a:extLst>
              <a:ext uri="{FF2B5EF4-FFF2-40B4-BE49-F238E27FC236}">
                <a16:creationId xmlns:a16="http://schemas.microsoft.com/office/drawing/2014/main" id="{1AD09BF6-CA60-455C-B15A-14349F840E03}"/>
              </a:ext>
            </a:extLst>
          </p:cNvPr>
          <p:cNvSpPr txBox="1"/>
          <p:nvPr/>
        </p:nvSpPr>
        <p:spPr>
          <a:xfrm>
            <a:off x="609600" y="2438400"/>
            <a:ext cx="7772399" cy="1477328"/>
          </a:xfrm>
          <a:prstGeom prst="rect">
            <a:avLst/>
          </a:prstGeom>
          <a:solidFill>
            <a:schemeClr val="tx1"/>
          </a:solidFill>
        </p:spPr>
        <p:txBody>
          <a:bodyPr wrap="square" rtlCol="0">
            <a:spAutoFit/>
          </a:bodyPr>
          <a:lstStyle/>
          <a:p>
            <a:r>
              <a:rPr lang="en-US" b="0" i="0" dirty="0">
                <a:solidFill>
                  <a:srgbClr val="000000"/>
                </a:solidFill>
                <a:effectLst/>
                <a:latin typeface="Courier New" panose="02070309020205020404" pitchFamily="49" charset="0"/>
              </a:rPr>
              <a:t>Use Canvas. If more than half of your students aren't understanding something, it's probably not their fault. Your lectures weren't very structured and it was hard to follow what you were talking about a lot of the time. See: The Curse of </a:t>
            </a:r>
            <a:r>
              <a:rPr lang="en-US" b="0" i="0" dirty="0" err="1">
                <a:solidFill>
                  <a:srgbClr val="000000"/>
                </a:solidFill>
                <a:effectLst/>
                <a:latin typeface="Courier New" panose="02070309020205020404" pitchFamily="49" charset="0"/>
              </a:rPr>
              <a:t>Knowledge.Lastly</a:t>
            </a:r>
            <a:r>
              <a:rPr lang="en-US" b="0" i="0" dirty="0">
                <a:solidFill>
                  <a:srgbClr val="000000"/>
                </a:solidFill>
                <a:effectLst/>
                <a:latin typeface="Courier New" panose="02070309020205020404" pitchFamily="49" charset="0"/>
              </a:rPr>
              <a:t>, use Canvas.</a:t>
            </a:r>
            <a:endParaRPr lang="en-US" dirty="0"/>
          </a:p>
        </p:txBody>
      </p:sp>
    </p:spTree>
    <p:extLst>
      <p:ext uri="{BB962C8B-B14F-4D97-AF65-F5344CB8AC3E}">
        <p14:creationId xmlns:p14="http://schemas.microsoft.com/office/powerpoint/2010/main" val="3857155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0A0C-D012-4CB4-8014-B7D7300565A1}"/>
              </a:ext>
            </a:extLst>
          </p:cNvPr>
          <p:cNvSpPr>
            <a:spLocks noGrp="1"/>
          </p:cNvSpPr>
          <p:nvPr>
            <p:ph type="title"/>
          </p:nvPr>
        </p:nvSpPr>
        <p:spPr/>
        <p:txBody>
          <a:bodyPr/>
          <a:lstStyle/>
          <a:p>
            <a:r>
              <a:rPr lang="en-US" dirty="0"/>
              <a:t>Past Student Comment - #3</a:t>
            </a:r>
          </a:p>
        </p:txBody>
      </p:sp>
      <p:sp>
        <p:nvSpPr>
          <p:cNvPr id="4" name="TextBox 3">
            <a:extLst>
              <a:ext uri="{FF2B5EF4-FFF2-40B4-BE49-F238E27FC236}">
                <a16:creationId xmlns:a16="http://schemas.microsoft.com/office/drawing/2014/main" id="{23CC232A-0B47-44DD-A9BC-A8112F87CDC0}"/>
              </a:ext>
            </a:extLst>
          </p:cNvPr>
          <p:cNvSpPr txBox="1"/>
          <p:nvPr/>
        </p:nvSpPr>
        <p:spPr>
          <a:xfrm>
            <a:off x="615529" y="2438400"/>
            <a:ext cx="7724403" cy="646331"/>
          </a:xfrm>
          <a:prstGeom prst="rect">
            <a:avLst/>
          </a:prstGeom>
          <a:solidFill>
            <a:schemeClr val="tx1"/>
          </a:solidFill>
        </p:spPr>
        <p:txBody>
          <a:bodyPr wrap="square" rtlCol="0">
            <a:spAutoFit/>
          </a:bodyPr>
          <a:lstStyle/>
          <a:p>
            <a:r>
              <a:rPr lang="en-US" b="0" i="0" dirty="0">
                <a:solidFill>
                  <a:srgbClr val="000000"/>
                </a:solidFill>
                <a:effectLst/>
                <a:latin typeface="Courier New" panose="02070309020205020404" pitchFamily="49" charset="0"/>
              </a:rPr>
              <a:t>Streamline your assignments. Also, stop talking about Hitler so much. People might get the wrong idea.</a:t>
            </a:r>
            <a:endParaRPr lang="en-US" dirty="0"/>
          </a:p>
        </p:txBody>
      </p:sp>
    </p:spTree>
    <p:extLst>
      <p:ext uri="{BB962C8B-B14F-4D97-AF65-F5344CB8AC3E}">
        <p14:creationId xmlns:p14="http://schemas.microsoft.com/office/powerpoint/2010/main" val="2692825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314D-AA23-458A-970F-CF52DA863C4E}"/>
              </a:ext>
            </a:extLst>
          </p:cNvPr>
          <p:cNvSpPr>
            <a:spLocks noGrp="1"/>
          </p:cNvSpPr>
          <p:nvPr>
            <p:ph type="title"/>
          </p:nvPr>
        </p:nvSpPr>
        <p:spPr/>
        <p:txBody>
          <a:bodyPr/>
          <a:lstStyle/>
          <a:p>
            <a:r>
              <a:rPr lang="en-US" dirty="0"/>
              <a:t>Past Student Comment - #4</a:t>
            </a:r>
          </a:p>
        </p:txBody>
      </p:sp>
      <p:sp>
        <p:nvSpPr>
          <p:cNvPr id="4" name="TextBox 3">
            <a:extLst>
              <a:ext uri="{FF2B5EF4-FFF2-40B4-BE49-F238E27FC236}">
                <a16:creationId xmlns:a16="http://schemas.microsoft.com/office/drawing/2014/main" id="{B013896D-2D11-4A53-8F5D-A5F9FFB21E2E}"/>
              </a:ext>
            </a:extLst>
          </p:cNvPr>
          <p:cNvSpPr txBox="1"/>
          <p:nvPr/>
        </p:nvSpPr>
        <p:spPr>
          <a:xfrm>
            <a:off x="304800" y="2483288"/>
            <a:ext cx="8534399" cy="2308324"/>
          </a:xfrm>
          <a:prstGeom prst="rect">
            <a:avLst/>
          </a:prstGeom>
          <a:solidFill>
            <a:schemeClr val="tx1"/>
          </a:solidFill>
        </p:spPr>
        <p:txBody>
          <a:bodyPr wrap="square" rtlCol="0">
            <a:spAutoFit/>
          </a:bodyPr>
          <a:lstStyle/>
          <a:p>
            <a:r>
              <a:rPr lang="en-US" b="0" i="0" dirty="0">
                <a:solidFill>
                  <a:srgbClr val="000000"/>
                </a:solidFill>
                <a:effectLst/>
                <a:latin typeface="Courier New" panose="02070309020205020404" pitchFamily="49" charset="0"/>
              </a:rPr>
              <a:t>I almost dropped the course because the first two labs were incredibly difficult for me and I wouldn't even know where to begin. Especially for the first lab. I've never cried because of a lab, but lab 1 made me cry due to the amount of frustration I had. The lectures were more theory based, so when it came to actually practicing this I didn't know where to begin, and the instructions were not very helpful and assumed a lot of prior knowledge…</a:t>
            </a:r>
            <a:endParaRPr lang="en-US" dirty="0"/>
          </a:p>
        </p:txBody>
      </p:sp>
    </p:spTree>
    <p:extLst>
      <p:ext uri="{BB962C8B-B14F-4D97-AF65-F5344CB8AC3E}">
        <p14:creationId xmlns:p14="http://schemas.microsoft.com/office/powerpoint/2010/main" val="418279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3FF0-F615-4D60-8247-9813B8CC7C07}"/>
              </a:ext>
            </a:extLst>
          </p:cNvPr>
          <p:cNvSpPr>
            <a:spLocks noGrp="1"/>
          </p:cNvSpPr>
          <p:nvPr>
            <p:ph type="title"/>
          </p:nvPr>
        </p:nvSpPr>
        <p:spPr/>
        <p:txBody>
          <a:bodyPr/>
          <a:lstStyle/>
          <a:p>
            <a:r>
              <a:rPr lang="en-US" dirty="0"/>
              <a:t>Constructive Criticism</a:t>
            </a:r>
          </a:p>
        </p:txBody>
      </p:sp>
      <p:sp>
        <p:nvSpPr>
          <p:cNvPr id="3" name="Content Placeholder 2">
            <a:extLst>
              <a:ext uri="{FF2B5EF4-FFF2-40B4-BE49-F238E27FC236}">
                <a16:creationId xmlns:a16="http://schemas.microsoft.com/office/drawing/2014/main" id="{8FC97268-F1EC-44CA-83EA-518A9D5655E5}"/>
              </a:ext>
            </a:extLst>
          </p:cNvPr>
          <p:cNvSpPr>
            <a:spLocks noGrp="1"/>
          </p:cNvSpPr>
          <p:nvPr>
            <p:ph idx="1"/>
          </p:nvPr>
        </p:nvSpPr>
        <p:spPr/>
        <p:txBody>
          <a:bodyPr/>
          <a:lstStyle/>
          <a:p>
            <a:r>
              <a:rPr lang="en-US" dirty="0"/>
              <a:t>Please let me know when you don’t understand something</a:t>
            </a:r>
          </a:p>
          <a:p>
            <a:r>
              <a:rPr lang="en-US" dirty="0"/>
              <a:t>Please let me know when you think I don’t understand</a:t>
            </a:r>
          </a:p>
          <a:p>
            <a:r>
              <a:rPr lang="en-US" dirty="0"/>
              <a:t>Please let me know when I offend you</a:t>
            </a:r>
          </a:p>
          <a:p>
            <a:r>
              <a:rPr lang="en-US" dirty="0"/>
              <a:t>Please be specific</a:t>
            </a:r>
          </a:p>
          <a:p>
            <a:endParaRPr lang="en-US" dirty="0"/>
          </a:p>
        </p:txBody>
      </p:sp>
    </p:spTree>
    <p:extLst>
      <p:ext uri="{BB962C8B-B14F-4D97-AF65-F5344CB8AC3E}">
        <p14:creationId xmlns:p14="http://schemas.microsoft.com/office/powerpoint/2010/main" val="3789650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BA05-6926-4EF5-99D5-30E759DED234}"/>
              </a:ext>
            </a:extLst>
          </p:cNvPr>
          <p:cNvSpPr>
            <a:spLocks noGrp="1"/>
          </p:cNvSpPr>
          <p:nvPr>
            <p:ph type="title"/>
          </p:nvPr>
        </p:nvSpPr>
        <p:spPr/>
        <p:txBody>
          <a:bodyPr/>
          <a:lstStyle/>
          <a:p>
            <a:r>
              <a:rPr lang="en-US" dirty="0"/>
              <a:t>Early Criticism</a:t>
            </a:r>
          </a:p>
        </p:txBody>
      </p:sp>
      <p:sp>
        <p:nvSpPr>
          <p:cNvPr id="3" name="Content Placeholder 2">
            <a:extLst>
              <a:ext uri="{FF2B5EF4-FFF2-40B4-BE49-F238E27FC236}">
                <a16:creationId xmlns:a16="http://schemas.microsoft.com/office/drawing/2014/main" id="{DC83AAB2-5C8B-45C1-86B7-0D11C141FF81}"/>
              </a:ext>
            </a:extLst>
          </p:cNvPr>
          <p:cNvSpPr>
            <a:spLocks noGrp="1"/>
          </p:cNvSpPr>
          <p:nvPr>
            <p:ph idx="1"/>
          </p:nvPr>
        </p:nvSpPr>
        <p:spPr/>
        <p:txBody>
          <a:bodyPr/>
          <a:lstStyle/>
          <a:p>
            <a:r>
              <a:rPr lang="en-US" dirty="0"/>
              <a:t>I would prefer criticism *before* the class reviews</a:t>
            </a:r>
          </a:p>
          <a:p>
            <a:r>
              <a:rPr lang="en-US" dirty="0"/>
              <a:t>It gives me a chance to improve before being evaluated</a:t>
            </a:r>
          </a:p>
          <a:p>
            <a:r>
              <a:rPr lang="en-US" dirty="0"/>
              <a:t>You may send anonymous emails if you need anonymity</a:t>
            </a:r>
          </a:p>
        </p:txBody>
      </p:sp>
    </p:spTree>
    <p:extLst>
      <p:ext uri="{BB962C8B-B14F-4D97-AF65-F5344CB8AC3E}">
        <p14:creationId xmlns:p14="http://schemas.microsoft.com/office/powerpoint/2010/main" val="1212282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9A15-3442-46BE-AE74-5164566AB37C}"/>
              </a:ext>
            </a:extLst>
          </p:cNvPr>
          <p:cNvSpPr>
            <a:spLocks noGrp="1"/>
          </p:cNvSpPr>
          <p:nvPr>
            <p:ph type="title"/>
          </p:nvPr>
        </p:nvSpPr>
        <p:spPr/>
        <p:txBody>
          <a:bodyPr/>
          <a:lstStyle/>
          <a:p>
            <a:r>
              <a:rPr lang="en-US" dirty="0"/>
              <a:t>Evaluation Policy</a:t>
            </a:r>
          </a:p>
        </p:txBody>
      </p:sp>
      <p:sp>
        <p:nvSpPr>
          <p:cNvPr id="3" name="Content Placeholder 2">
            <a:extLst>
              <a:ext uri="{FF2B5EF4-FFF2-40B4-BE49-F238E27FC236}">
                <a16:creationId xmlns:a16="http://schemas.microsoft.com/office/drawing/2014/main" id="{17AEF5B7-8234-4EA6-982E-DBAEF139AE21}"/>
              </a:ext>
            </a:extLst>
          </p:cNvPr>
          <p:cNvSpPr>
            <a:spLocks noGrp="1"/>
          </p:cNvSpPr>
          <p:nvPr>
            <p:ph idx="1"/>
          </p:nvPr>
        </p:nvSpPr>
        <p:spPr/>
        <p:txBody>
          <a:bodyPr/>
          <a:lstStyle/>
          <a:p>
            <a:r>
              <a:rPr lang="en-US" dirty="0"/>
              <a:t>Evaluation will now be mandatory and in-class</a:t>
            </a:r>
          </a:p>
          <a:p>
            <a:r>
              <a:rPr lang="en-US" dirty="0"/>
              <a:t>Proof of submission required</a:t>
            </a:r>
          </a:p>
          <a:p>
            <a:r>
              <a:rPr lang="en-US" dirty="0"/>
              <a:t>Factored into participation grade (3%)</a:t>
            </a:r>
          </a:p>
          <a:p>
            <a:r>
              <a:rPr lang="en-US" dirty="0"/>
              <a:t>Reminder: comments are part of my </a:t>
            </a:r>
            <a:r>
              <a:rPr lang="en-US" b="1" i="1" u="sng" dirty="0"/>
              <a:t>permanent record</a:t>
            </a:r>
            <a:endParaRPr lang="en-US" dirty="0"/>
          </a:p>
        </p:txBody>
      </p:sp>
    </p:spTree>
    <p:extLst>
      <p:ext uri="{BB962C8B-B14F-4D97-AF65-F5344CB8AC3E}">
        <p14:creationId xmlns:p14="http://schemas.microsoft.com/office/powerpoint/2010/main" val="339259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1AE-D5F6-42A0-9C17-D141AD52364B}"/>
              </a:ext>
            </a:extLst>
          </p:cNvPr>
          <p:cNvSpPr>
            <a:spLocks noGrp="1"/>
          </p:cNvSpPr>
          <p:nvPr>
            <p:ph type="title"/>
          </p:nvPr>
        </p:nvSpPr>
        <p:spPr/>
        <p:txBody>
          <a:bodyPr/>
          <a:lstStyle/>
          <a:p>
            <a:r>
              <a:rPr lang="en-US" dirty="0"/>
              <a:t>What about You?</a:t>
            </a:r>
          </a:p>
        </p:txBody>
      </p:sp>
      <p:sp>
        <p:nvSpPr>
          <p:cNvPr id="3" name="Content Placeholder 2">
            <a:extLst>
              <a:ext uri="{FF2B5EF4-FFF2-40B4-BE49-F238E27FC236}">
                <a16:creationId xmlns:a16="http://schemas.microsoft.com/office/drawing/2014/main" id="{97265375-325D-4DDD-A2A5-40107146F0CB}"/>
              </a:ext>
            </a:extLst>
          </p:cNvPr>
          <p:cNvSpPr>
            <a:spLocks noGrp="1"/>
          </p:cNvSpPr>
          <p:nvPr>
            <p:ph idx="1"/>
          </p:nvPr>
        </p:nvSpPr>
        <p:spPr/>
        <p:txBody>
          <a:bodyPr/>
          <a:lstStyle/>
          <a:p>
            <a:r>
              <a:rPr lang="en-US" dirty="0"/>
              <a:t>Why did you take this course?</a:t>
            </a:r>
          </a:p>
          <a:p>
            <a:r>
              <a:rPr lang="en-US" dirty="0"/>
              <a:t>What is your programming background like?</a:t>
            </a:r>
          </a:p>
          <a:p>
            <a:r>
              <a:rPr lang="en-US" dirty="0"/>
              <a:t>What has been your favorite course so far? Why?</a:t>
            </a:r>
          </a:p>
          <a:p>
            <a:r>
              <a:rPr lang="en-US" dirty="0"/>
              <a:t>What is your learning style?</a:t>
            </a:r>
          </a:p>
          <a:p>
            <a:r>
              <a:rPr lang="en-US" dirty="0"/>
              <a:t>What is your favorite teaching style?</a:t>
            </a:r>
          </a:p>
        </p:txBody>
      </p:sp>
    </p:spTree>
    <p:extLst>
      <p:ext uri="{BB962C8B-B14F-4D97-AF65-F5344CB8AC3E}">
        <p14:creationId xmlns:p14="http://schemas.microsoft.com/office/powerpoint/2010/main" val="207147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Tree>
    <p:extLst>
      <p:ext uri="{BB962C8B-B14F-4D97-AF65-F5344CB8AC3E}">
        <p14:creationId xmlns:p14="http://schemas.microsoft.com/office/powerpoint/2010/main" val="215697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
        <p:nvSpPr>
          <p:cNvPr id="4" name="Rectangle: Rounded Corners 3">
            <a:extLst>
              <a:ext uri="{FF2B5EF4-FFF2-40B4-BE49-F238E27FC236}">
                <a16:creationId xmlns:a16="http://schemas.microsoft.com/office/drawing/2014/main" id="{A554B1FB-9EC6-451C-9411-E962238FF2D4}"/>
              </a:ext>
            </a:extLst>
          </p:cNvPr>
          <p:cNvSpPr/>
          <p:nvPr/>
        </p:nvSpPr>
        <p:spPr>
          <a:xfrm>
            <a:off x="1100759" y="2743200"/>
            <a:ext cx="6363957" cy="814848"/>
          </a:xfrm>
          <a:prstGeom prst="roundRect">
            <a:avLst/>
          </a:prstGeom>
          <a:solidFill>
            <a:srgbClr val="00B0F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5" name="Rectangle: Rounded Corners 4">
            <a:extLst>
              <a:ext uri="{FF2B5EF4-FFF2-40B4-BE49-F238E27FC236}">
                <a16:creationId xmlns:a16="http://schemas.microsoft.com/office/drawing/2014/main" id="{3A832EBB-966B-4619-B8AB-E94CC9FE31FE}"/>
              </a:ext>
            </a:extLst>
          </p:cNvPr>
          <p:cNvSpPr/>
          <p:nvPr/>
        </p:nvSpPr>
        <p:spPr>
          <a:xfrm>
            <a:off x="1106691" y="3558048"/>
            <a:ext cx="6363957" cy="1547352"/>
          </a:xfrm>
          <a:prstGeom prst="roundRect">
            <a:avLst/>
          </a:prstGeom>
          <a:solidFill>
            <a:srgbClr val="FF00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TextBox 5">
            <a:extLst>
              <a:ext uri="{FF2B5EF4-FFF2-40B4-BE49-F238E27FC236}">
                <a16:creationId xmlns:a16="http://schemas.microsoft.com/office/drawing/2014/main" id="{C5A54E13-D065-40FA-8545-84481689EF7F}"/>
              </a:ext>
            </a:extLst>
          </p:cNvPr>
          <p:cNvSpPr txBox="1"/>
          <p:nvPr/>
        </p:nvSpPr>
        <p:spPr>
          <a:xfrm>
            <a:off x="7470648" y="2976175"/>
            <a:ext cx="572593" cy="300082"/>
          </a:xfrm>
          <a:prstGeom prst="rect">
            <a:avLst/>
          </a:prstGeom>
          <a:noFill/>
        </p:spPr>
        <p:txBody>
          <a:bodyPr wrap="none" rtlCol="0">
            <a:spAutoFit/>
          </a:bodyPr>
          <a:lstStyle/>
          <a:p>
            <a:r>
              <a:rPr lang="en-US" sz="1350" dirty="0"/>
              <a:t>SKILL</a:t>
            </a:r>
          </a:p>
        </p:txBody>
      </p:sp>
      <p:sp>
        <p:nvSpPr>
          <p:cNvPr id="7" name="TextBox 6">
            <a:extLst>
              <a:ext uri="{FF2B5EF4-FFF2-40B4-BE49-F238E27FC236}">
                <a16:creationId xmlns:a16="http://schemas.microsoft.com/office/drawing/2014/main" id="{689A2AAE-6B7A-47B2-9DB9-BC6B5312C10B}"/>
              </a:ext>
            </a:extLst>
          </p:cNvPr>
          <p:cNvSpPr txBox="1"/>
          <p:nvPr/>
        </p:nvSpPr>
        <p:spPr>
          <a:xfrm>
            <a:off x="7470648" y="3722027"/>
            <a:ext cx="1180131" cy="300082"/>
          </a:xfrm>
          <a:prstGeom prst="rect">
            <a:avLst/>
          </a:prstGeom>
          <a:noFill/>
        </p:spPr>
        <p:txBody>
          <a:bodyPr wrap="none" rtlCol="0">
            <a:spAutoFit/>
          </a:bodyPr>
          <a:lstStyle/>
          <a:p>
            <a:r>
              <a:rPr lang="en-US" sz="1350" dirty="0"/>
              <a:t>EDUCATION</a:t>
            </a:r>
          </a:p>
        </p:txBody>
      </p:sp>
    </p:spTree>
    <p:extLst>
      <p:ext uri="{BB962C8B-B14F-4D97-AF65-F5344CB8AC3E}">
        <p14:creationId xmlns:p14="http://schemas.microsoft.com/office/powerpoint/2010/main" val="421645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4C9C-DCA1-4ECE-9FAE-872504584A34}"/>
              </a:ext>
            </a:extLst>
          </p:cNvPr>
          <p:cNvSpPr>
            <a:spLocks noGrp="1"/>
          </p:cNvSpPr>
          <p:nvPr>
            <p:ph type="title"/>
          </p:nvPr>
        </p:nvSpPr>
        <p:spPr/>
        <p:txBody>
          <a:bodyPr/>
          <a:lstStyle/>
          <a:p>
            <a:r>
              <a:rPr lang="en-US" dirty="0"/>
              <a:t>A Few Introductory Notes</a:t>
            </a:r>
          </a:p>
        </p:txBody>
      </p:sp>
      <p:sp>
        <p:nvSpPr>
          <p:cNvPr id="3" name="Content Placeholder 2">
            <a:extLst>
              <a:ext uri="{FF2B5EF4-FFF2-40B4-BE49-F238E27FC236}">
                <a16:creationId xmlns:a16="http://schemas.microsoft.com/office/drawing/2014/main" id="{A934790F-6D30-46DC-8B5E-68616A02A540}"/>
              </a:ext>
            </a:extLst>
          </p:cNvPr>
          <p:cNvSpPr>
            <a:spLocks noGrp="1"/>
          </p:cNvSpPr>
          <p:nvPr>
            <p:ph idx="1"/>
          </p:nvPr>
        </p:nvSpPr>
        <p:spPr/>
        <p:txBody>
          <a:bodyPr/>
          <a:lstStyle/>
          <a:p>
            <a:r>
              <a:rPr lang="en-US" dirty="0"/>
              <a:t>This course is still a little new for me</a:t>
            </a:r>
          </a:p>
          <a:p>
            <a:r>
              <a:rPr lang="en-US" dirty="0"/>
              <a:t>I’m still developing the materials</a:t>
            </a:r>
          </a:p>
          <a:p>
            <a:r>
              <a:rPr lang="en-US" dirty="0"/>
              <a:t>Please feel free to make suggestions or raise concerns</a:t>
            </a:r>
          </a:p>
        </p:txBody>
      </p:sp>
    </p:spTree>
    <p:extLst>
      <p:ext uri="{BB962C8B-B14F-4D97-AF65-F5344CB8AC3E}">
        <p14:creationId xmlns:p14="http://schemas.microsoft.com/office/powerpoint/2010/main" val="424562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3C1E-AB6F-4B58-B330-0E3320268A3D}"/>
              </a:ext>
            </a:extLst>
          </p:cNvPr>
          <p:cNvSpPr>
            <a:spLocks noGrp="1"/>
          </p:cNvSpPr>
          <p:nvPr>
            <p:ph type="title"/>
          </p:nvPr>
        </p:nvSpPr>
        <p:spPr/>
        <p:txBody>
          <a:bodyPr/>
          <a:lstStyle/>
          <a:p>
            <a:r>
              <a:rPr lang="en-US" dirty="0"/>
              <a:t>Two Resources</a:t>
            </a:r>
          </a:p>
        </p:txBody>
      </p:sp>
      <p:pic>
        <p:nvPicPr>
          <p:cNvPr id="5" name="Picture 4">
            <a:extLst>
              <a:ext uri="{FF2B5EF4-FFF2-40B4-BE49-F238E27FC236}">
                <a16:creationId xmlns:a16="http://schemas.microsoft.com/office/drawing/2014/main" id="{7ADED820-4A9E-49DF-A4F1-59665D2B2157}"/>
              </a:ext>
            </a:extLst>
          </p:cNvPr>
          <p:cNvPicPr>
            <a:picLocks noChangeAspect="1"/>
          </p:cNvPicPr>
          <p:nvPr/>
        </p:nvPicPr>
        <p:blipFill>
          <a:blip r:embed="rId2"/>
          <a:stretch>
            <a:fillRect/>
          </a:stretch>
        </p:blipFill>
        <p:spPr>
          <a:xfrm>
            <a:off x="265043" y="2205035"/>
            <a:ext cx="5983357" cy="2793317"/>
          </a:xfrm>
          <a:prstGeom prst="rect">
            <a:avLst/>
          </a:prstGeom>
        </p:spPr>
      </p:pic>
      <p:pic>
        <p:nvPicPr>
          <p:cNvPr id="7" name="Picture 6">
            <a:extLst>
              <a:ext uri="{FF2B5EF4-FFF2-40B4-BE49-F238E27FC236}">
                <a16:creationId xmlns:a16="http://schemas.microsoft.com/office/drawing/2014/main" id="{42BF1DC3-17FA-458B-8A53-10DD5061FDBD}"/>
              </a:ext>
            </a:extLst>
          </p:cNvPr>
          <p:cNvPicPr>
            <a:picLocks noChangeAspect="1"/>
          </p:cNvPicPr>
          <p:nvPr/>
        </p:nvPicPr>
        <p:blipFill>
          <a:blip r:embed="rId3"/>
          <a:stretch>
            <a:fillRect/>
          </a:stretch>
        </p:blipFill>
        <p:spPr>
          <a:xfrm>
            <a:off x="3581400" y="5093139"/>
            <a:ext cx="5334000" cy="1538425"/>
          </a:xfrm>
          <a:prstGeom prst="rect">
            <a:avLst/>
          </a:prstGeom>
        </p:spPr>
      </p:pic>
    </p:spTree>
    <p:extLst>
      <p:ext uri="{BB962C8B-B14F-4D97-AF65-F5344CB8AC3E}">
        <p14:creationId xmlns:p14="http://schemas.microsoft.com/office/powerpoint/2010/main" val="275233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3C53-0E3D-4598-BDF4-472A5CC86C23}"/>
              </a:ext>
            </a:extLst>
          </p:cNvPr>
          <p:cNvSpPr>
            <a:spLocks noGrp="1"/>
          </p:cNvSpPr>
          <p:nvPr>
            <p:ph type="title"/>
          </p:nvPr>
        </p:nvSpPr>
        <p:spPr/>
        <p:txBody>
          <a:bodyPr/>
          <a:lstStyle/>
          <a:p>
            <a:r>
              <a:rPr lang="en-US" dirty="0"/>
              <a:t>Schedule Part 1</a:t>
            </a:r>
            <a:br>
              <a:rPr lang="en-US" dirty="0"/>
            </a:br>
            <a:r>
              <a:rPr lang="en-US" dirty="0"/>
              <a:t>Network Background</a:t>
            </a:r>
          </a:p>
        </p:txBody>
      </p:sp>
      <p:pic>
        <p:nvPicPr>
          <p:cNvPr id="5" name="Picture 4">
            <a:extLst>
              <a:ext uri="{FF2B5EF4-FFF2-40B4-BE49-F238E27FC236}">
                <a16:creationId xmlns:a16="http://schemas.microsoft.com/office/drawing/2014/main" id="{98BBD73F-7CF8-4F7C-9623-D8C23C1602BB}"/>
              </a:ext>
            </a:extLst>
          </p:cNvPr>
          <p:cNvPicPr>
            <a:picLocks noChangeAspect="1"/>
          </p:cNvPicPr>
          <p:nvPr/>
        </p:nvPicPr>
        <p:blipFill>
          <a:blip r:embed="rId2"/>
          <a:stretch>
            <a:fillRect/>
          </a:stretch>
        </p:blipFill>
        <p:spPr>
          <a:xfrm>
            <a:off x="1143000" y="2209800"/>
            <a:ext cx="6019800" cy="4490097"/>
          </a:xfrm>
          <a:prstGeom prst="rect">
            <a:avLst/>
          </a:prstGeom>
        </p:spPr>
      </p:pic>
    </p:spTree>
    <p:extLst>
      <p:ext uri="{BB962C8B-B14F-4D97-AF65-F5344CB8AC3E}">
        <p14:creationId xmlns:p14="http://schemas.microsoft.com/office/powerpoint/2010/main" val="54293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E754-0EE8-4074-B1BF-553067CBC749}"/>
              </a:ext>
            </a:extLst>
          </p:cNvPr>
          <p:cNvSpPr>
            <a:spLocks noGrp="1"/>
          </p:cNvSpPr>
          <p:nvPr>
            <p:ph type="title"/>
          </p:nvPr>
        </p:nvSpPr>
        <p:spPr/>
        <p:txBody>
          <a:bodyPr/>
          <a:lstStyle/>
          <a:p>
            <a:r>
              <a:rPr lang="en-US" dirty="0"/>
              <a:t>Schedule Part 2</a:t>
            </a:r>
            <a:br>
              <a:rPr lang="en-US" dirty="0"/>
            </a:br>
            <a:r>
              <a:rPr lang="en-US" dirty="0"/>
              <a:t>Security Foundation</a:t>
            </a:r>
          </a:p>
        </p:txBody>
      </p:sp>
      <p:pic>
        <p:nvPicPr>
          <p:cNvPr id="5" name="Picture 4">
            <a:extLst>
              <a:ext uri="{FF2B5EF4-FFF2-40B4-BE49-F238E27FC236}">
                <a16:creationId xmlns:a16="http://schemas.microsoft.com/office/drawing/2014/main" id="{F8867CC3-63EA-4166-B687-911EEF705BD6}"/>
              </a:ext>
            </a:extLst>
          </p:cNvPr>
          <p:cNvPicPr>
            <a:picLocks noChangeAspect="1"/>
          </p:cNvPicPr>
          <p:nvPr/>
        </p:nvPicPr>
        <p:blipFill>
          <a:blip r:embed="rId2"/>
          <a:stretch>
            <a:fillRect/>
          </a:stretch>
        </p:blipFill>
        <p:spPr>
          <a:xfrm>
            <a:off x="1295400" y="2209800"/>
            <a:ext cx="4047781" cy="4540078"/>
          </a:xfrm>
          <a:prstGeom prst="rect">
            <a:avLst/>
          </a:prstGeom>
        </p:spPr>
      </p:pic>
    </p:spTree>
    <p:extLst>
      <p:ext uri="{BB962C8B-B14F-4D97-AF65-F5344CB8AC3E}">
        <p14:creationId xmlns:p14="http://schemas.microsoft.com/office/powerpoint/2010/main" val="63326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3217</TotalTime>
  <Words>1023</Words>
  <Application>Microsoft Office PowerPoint</Application>
  <PresentationFormat>On-screen Show (4:3)</PresentationFormat>
  <Paragraphs>106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Century Gothic</vt:lpstr>
      <vt:lpstr>Courier New</vt:lpstr>
      <vt:lpstr>Wingdings 2</vt:lpstr>
      <vt:lpstr>Quotable</vt:lpstr>
      <vt:lpstr>Network Security and Privacy</vt:lpstr>
      <vt:lpstr>About the Instructor</vt:lpstr>
      <vt:lpstr>What about You?</vt:lpstr>
      <vt:lpstr>The 5 Orders of Ignorance</vt:lpstr>
      <vt:lpstr>The 5 Orders of Ignorance</vt:lpstr>
      <vt:lpstr>A Few Introductory Notes</vt:lpstr>
      <vt:lpstr>Two Resources</vt:lpstr>
      <vt:lpstr>Schedule Part 1 Network Background</vt:lpstr>
      <vt:lpstr>Schedule Part 2 Security Foundation</vt:lpstr>
      <vt:lpstr>Schedule Part 3 Hosts and LANs</vt:lpstr>
      <vt:lpstr>Schedule Part 4 The Wider Internet</vt:lpstr>
      <vt:lpstr>Schedule Part 5 Advanced Topics</vt:lpstr>
      <vt:lpstr>Class Discussions</vt:lpstr>
      <vt:lpstr>Grading</vt:lpstr>
      <vt:lpstr>Readings</vt:lpstr>
      <vt:lpstr>Reading Policies</vt:lpstr>
      <vt:lpstr>Labwork</vt:lpstr>
      <vt:lpstr>Labwork Policies</vt:lpstr>
      <vt:lpstr>Exams</vt:lpstr>
      <vt:lpstr>Exam Sample Question</vt:lpstr>
      <vt:lpstr>Grading</vt:lpstr>
      <vt:lpstr>Past Student Comment - #1</vt:lpstr>
      <vt:lpstr>Past Student Comment - #2</vt:lpstr>
      <vt:lpstr>Past Student Comment - #3</vt:lpstr>
      <vt:lpstr>Past Student Comment - #4</vt:lpstr>
      <vt:lpstr>Constructive Criticism</vt:lpstr>
      <vt:lpstr>Early Criticism</vt:lpstr>
      <vt:lpstr>Evaluation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79</cp:revision>
  <dcterms:created xsi:type="dcterms:W3CDTF">2014-01-16T20:48:15Z</dcterms:created>
  <dcterms:modified xsi:type="dcterms:W3CDTF">2021-01-19T19:02:20Z</dcterms:modified>
</cp:coreProperties>
</file>