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7" r:id="rId3"/>
    <p:sldId id="258" r:id="rId4"/>
    <p:sldId id="263" r:id="rId5"/>
    <p:sldId id="274" r:id="rId6"/>
    <p:sldId id="264" r:id="rId7"/>
    <p:sldId id="363" r:id="rId8"/>
    <p:sldId id="269" r:id="rId9"/>
    <p:sldId id="365" r:id="rId10"/>
    <p:sldId id="366" r:id="rId11"/>
    <p:sldId id="266" r:id="rId12"/>
    <p:sldId id="291" r:id="rId13"/>
    <p:sldId id="364" r:id="rId14"/>
    <p:sldId id="276" r:id="rId15"/>
    <p:sldId id="368" r:id="rId16"/>
    <p:sldId id="367" r:id="rId17"/>
    <p:sldId id="371" r:id="rId18"/>
    <p:sldId id="369" r:id="rId19"/>
    <p:sldId id="370" r:id="rId20"/>
    <p:sldId id="372" r:id="rId21"/>
    <p:sldId id="373" r:id="rId22"/>
    <p:sldId id="277" r:id="rId23"/>
    <p:sldId id="278" r:id="rId24"/>
    <p:sldId id="281" r:id="rId25"/>
    <p:sldId id="279" r:id="rId26"/>
    <p:sldId id="280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85" r:id="rId35"/>
    <p:sldId id="292" r:id="rId36"/>
    <p:sldId id="293" r:id="rId37"/>
    <p:sldId id="294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959" autoAdjust="0"/>
    <p:restoredTop sz="94351" autoAdjust="0"/>
  </p:normalViewPr>
  <p:slideViewPr>
    <p:cSldViewPr>
      <p:cViewPr varScale="1">
        <p:scale>
          <a:sx n="53" d="100"/>
          <a:sy n="53" d="100"/>
        </p:scale>
        <p:origin x="88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D49A7-F9E7-4481-B721-113D7DF80B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D88640-BCBA-4C42-9662-954D41ACE7CE}">
      <dgm:prSet/>
      <dgm:spPr/>
      <dgm:t>
        <a:bodyPr/>
        <a:lstStyle/>
        <a:p>
          <a:r>
            <a:rPr lang="en-US" dirty="0"/>
            <a:t>Keys come in pairs</a:t>
          </a:r>
        </a:p>
      </dgm:t>
    </dgm:pt>
    <dgm:pt modelId="{46296784-372C-4AD2-B9A4-6DB42EB505B5}" type="parTrans" cxnId="{290A10F8-8148-4475-AA05-470AC7CEEB09}">
      <dgm:prSet/>
      <dgm:spPr/>
      <dgm:t>
        <a:bodyPr/>
        <a:lstStyle/>
        <a:p>
          <a:endParaRPr lang="en-US"/>
        </a:p>
      </dgm:t>
    </dgm:pt>
    <dgm:pt modelId="{8092C349-7D7C-41AD-BC44-627F57A7248C}" type="sibTrans" cxnId="{290A10F8-8148-4475-AA05-470AC7CEEB09}">
      <dgm:prSet/>
      <dgm:spPr/>
      <dgm:t>
        <a:bodyPr/>
        <a:lstStyle/>
        <a:p>
          <a:endParaRPr lang="en-US"/>
        </a:p>
      </dgm:t>
    </dgm:pt>
    <dgm:pt modelId="{CC6AE2D3-3A53-49CF-86B9-00052368214B}">
      <dgm:prSet/>
      <dgm:spPr/>
      <dgm:t>
        <a:bodyPr/>
        <a:lstStyle/>
        <a:p>
          <a:r>
            <a:rPr lang="en-US" dirty="0"/>
            <a:t>Public key can be shared</a:t>
          </a:r>
        </a:p>
      </dgm:t>
    </dgm:pt>
    <dgm:pt modelId="{9E332001-63FF-4B83-9E78-E4D3A8811E41}" type="parTrans" cxnId="{806E5C67-4FEC-477D-A686-4648B56D3F47}">
      <dgm:prSet/>
      <dgm:spPr/>
      <dgm:t>
        <a:bodyPr/>
        <a:lstStyle/>
        <a:p>
          <a:endParaRPr lang="en-US"/>
        </a:p>
      </dgm:t>
    </dgm:pt>
    <dgm:pt modelId="{9A4A296A-4856-42A9-95DF-23C5E3E282EA}" type="sibTrans" cxnId="{806E5C67-4FEC-477D-A686-4648B56D3F47}">
      <dgm:prSet/>
      <dgm:spPr/>
      <dgm:t>
        <a:bodyPr/>
        <a:lstStyle/>
        <a:p>
          <a:endParaRPr lang="en-US"/>
        </a:p>
      </dgm:t>
    </dgm:pt>
    <dgm:pt modelId="{E58D0855-953D-4A43-A01F-DB21C0102309}">
      <dgm:prSet/>
      <dgm:spPr/>
      <dgm:t>
        <a:bodyPr/>
        <a:lstStyle/>
        <a:p>
          <a:r>
            <a:rPr lang="en-US" dirty="0"/>
            <a:t>Private key MUST be kept secret</a:t>
          </a:r>
        </a:p>
      </dgm:t>
    </dgm:pt>
    <dgm:pt modelId="{797525A9-8124-4B1B-99B3-C354A5865808}" type="sibTrans" cxnId="{5AD50271-4C95-4851-A031-86FA63B421A4}">
      <dgm:prSet/>
      <dgm:spPr/>
      <dgm:t>
        <a:bodyPr/>
        <a:lstStyle/>
        <a:p>
          <a:endParaRPr lang="en-US"/>
        </a:p>
      </dgm:t>
    </dgm:pt>
    <dgm:pt modelId="{359605BD-9884-4A83-937C-E463AC5E8C79}" type="parTrans" cxnId="{5AD50271-4C95-4851-A031-86FA63B421A4}">
      <dgm:prSet/>
      <dgm:spPr/>
      <dgm:t>
        <a:bodyPr/>
        <a:lstStyle/>
        <a:p>
          <a:endParaRPr lang="en-US"/>
        </a:p>
      </dgm:t>
    </dgm:pt>
    <dgm:pt modelId="{96933D3D-E000-4576-9C07-B128C72AFACB}" type="pres">
      <dgm:prSet presAssocID="{4AED49A7-F9E7-4481-B721-113D7DF80B0D}" presName="linear" presStyleCnt="0">
        <dgm:presLayoutVars>
          <dgm:animLvl val="lvl"/>
          <dgm:resizeHandles val="exact"/>
        </dgm:presLayoutVars>
      </dgm:prSet>
      <dgm:spPr/>
    </dgm:pt>
    <dgm:pt modelId="{23269452-5FBD-4567-9EA9-B32E5F451613}" type="pres">
      <dgm:prSet presAssocID="{71D88640-BCBA-4C42-9662-954D41ACE7C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8BE2EBE-5A3B-45D3-81D8-A3B81741C34A}" type="pres">
      <dgm:prSet presAssocID="{8092C349-7D7C-41AD-BC44-627F57A7248C}" presName="spacer" presStyleCnt="0"/>
      <dgm:spPr/>
    </dgm:pt>
    <dgm:pt modelId="{4BDBDDBC-A913-4E8D-8C96-87A2B78B8DC2}" type="pres">
      <dgm:prSet presAssocID="{CC6AE2D3-3A53-49CF-86B9-00052368214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BD954E4-A9A3-4F8D-97D4-47EBBD8EE501}" type="pres">
      <dgm:prSet presAssocID="{9A4A296A-4856-42A9-95DF-23C5E3E282EA}" presName="spacer" presStyleCnt="0"/>
      <dgm:spPr/>
    </dgm:pt>
    <dgm:pt modelId="{7B521CD6-72A5-4800-B326-10294F8F678F}" type="pres">
      <dgm:prSet presAssocID="{E58D0855-953D-4A43-A01F-DB21C010230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06E5C67-4FEC-477D-A686-4648B56D3F47}" srcId="{4AED49A7-F9E7-4481-B721-113D7DF80B0D}" destId="{CC6AE2D3-3A53-49CF-86B9-00052368214B}" srcOrd="1" destOrd="0" parTransId="{9E332001-63FF-4B83-9E78-E4D3A8811E41}" sibTransId="{9A4A296A-4856-42A9-95DF-23C5E3E282EA}"/>
    <dgm:cxn modelId="{C5E53A4B-3BF2-4CAA-A86F-514DD7D03007}" type="presOf" srcId="{4AED49A7-F9E7-4481-B721-113D7DF80B0D}" destId="{96933D3D-E000-4576-9C07-B128C72AFACB}" srcOrd="0" destOrd="0" presId="urn:microsoft.com/office/officeart/2005/8/layout/vList2"/>
    <dgm:cxn modelId="{EA60C26F-86C8-4034-959E-DFB19D92BCFA}" type="presOf" srcId="{CC6AE2D3-3A53-49CF-86B9-00052368214B}" destId="{4BDBDDBC-A913-4E8D-8C96-87A2B78B8DC2}" srcOrd="0" destOrd="0" presId="urn:microsoft.com/office/officeart/2005/8/layout/vList2"/>
    <dgm:cxn modelId="{5AD50271-4C95-4851-A031-86FA63B421A4}" srcId="{4AED49A7-F9E7-4481-B721-113D7DF80B0D}" destId="{E58D0855-953D-4A43-A01F-DB21C0102309}" srcOrd="2" destOrd="0" parTransId="{359605BD-9884-4A83-937C-E463AC5E8C79}" sibTransId="{797525A9-8124-4B1B-99B3-C354A5865808}"/>
    <dgm:cxn modelId="{D5030293-B868-4514-BE01-CCC36E47DCE2}" type="presOf" srcId="{E58D0855-953D-4A43-A01F-DB21C0102309}" destId="{7B521CD6-72A5-4800-B326-10294F8F678F}" srcOrd="0" destOrd="0" presId="urn:microsoft.com/office/officeart/2005/8/layout/vList2"/>
    <dgm:cxn modelId="{290A10F8-8148-4475-AA05-470AC7CEEB09}" srcId="{4AED49A7-F9E7-4481-B721-113D7DF80B0D}" destId="{71D88640-BCBA-4C42-9662-954D41ACE7CE}" srcOrd="0" destOrd="0" parTransId="{46296784-372C-4AD2-B9A4-6DB42EB505B5}" sibTransId="{8092C349-7D7C-41AD-BC44-627F57A7248C}"/>
    <dgm:cxn modelId="{686509FE-D126-4EE6-AC4D-2A487DC39EC4}" type="presOf" srcId="{71D88640-BCBA-4C42-9662-954D41ACE7CE}" destId="{23269452-5FBD-4567-9EA9-B32E5F451613}" srcOrd="0" destOrd="0" presId="urn:microsoft.com/office/officeart/2005/8/layout/vList2"/>
    <dgm:cxn modelId="{B726CBDC-1D79-41FF-ABC5-D7A926150EB7}" type="presParOf" srcId="{96933D3D-E000-4576-9C07-B128C72AFACB}" destId="{23269452-5FBD-4567-9EA9-B32E5F451613}" srcOrd="0" destOrd="0" presId="urn:microsoft.com/office/officeart/2005/8/layout/vList2"/>
    <dgm:cxn modelId="{91E0FA01-ECD8-4EA6-A4F2-902622846517}" type="presParOf" srcId="{96933D3D-E000-4576-9C07-B128C72AFACB}" destId="{48BE2EBE-5A3B-45D3-81D8-A3B81741C34A}" srcOrd="1" destOrd="0" presId="urn:microsoft.com/office/officeart/2005/8/layout/vList2"/>
    <dgm:cxn modelId="{440BC187-B6AE-403E-8BFF-95EBF9F8223D}" type="presParOf" srcId="{96933D3D-E000-4576-9C07-B128C72AFACB}" destId="{4BDBDDBC-A913-4E8D-8C96-87A2B78B8DC2}" srcOrd="2" destOrd="0" presId="urn:microsoft.com/office/officeart/2005/8/layout/vList2"/>
    <dgm:cxn modelId="{824B5A63-FE82-471C-8B06-C29E25A6F770}" type="presParOf" srcId="{96933D3D-E000-4576-9C07-B128C72AFACB}" destId="{1BD954E4-A9A3-4F8D-97D4-47EBBD8EE501}" srcOrd="3" destOrd="0" presId="urn:microsoft.com/office/officeart/2005/8/layout/vList2"/>
    <dgm:cxn modelId="{0FD59B73-23B0-4E40-B015-49DD143A404A}" type="presParOf" srcId="{96933D3D-E000-4576-9C07-B128C72AFACB}" destId="{7B521CD6-72A5-4800-B326-10294F8F678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4068E1-0CEA-4E83-9545-43D481293F1E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50FEA9-F3DC-4537-A913-247FCBB49E23}">
      <dgm:prSet/>
      <dgm:spPr/>
      <dgm:t>
        <a:bodyPr/>
        <a:lstStyle/>
        <a:p>
          <a:r>
            <a:rPr lang="en-US"/>
            <a:t>Goal</a:t>
          </a:r>
        </a:p>
      </dgm:t>
    </dgm:pt>
    <dgm:pt modelId="{FE4CBFA7-3BDE-4190-8B6F-1645A6F361E6}" type="parTrans" cxnId="{762F077C-4828-4D2A-B314-4F8476270843}">
      <dgm:prSet/>
      <dgm:spPr/>
      <dgm:t>
        <a:bodyPr/>
        <a:lstStyle/>
        <a:p>
          <a:endParaRPr lang="en-US"/>
        </a:p>
      </dgm:t>
    </dgm:pt>
    <dgm:pt modelId="{3F7D68A0-668D-4C3F-9458-555B323C5856}" type="sibTrans" cxnId="{762F077C-4828-4D2A-B314-4F8476270843}">
      <dgm:prSet/>
      <dgm:spPr/>
      <dgm:t>
        <a:bodyPr/>
        <a:lstStyle/>
        <a:p>
          <a:endParaRPr lang="en-US"/>
        </a:p>
      </dgm:t>
    </dgm:pt>
    <dgm:pt modelId="{D46370BF-FC74-499A-89ED-5080257AD2C0}">
      <dgm:prSet/>
      <dgm:spPr/>
      <dgm:t>
        <a:bodyPr/>
        <a:lstStyle/>
        <a:p>
          <a:r>
            <a:rPr lang="en-US" dirty="0"/>
            <a:t>Agree on a cipher suite for encryption, authentication, etc.</a:t>
          </a:r>
        </a:p>
      </dgm:t>
    </dgm:pt>
    <dgm:pt modelId="{D25E35D8-C61C-4A80-AD80-ED319CC51E13}" type="parTrans" cxnId="{D5FA3BBB-EB9F-471C-B51D-E39CEC33D690}">
      <dgm:prSet/>
      <dgm:spPr/>
      <dgm:t>
        <a:bodyPr/>
        <a:lstStyle/>
        <a:p>
          <a:endParaRPr lang="en-US"/>
        </a:p>
      </dgm:t>
    </dgm:pt>
    <dgm:pt modelId="{24B724E1-7FE7-4691-972B-EAAC32B0D8AA}" type="sibTrans" cxnId="{D5FA3BBB-EB9F-471C-B51D-E39CEC33D690}">
      <dgm:prSet/>
      <dgm:spPr/>
      <dgm:t>
        <a:bodyPr/>
        <a:lstStyle/>
        <a:p>
          <a:endParaRPr lang="en-US"/>
        </a:p>
      </dgm:t>
    </dgm:pt>
    <dgm:pt modelId="{529BC698-534A-42B0-A25F-B1CF9B2DE505}">
      <dgm:prSet/>
      <dgm:spPr/>
      <dgm:t>
        <a:bodyPr/>
        <a:lstStyle/>
        <a:p>
          <a:r>
            <a:rPr lang="en-US"/>
            <a:t>Goal</a:t>
          </a:r>
        </a:p>
      </dgm:t>
    </dgm:pt>
    <dgm:pt modelId="{90B0E7A7-092B-4A4D-AD72-69EB53C8FB24}" type="parTrans" cxnId="{92374B03-1C7A-469F-9387-FFEC61D3D88C}">
      <dgm:prSet/>
      <dgm:spPr/>
      <dgm:t>
        <a:bodyPr/>
        <a:lstStyle/>
        <a:p>
          <a:endParaRPr lang="en-US"/>
        </a:p>
      </dgm:t>
    </dgm:pt>
    <dgm:pt modelId="{FACAFA3B-4BB0-4BEB-9D87-A9EE253A747C}" type="sibTrans" cxnId="{92374B03-1C7A-469F-9387-FFEC61D3D88C}">
      <dgm:prSet/>
      <dgm:spPr/>
      <dgm:t>
        <a:bodyPr/>
        <a:lstStyle/>
        <a:p>
          <a:endParaRPr lang="en-US"/>
        </a:p>
      </dgm:t>
    </dgm:pt>
    <dgm:pt modelId="{83B97578-31CA-4F0A-9AAC-9437E7D367C2}">
      <dgm:prSet/>
      <dgm:spPr/>
      <dgm:t>
        <a:bodyPr/>
        <a:lstStyle/>
        <a:p>
          <a:r>
            <a:rPr lang="en-US" dirty="0"/>
            <a:t>Identify the server (and optionally the client)</a:t>
          </a:r>
        </a:p>
      </dgm:t>
    </dgm:pt>
    <dgm:pt modelId="{4373FBFD-5833-4FBA-B4FD-56C00A13EBB9}" type="parTrans" cxnId="{1AAC718C-435F-4361-99B7-01BACB846780}">
      <dgm:prSet/>
      <dgm:spPr/>
      <dgm:t>
        <a:bodyPr/>
        <a:lstStyle/>
        <a:p>
          <a:endParaRPr lang="en-US"/>
        </a:p>
      </dgm:t>
    </dgm:pt>
    <dgm:pt modelId="{0BCEBFF2-E114-4F15-B948-98BD82110280}" type="sibTrans" cxnId="{1AAC718C-435F-4361-99B7-01BACB846780}">
      <dgm:prSet/>
      <dgm:spPr/>
      <dgm:t>
        <a:bodyPr/>
        <a:lstStyle/>
        <a:p>
          <a:endParaRPr lang="en-US"/>
        </a:p>
      </dgm:t>
    </dgm:pt>
    <dgm:pt modelId="{55E30E1E-885E-4373-A7FF-12FC667DD52F}">
      <dgm:prSet/>
      <dgm:spPr/>
      <dgm:t>
        <a:bodyPr/>
        <a:lstStyle/>
        <a:p>
          <a:r>
            <a:rPr lang="en-US"/>
            <a:t>Goal</a:t>
          </a:r>
        </a:p>
      </dgm:t>
    </dgm:pt>
    <dgm:pt modelId="{3CD1C554-7815-4494-8CD6-D617688643FD}" type="parTrans" cxnId="{BD2DC050-C407-4F93-A830-A211E5CAA4BA}">
      <dgm:prSet/>
      <dgm:spPr/>
      <dgm:t>
        <a:bodyPr/>
        <a:lstStyle/>
        <a:p>
          <a:endParaRPr lang="en-US"/>
        </a:p>
      </dgm:t>
    </dgm:pt>
    <dgm:pt modelId="{C507B56E-4853-42A2-B1DB-F77CE3A357E2}" type="sibTrans" cxnId="{BD2DC050-C407-4F93-A830-A211E5CAA4BA}">
      <dgm:prSet/>
      <dgm:spPr/>
      <dgm:t>
        <a:bodyPr/>
        <a:lstStyle/>
        <a:p>
          <a:endParaRPr lang="en-US"/>
        </a:p>
      </dgm:t>
    </dgm:pt>
    <dgm:pt modelId="{A039EF7B-DA09-4ED4-9749-369584B1A039}">
      <dgm:prSet/>
      <dgm:spPr/>
      <dgm:t>
        <a:bodyPr/>
        <a:lstStyle/>
        <a:p>
          <a:r>
            <a:rPr lang="en-US" dirty="0"/>
            <a:t>Create session keys for bi-directional communication</a:t>
          </a:r>
        </a:p>
      </dgm:t>
    </dgm:pt>
    <dgm:pt modelId="{99CF5EDF-E6E5-4D18-8918-C25F4BD5114F}" type="parTrans" cxnId="{A67D8796-C843-419A-926C-5A00AB0E3766}">
      <dgm:prSet/>
      <dgm:spPr/>
      <dgm:t>
        <a:bodyPr/>
        <a:lstStyle/>
        <a:p>
          <a:endParaRPr lang="en-US"/>
        </a:p>
      </dgm:t>
    </dgm:pt>
    <dgm:pt modelId="{92059CC1-5B7A-4995-936D-CFD05F38CFF7}" type="sibTrans" cxnId="{A67D8796-C843-419A-926C-5A00AB0E3766}">
      <dgm:prSet/>
      <dgm:spPr/>
      <dgm:t>
        <a:bodyPr/>
        <a:lstStyle/>
        <a:p>
          <a:endParaRPr lang="en-US"/>
        </a:p>
      </dgm:t>
    </dgm:pt>
    <dgm:pt modelId="{5D5C6D40-00D3-4463-AED5-0131F45E846A}" type="pres">
      <dgm:prSet presAssocID="{B84068E1-0CEA-4E83-9545-43D481293F1E}" presName="linearFlow" presStyleCnt="0">
        <dgm:presLayoutVars>
          <dgm:dir/>
          <dgm:animLvl val="lvl"/>
          <dgm:resizeHandles val="exact"/>
        </dgm:presLayoutVars>
      </dgm:prSet>
      <dgm:spPr/>
    </dgm:pt>
    <dgm:pt modelId="{024D5A09-FD70-47B4-A445-EB927E770493}" type="pres">
      <dgm:prSet presAssocID="{AF50FEA9-F3DC-4537-A913-247FCBB49E23}" presName="composite" presStyleCnt="0"/>
      <dgm:spPr/>
    </dgm:pt>
    <dgm:pt modelId="{01FAD12B-9C98-4B87-8830-7B08FB7244AF}" type="pres">
      <dgm:prSet presAssocID="{AF50FEA9-F3DC-4537-A913-247FCBB49E2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05441CD-29A0-4894-BAFA-61AD1C905C4A}" type="pres">
      <dgm:prSet presAssocID="{AF50FEA9-F3DC-4537-A913-247FCBB49E23}" presName="descendantText" presStyleLbl="alignAcc1" presStyleIdx="0" presStyleCnt="3">
        <dgm:presLayoutVars>
          <dgm:bulletEnabled val="1"/>
        </dgm:presLayoutVars>
      </dgm:prSet>
      <dgm:spPr/>
    </dgm:pt>
    <dgm:pt modelId="{EA07E8ED-AA62-44D9-BEC9-C875489A1BC6}" type="pres">
      <dgm:prSet presAssocID="{3F7D68A0-668D-4C3F-9458-555B323C5856}" presName="sp" presStyleCnt="0"/>
      <dgm:spPr/>
    </dgm:pt>
    <dgm:pt modelId="{B7C11E01-4FD3-4271-ACA4-2BBCEB47B120}" type="pres">
      <dgm:prSet presAssocID="{529BC698-534A-42B0-A25F-B1CF9B2DE505}" presName="composite" presStyleCnt="0"/>
      <dgm:spPr/>
    </dgm:pt>
    <dgm:pt modelId="{D4CC2F79-D1AC-4FBC-8146-904B97CFEA9A}" type="pres">
      <dgm:prSet presAssocID="{529BC698-534A-42B0-A25F-B1CF9B2DE50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A212BAF-E981-41FB-924E-44A2F7624B8C}" type="pres">
      <dgm:prSet presAssocID="{529BC698-534A-42B0-A25F-B1CF9B2DE505}" presName="descendantText" presStyleLbl="alignAcc1" presStyleIdx="1" presStyleCnt="3">
        <dgm:presLayoutVars>
          <dgm:bulletEnabled val="1"/>
        </dgm:presLayoutVars>
      </dgm:prSet>
      <dgm:spPr/>
    </dgm:pt>
    <dgm:pt modelId="{4CC2615A-955C-4C8B-BF72-92792D1B6754}" type="pres">
      <dgm:prSet presAssocID="{FACAFA3B-4BB0-4BEB-9D87-A9EE253A747C}" presName="sp" presStyleCnt="0"/>
      <dgm:spPr/>
    </dgm:pt>
    <dgm:pt modelId="{299D21D0-7A48-40B4-9B23-80BBC24AE4CD}" type="pres">
      <dgm:prSet presAssocID="{55E30E1E-885E-4373-A7FF-12FC667DD52F}" presName="composite" presStyleCnt="0"/>
      <dgm:spPr/>
    </dgm:pt>
    <dgm:pt modelId="{E9B89196-3E46-4FC5-9C4D-430AA87DAE0A}" type="pres">
      <dgm:prSet presAssocID="{55E30E1E-885E-4373-A7FF-12FC667DD52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339BFC1-14E0-4FED-87EE-279A515ACA4F}" type="pres">
      <dgm:prSet presAssocID="{55E30E1E-885E-4373-A7FF-12FC667DD52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2374B03-1C7A-469F-9387-FFEC61D3D88C}" srcId="{B84068E1-0CEA-4E83-9545-43D481293F1E}" destId="{529BC698-534A-42B0-A25F-B1CF9B2DE505}" srcOrd="1" destOrd="0" parTransId="{90B0E7A7-092B-4A4D-AD72-69EB53C8FB24}" sibTransId="{FACAFA3B-4BB0-4BEB-9D87-A9EE253A747C}"/>
    <dgm:cxn modelId="{D717400E-9875-4C5C-A810-9AE7B37E6159}" type="presOf" srcId="{B84068E1-0CEA-4E83-9545-43D481293F1E}" destId="{5D5C6D40-00D3-4463-AED5-0131F45E846A}" srcOrd="0" destOrd="0" presId="urn:microsoft.com/office/officeart/2005/8/layout/chevron2"/>
    <dgm:cxn modelId="{76AC090F-E648-474F-B8F2-B57441B02063}" type="presOf" srcId="{A039EF7B-DA09-4ED4-9749-369584B1A039}" destId="{4339BFC1-14E0-4FED-87EE-279A515ACA4F}" srcOrd="0" destOrd="0" presId="urn:microsoft.com/office/officeart/2005/8/layout/chevron2"/>
    <dgm:cxn modelId="{A366345F-A075-47B2-A29A-586EE5B1454B}" type="presOf" srcId="{529BC698-534A-42B0-A25F-B1CF9B2DE505}" destId="{D4CC2F79-D1AC-4FBC-8146-904B97CFEA9A}" srcOrd="0" destOrd="0" presId="urn:microsoft.com/office/officeart/2005/8/layout/chevron2"/>
    <dgm:cxn modelId="{BD2DC050-C407-4F93-A830-A211E5CAA4BA}" srcId="{B84068E1-0CEA-4E83-9545-43D481293F1E}" destId="{55E30E1E-885E-4373-A7FF-12FC667DD52F}" srcOrd="2" destOrd="0" parTransId="{3CD1C554-7815-4494-8CD6-D617688643FD}" sibTransId="{C507B56E-4853-42A2-B1DB-F77CE3A357E2}"/>
    <dgm:cxn modelId="{3F863B55-29AC-4C2A-94B9-42E30A1E8824}" type="presOf" srcId="{83B97578-31CA-4F0A-9AAC-9437E7D367C2}" destId="{0A212BAF-E981-41FB-924E-44A2F7624B8C}" srcOrd="0" destOrd="0" presId="urn:microsoft.com/office/officeart/2005/8/layout/chevron2"/>
    <dgm:cxn modelId="{762F077C-4828-4D2A-B314-4F8476270843}" srcId="{B84068E1-0CEA-4E83-9545-43D481293F1E}" destId="{AF50FEA9-F3DC-4537-A913-247FCBB49E23}" srcOrd="0" destOrd="0" parTransId="{FE4CBFA7-3BDE-4190-8B6F-1645A6F361E6}" sibTransId="{3F7D68A0-668D-4C3F-9458-555B323C5856}"/>
    <dgm:cxn modelId="{F5C48C84-8B9B-4A35-AD0E-44946338BE94}" type="presOf" srcId="{AF50FEA9-F3DC-4537-A913-247FCBB49E23}" destId="{01FAD12B-9C98-4B87-8830-7B08FB7244AF}" srcOrd="0" destOrd="0" presId="urn:microsoft.com/office/officeart/2005/8/layout/chevron2"/>
    <dgm:cxn modelId="{1AAC718C-435F-4361-99B7-01BACB846780}" srcId="{529BC698-534A-42B0-A25F-B1CF9B2DE505}" destId="{83B97578-31CA-4F0A-9AAC-9437E7D367C2}" srcOrd="0" destOrd="0" parTransId="{4373FBFD-5833-4FBA-B4FD-56C00A13EBB9}" sibTransId="{0BCEBFF2-E114-4F15-B948-98BD82110280}"/>
    <dgm:cxn modelId="{A67D8796-C843-419A-926C-5A00AB0E3766}" srcId="{55E30E1E-885E-4373-A7FF-12FC667DD52F}" destId="{A039EF7B-DA09-4ED4-9749-369584B1A039}" srcOrd="0" destOrd="0" parTransId="{99CF5EDF-E6E5-4D18-8918-C25F4BD5114F}" sibTransId="{92059CC1-5B7A-4995-936D-CFD05F38CFF7}"/>
    <dgm:cxn modelId="{5FBA9AA6-261F-4A71-A6A6-C06DC75F7768}" type="presOf" srcId="{D46370BF-FC74-499A-89ED-5080257AD2C0}" destId="{605441CD-29A0-4894-BAFA-61AD1C905C4A}" srcOrd="0" destOrd="0" presId="urn:microsoft.com/office/officeart/2005/8/layout/chevron2"/>
    <dgm:cxn modelId="{D5FA3BBB-EB9F-471C-B51D-E39CEC33D690}" srcId="{AF50FEA9-F3DC-4537-A913-247FCBB49E23}" destId="{D46370BF-FC74-499A-89ED-5080257AD2C0}" srcOrd="0" destOrd="0" parTransId="{D25E35D8-C61C-4A80-AD80-ED319CC51E13}" sibTransId="{24B724E1-7FE7-4691-972B-EAAC32B0D8AA}"/>
    <dgm:cxn modelId="{EF0313C2-A763-432D-821A-1AA66D4646C1}" type="presOf" srcId="{55E30E1E-885E-4373-A7FF-12FC667DD52F}" destId="{E9B89196-3E46-4FC5-9C4D-430AA87DAE0A}" srcOrd="0" destOrd="0" presId="urn:microsoft.com/office/officeart/2005/8/layout/chevron2"/>
    <dgm:cxn modelId="{8C1391F6-466C-458A-9C1F-02D79B969F19}" type="presParOf" srcId="{5D5C6D40-00D3-4463-AED5-0131F45E846A}" destId="{024D5A09-FD70-47B4-A445-EB927E770493}" srcOrd="0" destOrd="0" presId="urn:microsoft.com/office/officeart/2005/8/layout/chevron2"/>
    <dgm:cxn modelId="{0AE688B7-437E-4251-91F4-982C1D5330D5}" type="presParOf" srcId="{024D5A09-FD70-47B4-A445-EB927E770493}" destId="{01FAD12B-9C98-4B87-8830-7B08FB7244AF}" srcOrd="0" destOrd="0" presId="urn:microsoft.com/office/officeart/2005/8/layout/chevron2"/>
    <dgm:cxn modelId="{6FE846AF-F6A3-4476-9665-647BBC11371A}" type="presParOf" srcId="{024D5A09-FD70-47B4-A445-EB927E770493}" destId="{605441CD-29A0-4894-BAFA-61AD1C905C4A}" srcOrd="1" destOrd="0" presId="urn:microsoft.com/office/officeart/2005/8/layout/chevron2"/>
    <dgm:cxn modelId="{AEDA3EAF-36CC-402B-8E4C-509889ABE5AB}" type="presParOf" srcId="{5D5C6D40-00D3-4463-AED5-0131F45E846A}" destId="{EA07E8ED-AA62-44D9-BEC9-C875489A1BC6}" srcOrd="1" destOrd="0" presId="urn:microsoft.com/office/officeart/2005/8/layout/chevron2"/>
    <dgm:cxn modelId="{FE29E944-AD84-47BD-803C-4A8AE818EE82}" type="presParOf" srcId="{5D5C6D40-00D3-4463-AED5-0131F45E846A}" destId="{B7C11E01-4FD3-4271-ACA4-2BBCEB47B120}" srcOrd="2" destOrd="0" presId="urn:microsoft.com/office/officeart/2005/8/layout/chevron2"/>
    <dgm:cxn modelId="{9F30D662-F6FB-4945-833D-5D3538E52A80}" type="presParOf" srcId="{B7C11E01-4FD3-4271-ACA4-2BBCEB47B120}" destId="{D4CC2F79-D1AC-4FBC-8146-904B97CFEA9A}" srcOrd="0" destOrd="0" presId="urn:microsoft.com/office/officeart/2005/8/layout/chevron2"/>
    <dgm:cxn modelId="{DA8B94BD-D239-4B55-A222-7E0A660DE984}" type="presParOf" srcId="{B7C11E01-4FD3-4271-ACA4-2BBCEB47B120}" destId="{0A212BAF-E981-41FB-924E-44A2F7624B8C}" srcOrd="1" destOrd="0" presId="urn:microsoft.com/office/officeart/2005/8/layout/chevron2"/>
    <dgm:cxn modelId="{5D516DD7-D5FB-4F90-9DB3-559B4ACF0824}" type="presParOf" srcId="{5D5C6D40-00D3-4463-AED5-0131F45E846A}" destId="{4CC2615A-955C-4C8B-BF72-92792D1B6754}" srcOrd="3" destOrd="0" presId="urn:microsoft.com/office/officeart/2005/8/layout/chevron2"/>
    <dgm:cxn modelId="{0BCCE650-8442-4BAB-9F38-05447DCE6DEF}" type="presParOf" srcId="{5D5C6D40-00D3-4463-AED5-0131F45E846A}" destId="{299D21D0-7A48-40B4-9B23-80BBC24AE4CD}" srcOrd="4" destOrd="0" presId="urn:microsoft.com/office/officeart/2005/8/layout/chevron2"/>
    <dgm:cxn modelId="{172FFF69-6361-4D2F-8DFA-7B0F9F9B2B63}" type="presParOf" srcId="{299D21D0-7A48-40B4-9B23-80BBC24AE4CD}" destId="{E9B89196-3E46-4FC5-9C4D-430AA87DAE0A}" srcOrd="0" destOrd="0" presId="urn:microsoft.com/office/officeart/2005/8/layout/chevron2"/>
    <dgm:cxn modelId="{81008642-CC76-412E-8610-2E41BF4BC279}" type="presParOf" srcId="{299D21D0-7A48-40B4-9B23-80BBC24AE4CD}" destId="{4339BFC1-14E0-4FED-87EE-279A515ACA4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69452-5FBD-4567-9EA9-B32E5F451613}">
      <dsp:nvSpPr>
        <dsp:cNvPr id="0" name=""/>
        <dsp:cNvSpPr/>
      </dsp:nvSpPr>
      <dsp:spPr>
        <a:xfrm>
          <a:off x="0" y="340807"/>
          <a:ext cx="7543801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Keys come in pairs</a:t>
          </a:r>
        </a:p>
      </dsp:txBody>
      <dsp:txXfrm>
        <a:off x="50347" y="391154"/>
        <a:ext cx="7443107" cy="930660"/>
      </dsp:txXfrm>
    </dsp:sp>
    <dsp:sp modelId="{4BDBDDBC-A913-4E8D-8C96-87A2B78B8DC2}">
      <dsp:nvSpPr>
        <dsp:cNvPr id="0" name=""/>
        <dsp:cNvSpPr/>
      </dsp:nvSpPr>
      <dsp:spPr>
        <a:xfrm>
          <a:off x="0" y="1496002"/>
          <a:ext cx="7543801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Public key can be shared</a:t>
          </a:r>
        </a:p>
      </dsp:txBody>
      <dsp:txXfrm>
        <a:off x="50347" y="1546349"/>
        <a:ext cx="7443107" cy="930660"/>
      </dsp:txXfrm>
    </dsp:sp>
    <dsp:sp modelId="{7B521CD6-72A5-4800-B326-10294F8F678F}">
      <dsp:nvSpPr>
        <dsp:cNvPr id="0" name=""/>
        <dsp:cNvSpPr/>
      </dsp:nvSpPr>
      <dsp:spPr>
        <a:xfrm>
          <a:off x="0" y="2651197"/>
          <a:ext cx="7543801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Private key MUST be kept secret</a:t>
          </a:r>
        </a:p>
      </dsp:txBody>
      <dsp:txXfrm>
        <a:off x="50347" y="2701544"/>
        <a:ext cx="7443107" cy="930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AD12B-9C98-4B87-8830-7B08FB7244AF}">
      <dsp:nvSpPr>
        <dsp:cNvPr id="0" name=""/>
        <dsp:cNvSpPr/>
      </dsp:nvSpPr>
      <dsp:spPr>
        <a:xfrm rot="5400000">
          <a:off x="-271563" y="273628"/>
          <a:ext cx="1810422" cy="126729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Goal</a:t>
          </a:r>
        </a:p>
      </dsp:txBody>
      <dsp:txXfrm rot="-5400000">
        <a:off x="1" y="635713"/>
        <a:ext cx="1267295" cy="543127"/>
      </dsp:txXfrm>
    </dsp:sp>
    <dsp:sp modelId="{605441CD-29A0-4894-BAFA-61AD1C905C4A}">
      <dsp:nvSpPr>
        <dsp:cNvPr id="0" name=""/>
        <dsp:cNvSpPr/>
      </dsp:nvSpPr>
      <dsp:spPr>
        <a:xfrm rot="5400000">
          <a:off x="2636656" y="-1367294"/>
          <a:ext cx="1176774" cy="39154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Agree on a cipher suite for encryption, authentication, etc.</a:t>
          </a:r>
        </a:p>
      </dsp:txBody>
      <dsp:txXfrm rot="-5400000">
        <a:off x="1267296" y="59511"/>
        <a:ext cx="3858050" cy="1061884"/>
      </dsp:txXfrm>
    </dsp:sp>
    <dsp:sp modelId="{D4CC2F79-D1AC-4FBC-8146-904B97CFEA9A}">
      <dsp:nvSpPr>
        <dsp:cNvPr id="0" name=""/>
        <dsp:cNvSpPr/>
      </dsp:nvSpPr>
      <dsp:spPr>
        <a:xfrm rot="5400000">
          <a:off x="-271563" y="1892064"/>
          <a:ext cx="1810422" cy="126729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Goal</a:t>
          </a:r>
        </a:p>
      </dsp:txBody>
      <dsp:txXfrm rot="-5400000">
        <a:off x="1" y="2254149"/>
        <a:ext cx="1267295" cy="543127"/>
      </dsp:txXfrm>
    </dsp:sp>
    <dsp:sp modelId="{0A212BAF-E981-41FB-924E-44A2F7624B8C}">
      <dsp:nvSpPr>
        <dsp:cNvPr id="0" name=""/>
        <dsp:cNvSpPr/>
      </dsp:nvSpPr>
      <dsp:spPr>
        <a:xfrm rot="5400000">
          <a:off x="2636656" y="251140"/>
          <a:ext cx="1176774" cy="39154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Identify the server (and optionally the client)</a:t>
          </a:r>
        </a:p>
      </dsp:txBody>
      <dsp:txXfrm rot="-5400000">
        <a:off x="1267296" y="1677946"/>
        <a:ext cx="3858050" cy="1061884"/>
      </dsp:txXfrm>
    </dsp:sp>
    <dsp:sp modelId="{E9B89196-3E46-4FC5-9C4D-430AA87DAE0A}">
      <dsp:nvSpPr>
        <dsp:cNvPr id="0" name=""/>
        <dsp:cNvSpPr/>
      </dsp:nvSpPr>
      <dsp:spPr>
        <a:xfrm rot="5400000">
          <a:off x="-271563" y="3510500"/>
          <a:ext cx="1810422" cy="126729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Goal</a:t>
          </a:r>
        </a:p>
      </dsp:txBody>
      <dsp:txXfrm rot="-5400000">
        <a:off x="1" y="3872585"/>
        <a:ext cx="1267295" cy="543127"/>
      </dsp:txXfrm>
    </dsp:sp>
    <dsp:sp modelId="{4339BFC1-14E0-4FED-87EE-279A515ACA4F}">
      <dsp:nvSpPr>
        <dsp:cNvPr id="0" name=""/>
        <dsp:cNvSpPr/>
      </dsp:nvSpPr>
      <dsp:spPr>
        <a:xfrm rot="5400000">
          <a:off x="2636656" y="1869576"/>
          <a:ext cx="1176774" cy="39154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Create session keys for bi-directional communication</a:t>
          </a:r>
        </a:p>
      </dsp:txBody>
      <dsp:txXfrm rot="-5400000">
        <a:off x="1267296" y="3296382"/>
        <a:ext cx="3858050" cy="1061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2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design.stackexchange.com/questions/28326/how-to-create-silhouettes-with-highlight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File:Lakeyboy_Silhouette.PNG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design.stackexchange.com/questions/28326/how-to-create-silhouettes-with-highlight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File:Lakeyboy_Silhouette.PNG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design.stackexchange.com/questions/28326/how-to-create-silhouettes-with-highlight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File:Lakeyboy_Silhouette.PNG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Asymmetric Cryptography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UT CS361S</a:t>
            </a:r>
          </a:p>
          <a:p>
            <a:r>
              <a:rPr lang="en-US" b="1"/>
              <a:t>Fall 2020</a:t>
            </a:r>
            <a:endParaRPr lang="en-US" b="1" dirty="0"/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2656-AC09-4474-9669-8BABDC63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4AF21-DA26-4D02-ABBE-2E90DD11EF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Requires asymmetric encryption (e.g., RSA)</a:t>
            </a:r>
          </a:p>
          <a:p>
            <a:r>
              <a:rPr lang="en-US" dirty="0"/>
              <a:t>Create a session key</a:t>
            </a:r>
          </a:p>
          <a:p>
            <a:r>
              <a:rPr lang="en-US" dirty="0"/>
              <a:t>Send session key encrypted with public key</a:t>
            </a:r>
          </a:p>
          <a:p>
            <a:r>
              <a:rPr lang="en-US" dirty="0"/>
              <a:t>Only party </a:t>
            </a:r>
            <a:r>
              <a:rPr lang="en-US" dirty="0" err="1"/>
              <a:t>poessing</a:t>
            </a:r>
            <a:r>
              <a:rPr lang="en-US" dirty="0"/>
              <a:t> the private key can decrypt it</a:t>
            </a:r>
          </a:p>
          <a:p>
            <a:r>
              <a:rPr lang="en-US" dirty="0"/>
              <a:t>(Automatically authenticated)</a:t>
            </a:r>
          </a:p>
        </p:txBody>
      </p:sp>
    </p:spTree>
    <p:extLst>
      <p:ext uri="{BB962C8B-B14F-4D97-AF65-F5344CB8AC3E}">
        <p14:creationId xmlns:p14="http://schemas.microsoft.com/office/powerpoint/2010/main" val="4160494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D121-43C6-4EC9-9608-BB5EA8D3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Key Transport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6D57FD6-2C76-44D3-B2C8-F5DE5B1C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3764" y="2684630"/>
            <a:ext cx="1945230" cy="2917845"/>
          </a:xfrm>
          <a:prstGeom prst="rect">
            <a:avLst/>
          </a:prstGeom>
        </p:spPr>
      </p:pic>
      <p:pic>
        <p:nvPicPr>
          <p:cNvPr id="8" name="Picture 7" descr="A silhouette of a person&#10;&#10;Description automatically generated">
            <a:extLst>
              <a:ext uri="{FF2B5EF4-FFF2-40B4-BE49-F238E27FC236}">
                <a16:creationId xmlns:a16="http://schemas.microsoft.com/office/drawing/2014/main" id="{FECD1144-8887-4498-9441-C9CD74BAB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07523" y="2862699"/>
            <a:ext cx="1926251" cy="257174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03466D1-66FC-4599-A773-313DF0294C01}"/>
              </a:ext>
            </a:extLst>
          </p:cNvPr>
          <p:cNvSpPr/>
          <p:nvPr/>
        </p:nvSpPr>
        <p:spPr>
          <a:xfrm>
            <a:off x="2730421" y="2422663"/>
            <a:ext cx="3505673" cy="1006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Bob, here’s my public key, </a:t>
            </a:r>
            <a:r>
              <a:rPr lang="en-US" sz="1500" b="1" i="1" dirty="0"/>
              <a:t>K</a:t>
            </a:r>
            <a:endParaRPr lang="en-US" sz="1500" b="1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F719439B-1652-46E9-AC88-7A9929E3B1E1}"/>
              </a:ext>
            </a:extLst>
          </p:cNvPr>
          <p:cNvSpPr/>
          <p:nvPr/>
        </p:nvSpPr>
        <p:spPr>
          <a:xfrm>
            <a:off x="2687825" y="3239000"/>
            <a:ext cx="3369365" cy="89154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{session key </a:t>
            </a:r>
            <a:r>
              <a:rPr lang="en-US" sz="1500" b="1" dirty="0" err="1"/>
              <a:t>sk</a:t>
            </a:r>
            <a:r>
              <a:rPr lang="en-US" sz="1500" b="1" dirty="0"/>
              <a:t>}K</a:t>
            </a: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36BC979E-7CCC-43D0-B8F5-8AC48441D4FB}"/>
              </a:ext>
            </a:extLst>
          </p:cNvPr>
          <p:cNvSpPr/>
          <p:nvPr/>
        </p:nvSpPr>
        <p:spPr>
          <a:xfrm>
            <a:off x="2713977" y="4002645"/>
            <a:ext cx="1171397" cy="7606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12BC7-AEC3-43BC-9144-9B90C92D4187}"/>
              </a:ext>
            </a:extLst>
          </p:cNvPr>
          <p:cNvSpPr txBox="1"/>
          <p:nvPr/>
        </p:nvSpPr>
        <p:spPr>
          <a:xfrm>
            <a:off x="3885374" y="4198759"/>
            <a:ext cx="169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Decrypt with K</a:t>
            </a:r>
            <a:r>
              <a:rPr lang="en-US" baseline="30000" dirty="0"/>
              <a:t>-1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6F03E0E-9061-424B-8FC1-F38305AC00C9}"/>
              </a:ext>
            </a:extLst>
          </p:cNvPr>
          <p:cNvSpPr/>
          <p:nvPr/>
        </p:nvSpPr>
        <p:spPr>
          <a:xfrm>
            <a:off x="2730421" y="4613226"/>
            <a:ext cx="3369365" cy="634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{Message 1}</a:t>
            </a:r>
            <a:r>
              <a:rPr lang="en-US" b="1" dirty="0" err="1"/>
              <a:t>sk</a:t>
            </a:r>
            <a:endParaRPr lang="en-US" b="1" dirty="0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239CDC09-FD1A-414D-97D7-9653B6D104F6}"/>
              </a:ext>
            </a:extLst>
          </p:cNvPr>
          <p:cNvSpPr/>
          <p:nvPr/>
        </p:nvSpPr>
        <p:spPr>
          <a:xfrm>
            <a:off x="2601923" y="5038232"/>
            <a:ext cx="3369365" cy="564243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{Message 2}</a:t>
            </a:r>
            <a:r>
              <a:rPr lang="en-US" b="1" dirty="0" err="1"/>
              <a:t>sk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756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892D-E204-4A92-9F11-124ADF6A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8D24F-438C-4CE8-AD79-A4F6EC5994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b="1" i="1" dirty="0"/>
          </a:p>
          <a:p>
            <a:r>
              <a:rPr lang="en-US" b="1" i="1" dirty="0"/>
              <a:t>Insecure when NO PADDING IS USED</a:t>
            </a:r>
            <a:endParaRPr lang="en-US" dirty="0"/>
          </a:p>
          <a:p>
            <a:r>
              <a:rPr lang="en-US" dirty="0"/>
              <a:t>Encryption padding schemes</a:t>
            </a:r>
          </a:p>
          <a:p>
            <a:pPr lvl="1"/>
            <a:r>
              <a:rPr lang="en-US" dirty="0"/>
              <a:t>PKCS 1.5 (</a:t>
            </a:r>
            <a:r>
              <a:rPr lang="en-US" b="1" i="1" dirty="0"/>
              <a:t>BROKEN!)</a:t>
            </a:r>
            <a:endParaRPr lang="en-US" dirty="0"/>
          </a:p>
          <a:p>
            <a:pPr lvl="1"/>
            <a:r>
              <a:rPr lang="en-US" dirty="0"/>
              <a:t>OAEP</a:t>
            </a:r>
          </a:p>
          <a:p>
            <a:r>
              <a:rPr lang="en-US" dirty="0"/>
              <a:t>Signature padding schemes</a:t>
            </a:r>
          </a:p>
          <a:p>
            <a:pPr lvl="1"/>
            <a:r>
              <a:rPr lang="en-US" dirty="0"/>
              <a:t>PKCS 1.5 (</a:t>
            </a:r>
            <a:r>
              <a:rPr lang="en-US" b="1" i="1" dirty="0"/>
              <a:t>BROKEN!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PSS</a:t>
            </a:r>
          </a:p>
          <a:p>
            <a:r>
              <a:rPr lang="en-US" dirty="0"/>
              <a:t>Even though there are non-broken versions, RSA is being phased out</a:t>
            </a:r>
          </a:p>
          <a:p>
            <a:r>
              <a:rPr lang="en-US" dirty="0"/>
              <a:t>Also, key transfer does not have “forward secrecy”</a:t>
            </a:r>
          </a:p>
        </p:txBody>
      </p:sp>
    </p:spTree>
    <p:extLst>
      <p:ext uri="{BB962C8B-B14F-4D97-AF65-F5344CB8AC3E}">
        <p14:creationId xmlns:p14="http://schemas.microsoft.com/office/powerpoint/2010/main" val="268323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3850-36A4-46F8-AE3F-EA65681F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Catastrophic Loss of RSA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5909B-8E96-4736-8B1D-640CBBF132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Assume A and B want to communicate, E is eavesdropping</a:t>
            </a:r>
          </a:p>
          <a:p>
            <a:r>
              <a:rPr lang="en-US" sz="2400" dirty="0"/>
              <a:t>A and B use RSA key transfer to exchange session keys</a:t>
            </a:r>
          </a:p>
          <a:p>
            <a:r>
              <a:rPr lang="en-US" sz="2400" dirty="0"/>
              <a:t>E records thousands of sessions between A and B</a:t>
            </a:r>
          </a:p>
          <a:p>
            <a:r>
              <a:rPr lang="en-US" sz="2400" dirty="0"/>
              <a:t>After 5 years, A disposes her computer and buys a new one</a:t>
            </a:r>
          </a:p>
          <a:p>
            <a:r>
              <a:rPr lang="en-US" sz="2400" dirty="0"/>
              <a:t>E steals her computer from the junkyard, finds the private key</a:t>
            </a:r>
          </a:p>
          <a:p>
            <a:r>
              <a:rPr lang="en-US" sz="2400" dirty="0"/>
              <a:t>ALL PREVIOUSLY RECORDED MESSAGES ARE EXPOSED!</a:t>
            </a:r>
          </a:p>
        </p:txBody>
      </p:sp>
    </p:spTree>
    <p:extLst>
      <p:ext uri="{BB962C8B-B14F-4D97-AF65-F5344CB8AC3E}">
        <p14:creationId xmlns:p14="http://schemas.microsoft.com/office/powerpoint/2010/main" val="264885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Diffie</a:t>
            </a:r>
            <a:r>
              <a:rPr lang="en-US" dirty="0"/>
              <a:t> Hellman Key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math version has to do with </a:t>
            </a:r>
            <a:r>
              <a:rPr lang="en-US" b="1" i="1" dirty="0"/>
              <a:t>commutative properties.</a:t>
            </a:r>
            <a:endParaRPr lang="en-US" dirty="0"/>
          </a:p>
          <a:p>
            <a:r>
              <a:rPr lang="en-US" dirty="0"/>
              <a:t>Using modulo computations over </a:t>
            </a:r>
            <a:r>
              <a:rPr lang="en-US" i="1" dirty="0"/>
              <a:t>p</a:t>
            </a:r>
            <a:r>
              <a:rPr lang="en-US" dirty="0"/>
              <a:t> which is a prime with certain properties:</a:t>
            </a:r>
          </a:p>
          <a:p>
            <a:pPr lvl="1"/>
            <a:r>
              <a:rPr lang="en-US" dirty="0"/>
              <a:t>A → B : g</a:t>
            </a:r>
            <a:r>
              <a:rPr lang="en-US" baseline="30000" dirty="0"/>
              <a:t>RA</a:t>
            </a:r>
            <a:r>
              <a:rPr lang="en-US" dirty="0"/>
              <a:t> (mod p)</a:t>
            </a:r>
          </a:p>
          <a:p>
            <a:pPr lvl="1"/>
            <a:r>
              <a:rPr lang="en-US" dirty="0"/>
              <a:t>B → A : g</a:t>
            </a:r>
            <a:r>
              <a:rPr lang="en-US" baseline="30000" dirty="0"/>
              <a:t>RB</a:t>
            </a:r>
            <a:r>
              <a:rPr lang="en-US" dirty="0"/>
              <a:t> (mod p)</a:t>
            </a:r>
          </a:p>
          <a:p>
            <a:pPr lvl="1"/>
            <a:r>
              <a:rPr lang="en-US" dirty="0"/>
              <a:t>A → B : {M}g</a:t>
            </a:r>
            <a:r>
              <a:rPr lang="en-US" baseline="30000" dirty="0"/>
              <a:t>RARB</a:t>
            </a:r>
          </a:p>
          <a:p>
            <a:r>
              <a:rPr lang="en-US" dirty="0"/>
              <a:t>A and B are the DH private keys</a:t>
            </a:r>
          </a:p>
          <a:p>
            <a:pPr lvl="1"/>
            <a:r>
              <a:rPr lang="en-US" dirty="0"/>
              <a:t>Can’t be extracted from </a:t>
            </a:r>
            <a:r>
              <a:rPr lang="en-US" dirty="0" err="1"/>
              <a:t>g</a:t>
            </a:r>
            <a:r>
              <a:rPr lang="en-US" baseline="30000" dirty="0" err="1"/>
              <a:t>RA</a:t>
            </a:r>
            <a:r>
              <a:rPr lang="en-US" dirty="0"/>
              <a:t> (mod p)</a:t>
            </a:r>
          </a:p>
          <a:p>
            <a:pPr lvl="1"/>
            <a:r>
              <a:rPr lang="en-US" dirty="0"/>
              <a:t>But, because commutative, can be combined by either side into </a:t>
            </a:r>
            <a:r>
              <a:rPr lang="en-US" dirty="0" err="1"/>
              <a:t>g</a:t>
            </a:r>
            <a:r>
              <a:rPr lang="en-US" baseline="30000" dirty="0" err="1"/>
              <a:t>RARB</a:t>
            </a:r>
            <a:endParaRPr lang="en-US" baseline="30000" dirty="0"/>
          </a:p>
          <a:p>
            <a:r>
              <a:rPr lang="en-US" dirty="0"/>
              <a:t>In short, to create a key, exchange DH public keys + parameters</a:t>
            </a:r>
          </a:p>
        </p:txBody>
      </p:sp>
    </p:spTree>
    <p:extLst>
      <p:ext uri="{BB962C8B-B14F-4D97-AF65-F5344CB8AC3E}">
        <p14:creationId xmlns:p14="http://schemas.microsoft.com/office/powerpoint/2010/main" val="29762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F526-8200-4CD3-8372-59A67DBD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Visualization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41D197-F28E-4938-A7EA-EE8B8DF0EF1B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103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3850-36A4-46F8-AE3F-EA65681F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DHE and Forward Secrecy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5909B-8E96-4736-8B1D-640CBBF132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Diffie Hellman Ephemeral (DHE)</a:t>
            </a:r>
          </a:p>
          <a:p>
            <a:pPr marL="0" indent="0">
              <a:buNone/>
            </a:pPr>
            <a:r>
              <a:rPr lang="en-US" sz="2400" dirty="0"/>
              <a:t>New Private Key used for EACH KEY AGREEMENT (session)</a:t>
            </a:r>
          </a:p>
          <a:p>
            <a:pPr marL="0" indent="0">
              <a:buNone/>
            </a:pPr>
            <a:r>
              <a:rPr lang="en-US" sz="2400" dirty="0"/>
              <a:t>RSA key is used to SIGN the DH private key</a:t>
            </a:r>
          </a:p>
          <a:p>
            <a:pPr marL="0" indent="0">
              <a:buNone/>
            </a:pPr>
            <a:r>
              <a:rPr lang="en-US" sz="2400" dirty="0"/>
              <a:t>DHE private key never stored outside of RAM</a:t>
            </a:r>
          </a:p>
          <a:p>
            <a:pPr marL="0" indent="0">
              <a:buNone/>
            </a:pPr>
            <a:r>
              <a:rPr lang="en-US" sz="2400" dirty="0"/>
              <a:t>Now if E steals A’s computer, no messages exposed</a:t>
            </a:r>
          </a:p>
          <a:p>
            <a:pPr marL="0" indent="0">
              <a:buNone/>
            </a:pPr>
            <a:r>
              <a:rPr lang="en-US" sz="2400" dirty="0"/>
              <a:t>Compromising a single key exposes only that session</a:t>
            </a:r>
          </a:p>
          <a:p>
            <a:pPr marL="0" indent="0">
              <a:buNone/>
            </a:pPr>
            <a:r>
              <a:rPr lang="en-US" sz="2400" dirty="0"/>
              <a:t>This is “Forward Secrecy”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24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12EE-6F1B-4B16-9F3A-BA82AF23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DHE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C37-E0BB-4A71-B549-404377765C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Next class:  how to prove authenticity of a public key</a:t>
            </a:r>
          </a:p>
          <a:p>
            <a:r>
              <a:rPr lang="en-US" sz="2400" dirty="0"/>
              <a:t>But, spoiler alert!, it HAS to be a long-term key</a:t>
            </a:r>
          </a:p>
          <a:p>
            <a:r>
              <a:rPr lang="en-US" sz="2400" dirty="0"/>
              <a:t>So, with DHE, you can create keys on the fly (“out of thin air”)</a:t>
            </a:r>
          </a:p>
          <a:p>
            <a:r>
              <a:rPr lang="en-US" sz="2400" b="1" i="1" dirty="0"/>
              <a:t>BUT, you have no idea who they’re coming from!!!</a:t>
            </a:r>
          </a:p>
        </p:txBody>
      </p:sp>
    </p:spTree>
    <p:extLst>
      <p:ext uri="{BB962C8B-B14F-4D97-AF65-F5344CB8AC3E}">
        <p14:creationId xmlns:p14="http://schemas.microsoft.com/office/powerpoint/2010/main" val="2952923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069E-2CC5-41FB-B685-59887E07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Asymmetric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04807-7877-4925-B8A3-62FC0CAD312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You caught that there were TWO asymmetric steps for DHE?</a:t>
            </a:r>
          </a:p>
          <a:p>
            <a:r>
              <a:rPr lang="en-US" dirty="0"/>
              <a:t>First, the DHE is used for key generation</a:t>
            </a:r>
          </a:p>
          <a:p>
            <a:r>
              <a:rPr lang="en-US" dirty="0"/>
              <a:t>Second, RSA is used to sign (authenticate) the DH public key</a:t>
            </a:r>
          </a:p>
          <a:p>
            <a:r>
              <a:rPr lang="en-US" dirty="0"/>
              <a:t>There are two asymmetric steps, algorithms, and public keys</a:t>
            </a:r>
          </a:p>
        </p:txBody>
      </p:sp>
    </p:spTree>
    <p:extLst>
      <p:ext uri="{BB962C8B-B14F-4D97-AF65-F5344CB8AC3E}">
        <p14:creationId xmlns:p14="http://schemas.microsoft.com/office/powerpoint/2010/main" val="2073722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D508-5D8E-46EF-8C08-B1FC3E74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RSA Ephemeral?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37328-0591-4755-B677-246E3779C2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Why not have a long-term RSA key for signing</a:t>
            </a:r>
          </a:p>
          <a:p>
            <a:r>
              <a:rPr lang="en-US" dirty="0"/>
              <a:t>And an ephemeral RSA key for each key transfer?</a:t>
            </a:r>
          </a:p>
          <a:p>
            <a:r>
              <a:rPr lang="en-US" dirty="0"/>
              <a:t>You could create a new RSA key pair each session, just like DH</a:t>
            </a:r>
          </a:p>
          <a:p>
            <a:r>
              <a:rPr lang="en-US" dirty="0"/>
              <a:t>The problem is that RSA is slow; DH keys are quickly generated</a:t>
            </a:r>
          </a:p>
        </p:txBody>
      </p:sp>
    </p:spTree>
    <p:extLst>
      <p:ext uri="{BB962C8B-B14F-4D97-AF65-F5344CB8AC3E}">
        <p14:creationId xmlns:p14="http://schemas.microsoft.com/office/powerpoint/2010/main" val="4183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8F0FE-A67C-42D3-A077-31FFEEFC0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2103875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Technology Review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A72538-8F1B-45CB-9E62-377F1DC1D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278" y="2653800"/>
            <a:ext cx="2313633" cy="3335519"/>
          </a:xfrm>
        </p:spPr>
        <p:txBody>
          <a:bodyPr>
            <a:normAutofit/>
          </a:bodyPr>
          <a:lstStyle/>
          <a:p>
            <a:endParaRPr lang="en-US" sz="13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E025A224-8569-4DFE-B3C0-44FF7CEA2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3"/>
          <a:stretch/>
        </p:blipFill>
        <p:spPr>
          <a:xfrm>
            <a:off x="3056282" y="10"/>
            <a:ext cx="6083454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2414FE-BB88-4EC1-8C39-BC68A9E9742B}"/>
              </a:ext>
            </a:extLst>
          </p:cNvPr>
          <p:cNvSpPr/>
          <p:nvPr/>
        </p:nvSpPr>
        <p:spPr>
          <a:xfrm>
            <a:off x="4114800" y="5257800"/>
            <a:ext cx="1752600" cy="88449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358892-7445-43BF-81B8-F312FA2A3A51}"/>
              </a:ext>
            </a:extLst>
          </p:cNvPr>
          <p:cNvSpPr/>
          <p:nvPr/>
        </p:nvSpPr>
        <p:spPr>
          <a:xfrm>
            <a:off x="5780104" y="4630507"/>
            <a:ext cx="2288049" cy="131178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36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041D-9198-4052-9EB3-C5797110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Asymmetric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CA408-C0E2-4DB0-978F-023BBFFA64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DSA – Just used for signing</a:t>
            </a:r>
          </a:p>
          <a:p>
            <a:r>
              <a:rPr lang="en-US" sz="2400" dirty="0"/>
              <a:t>ECDH – Elliptic Curve Diffie Hellman (just like DH)</a:t>
            </a:r>
          </a:p>
          <a:p>
            <a:r>
              <a:rPr lang="en-US" sz="2400" dirty="0"/>
              <a:t>ECDSA – Elliptic Curve DSA (just like DSA)</a:t>
            </a:r>
          </a:p>
          <a:p>
            <a:r>
              <a:rPr lang="en-US" sz="2400" dirty="0"/>
              <a:t>RSA, DH, DSA, ECDH, ECDSA are the most common I’ve seen</a:t>
            </a:r>
          </a:p>
        </p:txBody>
      </p:sp>
    </p:spTree>
    <p:extLst>
      <p:ext uri="{BB962C8B-B14F-4D97-AF65-F5344CB8AC3E}">
        <p14:creationId xmlns:p14="http://schemas.microsoft.com/office/powerpoint/2010/main" val="1146086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E4ACC-7197-4BDD-8E35-880DD049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909" y="634946"/>
            <a:ext cx="2529396" cy="5055904"/>
          </a:xfrm>
        </p:spPr>
        <p:txBody>
          <a:bodyPr anchor="ctr">
            <a:normAutofit/>
          </a:bodyPr>
          <a:lstStyle/>
          <a:p>
            <a:r>
              <a:rPr lang="en-US" sz="4100"/>
              <a:t>TLS 1.2 Handshake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92733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ADC124C-DC1D-4484-A279-7C1EF6FDBA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324373"/>
              </p:ext>
            </p:extLst>
          </p:nvPr>
        </p:nvGraphicFramePr>
        <p:xfrm>
          <a:off x="475059" y="639763"/>
          <a:ext cx="5182791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564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09EB-889E-4432-9375-89FFABBE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Handshake Visualization</a:t>
            </a:r>
          </a:p>
        </p:txBody>
      </p:sp>
      <p:pic>
        <p:nvPicPr>
          <p:cNvPr id="2050" name="Picture 2" descr="TLS 1.3 Handshake: Improvements over the TLS 1.2 Handshake">
            <a:extLst>
              <a:ext uri="{FF2B5EF4-FFF2-40B4-BE49-F238E27FC236}">
                <a16:creationId xmlns:a16="http://schemas.microsoft.com/office/drawing/2014/main" id="{804E3552-BEF2-47E1-9CA7-976798BAF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629" y="2323352"/>
            <a:ext cx="3454743" cy="363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678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BDFF-3774-4383-90F7-D0816549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Hello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BAF2B-35EC-4F08-BD07-0B743A750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17" y="2949287"/>
            <a:ext cx="3921783" cy="2044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8F8279-834F-4057-98EC-39D5727BD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433" y="2672728"/>
            <a:ext cx="2339466" cy="8167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9D9A30-60BA-4F0F-9534-7B24C6F8FC3E}"/>
              </a:ext>
            </a:extLst>
          </p:cNvPr>
          <p:cNvSpPr txBox="1"/>
          <p:nvPr/>
        </p:nvSpPr>
        <p:spPr>
          <a:xfrm>
            <a:off x="4834677" y="3728943"/>
            <a:ext cx="259205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client_version</a:t>
            </a:r>
            <a:r>
              <a:rPr lang="en-US" sz="1350" dirty="0"/>
              <a:t>: 0x303 for TLS 1.2</a:t>
            </a:r>
          </a:p>
          <a:p>
            <a:r>
              <a:rPr lang="en-US" sz="1350" dirty="0"/>
              <a:t>random: prevents “replay” attacks</a:t>
            </a:r>
          </a:p>
          <a:p>
            <a:r>
              <a:rPr lang="en-US" sz="1350" dirty="0" err="1"/>
              <a:t>cipher_suites</a:t>
            </a:r>
            <a:r>
              <a:rPr lang="en-US" sz="1350" dirty="0"/>
              <a:t>: see next slide</a:t>
            </a:r>
          </a:p>
        </p:txBody>
      </p:sp>
    </p:spTree>
    <p:extLst>
      <p:ext uri="{BB962C8B-B14F-4D97-AF65-F5344CB8AC3E}">
        <p14:creationId xmlns:p14="http://schemas.microsoft.com/office/powerpoint/2010/main" val="26343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EDEE-E85C-4B74-8745-26DE4F39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 Suites</a:t>
            </a:r>
          </a:p>
        </p:txBody>
      </p:sp>
      <p:pic>
        <p:nvPicPr>
          <p:cNvPr id="3074" name="Picture 2" descr="Cipher Suites in TLS/SSL (Schannel SSP) - Win32 apps | Microsoft Docs">
            <a:extLst>
              <a:ext uri="{FF2B5EF4-FFF2-40B4-BE49-F238E27FC236}">
                <a16:creationId xmlns:a16="http://schemas.microsoft.com/office/drawing/2014/main" id="{57E1AB61-D490-4783-A8FD-E6837F1BD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14" y="3492327"/>
            <a:ext cx="4151436" cy="105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4FC2A1-B733-48C7-B6F9-9E3542CAC642}"/>
              </a:ext>
            </a:extLst>
          </p:cNvPr>
          <p:cNvSpPr txBox="1"/>
          <p:nvPr/>
        </p:nvSpPr>
        <p:spPr>
          <a:xfrm>
            <a:off x="1780525" y="5035945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9562A5-556C-4E2E-B1AF-1D193A721695}"/>
              </a:ext>
            </a:extLst>
          </p:cNvPr>
          <p:cNvSpPr/>
          <p:nvPr/>
        </p:nvSpPr>
        <p:spPr>
          <a:xfrm>
            <a:off x="4524547" y="2438400"/>
            <a:ext cx="46194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F4F4F"/>
                </a:solidFill>
                <a:latin typeface="Arial" panose="020B0604020202020204" pitchFamily="34" charset="0"/>
              </a:rPr>
              <a:t>TLS_ECDHE_ECDSA_WITH_AES_128_GCM_SHA256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F4F4F"/>
                </a:solidFill>
                <a:latin typeface="Arial" panose="020B0604020202020204" pitchFamily="34" charset="0"/>
              </a:rPr>
              <a:t>TLS_ECDHE_ECDSA_WITH_AES_256_GCM_SHA384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F4F4F"/>
                </a:solidFill>
                <a:latin typeface="Arial" panose="020B0604020202020204" pitchFamily="34" charset="0"/>
              </a:rPr>
              <a:t>TLS_ECDHE_ECDSA_WITH_AES_128_CBC_SHA256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F4F4F"/>
                </a:solidFill>
                <a:latin typeface="Arial" panose="020B0604020202020204" pitchFamily="34" charset="0"/>
              </a:rPr>
              <a:t>TLS_ECDHE_ECDSA_WITH_AES_256_CBC_SHA384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F4F4F"/>
                </a:solidFill>
                <a:latin typeface="Arial" panose="020B0604020202020204" pitchFamily="34" charset="0"/>
              </a:rPr>
              <a:t>TLS_ECDHE_ECDSA_WITH_AES_128_CBC_SHA256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F4F4F"/>
                </a:solidFill>
                <a:latin typeface="Arial" panose="020B0604020202020204" pitchFamily="34" charset="0"/>
              </a:rPr>
              <a:t>TLS_ECDHE_ECDSA_WITH_AES_256_CBC_SHA384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F4F4F"/>
                </a:solidFill>
                <a:latin typeface="Arial" panose="020B0604020202020204" pitchFamily="34" charset="0"/>
              </a:rPr>
              <a:t>TLS_ECDHE_RSA_WITH_AES_128_GCM_SHA256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F4F4F"/>
                </a:solidFill>
                <a:latin typeface="Arial" panose="020B0604020202020204" pitchFamily="34" charset="0"/>
              </a:rPr>
              <a:t>TLS_ECDHE_RSA_WITH_AES_256_GCM_SHA384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F4F4F"/>
                </a:solidFill>
                <a:latin typeface="Arial" panose="020B0604020202020204" pitchFamily="34" charset="0"/>
              </a:rPr>
              <a:t>TLS_ECDHE_RSA_WITH_AES_128_CBC_SHA256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F4F4F"/>
                </a:solidFill>
                <a:latin typeface="Arial" panose="020B0604020202020204" pitchFamily="34" charset="0"/>
              </a:rPr>
              <a:t>TLS_ECDHE_RSA_WITH_AES_256_CBC_SHA384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F4F4F"/>
                </a:solidFill>
                <a:latin typeface="Arial" panose="020B0604020202020204" pitchFamily="34" charset="0"/>
              </a:rPr>
              <a:t>TLS_ECDHE_RSA_WITH_AES_128_CBC_SHA256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F4F4F"/>
                </a:solidFill>
                <a:latin typeface="Arial" panose="020B0604020202020204" pitchFamily="34" charset="0"/>
              </a:rPr>
              <a:t>TLS_ECDHE_RSA_WITH_AES_256_CBC_SHA384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F4F4F"/>
                </a:solidFill>
                <a:latin typeface="Arial" panose="020B0604020202020204" pitchFamily="34" charset="0"/>
              </a:rPr>
              <a:t>TLS_DHE_RSA_WITH_AES_128_GCM_SHA256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F4F4F"/>
                </a:solidFill>
                <a:latin typeface="Arial" panose="020B0604020202020204" pitchFamily="34" charset="0"/>
              </a:rPr>
              <a:t>TLS_DHE_RSA_WITH_AES_256_GCM_SHA384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F4F4F"/>
                </a:solidFill>
                <a:latin typeface="Arial" panose="020B0604020202020204" pitchFamily="34" charset="0"/>
              </a:rPr>
              <a:t>TLS_DHE_RSA_WITH_AES_128_CBC_SHA</a:t>
            </a:r>
          </a:p>
          <a:p>
            <a:r>
              <a:rPr lang="en-US" sz="1350" b="1" i="1" dirty="0">
                <a:solidFill>
                  <a:srgbClr val="4F4F4F"/>
                </a:solidFill>
                <a:latin typeface="Arial" panose="020B0604020202020204" pitchFamily="34" charset="0"/>
              </a:rPr>
              <a:t>… (there are MANY more!)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157FC1-F1B3-4304-8E28-96A231E4D3A7}"/>
              </a:ext>
            </a:extLst>
          </p:cNvPr>
          <p:cNvSpPr/>
          <p:nvPr/>
        </p:nvSpPr>
        <p:spPr>
          <a:xfrm>
            <a:off x="4366119" y="2705928"/>
            <a:ext cx="4619453" cy="17038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44750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0508-C7D5-4D23-99F9-0AC511AB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Hello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651EE-350F-41ED-8316-BB80FBB3A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65" y="2676720"/>
            <a:ext cx="4815485" cy="30627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263C10-C5DC-46B9-884B-B5C8C1FE9A6F}"/>
              </a:ext>
            </a:extLst>
          </p:cNvPr>
          <p:cNvSpPr txBox="1"/>
          <p:nvPr/>
        </p:nvSpPr>
        <p:spPr>
          <a:xfrm>
            <a:off x="5724939" y="3429000"/>
            <a:ext cx="31521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Note that the client offers a list of cipher suites and the server picks one</a:t>
            </a:r>
          </a:p>
        </p:txBody>
      </p:sp>
    </p:spTree>
    <p:extLst>
      <p:ext uri="{BB962C8B-B14F-4D97-AF65-F5344CB8AC3E}">
        <p14:creationId xmlns:p14="http://schemas.microsoft.com/office/powerpoint/2010/main" val="3571255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8BD2-7753-4CA0-A5A5-BFE92B39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DB550-FEC1-499B-ABFB-E3EE69956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talk about this more next time</a:t>
            </a:r>
          </a:p>
          <a:p>
            <a:r>
              <a:rPr lang="en-US" dirty="0"/>
              <a:t>Really needs its own lesson</a:t>
            </a:r>
          </a:p>
          <a:p>
            <a:r>
              <a:rPr lang="en-US" dirty="0"/>
              <a:t>Short Version:</a:t>
            </a:r>
          </a:p>
          <a:p>
            <a:pPr lvl="1"/>
            <a:r>
              <a:rPr lang="en-US" dirty="0"/>
              <a:t>Usually an X509 certificate</a:t>
            </a:r>
          </a:p>
          <a:p>
            <a:pPr lvl="1"/>
            <a:r>
              <a:rPr lang="en-US" dirty="0"/>
              <a:t>Identifies the server’s name (e.g., “www.amazon.com”)</a:t>
            </a:r>
          </a:p>
          <a:p>
            <a:pPr lvl="1"/>
            <a:r>
              <a:rPr lang="en-US" dirty="0"/>
              <a:t>Includes a public key such as an RSA public key</a:t>
            </a:r>
          </a:p>
          <a:p>
            <a:pPr lvl="1"/>
            <a:r>
              <a:rPr lang="en-US" dirty="0"/>
              <a:t>The public key must be compatible with the </a:t>
            </a:r>
            <a:r>
              <a:rPr lang="en-US" dirty="0" err="1"/>
              <a:t>ciphersuite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07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AA4BE4-C990-444A-9F9F-D139A39B7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87" y="2703065"/>
            <a:ext cx="4644630" cy="30996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816C4F-28E4-42D4-BA18-FBCC13C9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Key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28D4-05D4-43AC-B6C7-37D42B482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347" y="2928430"/>
            <a:ext cx="5252120" cy="116187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If RSA key transport is used, this message is not sent</a:t>
            </a:r>
          </a:p>
          <a:p>
            <a:r>
              <a:rPr lang="en-US" dirty="0"/>
              <a:t>If DHE key agreement is used, this message sends the DHE public key</a:t>
            </a:r>
          </a:p>
          <a:p>
            <a:r>
              <a:rPr lang="en-US" b="1" dirty="0"/>
              <a:t>Notice the signature…</a:t>
            </a:r>
          </a:p>
        </p:txBody>
      </p:sp>
    </p:spTree>
    <p:extLst>
      <p:ext uri="{BB962C8B-B14F-4D97-AF65-F5344CB8AC3E}">
        <p14:creationId xmlns:p14="http://schemas.microsoft.com/office/powerpoint/2010/main" val="2185533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F88C-1C92-4446-ADF5-D6EDD2A1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Hello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FE723-C854-4446-9C86-19FBF6314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Hello Done carries no extra information</a:t>
            </a:r>
          </a:p>
          <a:p>
            <a:r>
              <a:rPr lang="en-US" dirty="0"/>
              <a:t>Marks the end of the Hello part</a:t>
            </a:r>
          </a:p>
        </p:txBody>
      </p:sp>
    </p:spTree>
    <p:extLst>
      <p:ext uri="{BB962C8B-B14F-4D97-AF65-F5344CB8AC3E}">
        <p14:creationId xmlns:p14="http://schemas.microsoft.com/office/powerpoint/2010/main" val="3786897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ECBC-75B7-4347-A7A1-024AFA6A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Key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1935F-B586-499D-86E9-AF8C9E0AD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RSA </a:t>
            </a:r>
            <a:r>
              <a:rPr lang="en-US" b="1" i="1" dirty="0"/>
              <a:t>key transport</a:t>
            </a:r>
            <a:r>
              <a:rPr lang="en-US" dirty="0"/>
              <a:t>, sends a “pre master secret” encrypted under the server’s RSA public key from the server’s certificate</a:t>
            </a:r>
          </a:p>
          <a:p>
            <a:r>
              <a:rPr lang="en-US" dirty="0"/>
              <a:t>But, for DHE </a:t>
            </a:r>
            <a:r>
              <a:rPr lang="en-US" b="1" i="1" dirty="0"/>
              <a:t>key agreement</a:t>
            </a:r>
            <a:r>
              <a:rPr lang="en-US" dirty="0"/>
              <a:t>, sends DHE public key.  “pre master secret” computed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3B573-F3C8-4F68-9813-56C357838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431" y="3622481"/>
            <a:ext cx="3439138" cy="227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3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4754-A46F-4FC1-95C8-473409A3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Cryptography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524099-EE2B-47F0-A524-612A9C750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951962"/>
              </p:ext>
            </p:extLst>
          </p:nvPr>
        </p:nvGraphicFramePr>
        <p:xfrm>
          <a:off x="822959" y="1845734"/>
          <a:ext cx="754380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669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E313-12BC-47EA-AF54-69B71F7B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7DAB2-9C98-4627-BAB1-99920DA3D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bi-directional communication, EACH SIDE needs its own keys</a:t>
            </a:r>
          </a:p>
          <a:p>
            <a:r>
              <a:rPr lang="en-US" dirty="0"/>
              <a:t>Step 1: Compute a master secret from a pre-master secret</a:t>
            </a:r>
          </a:p>
          <a:p>
            <a:r>
              <a:rPr lang="en-US" dirty="0"/>
              <a:t>Step 2: Compute a key expansion on the master secret</a:t>
            </a:r>
          </a:p>
          <a:p>
            <a:r>
              <a:rPr lang="en-US" dirty="0"/>
              <a:t>Step 3: Split up the key expansion block into the session keys</a:t>
            </a:r>
          </a:p>
        </p:txBody>
      </p:sp>
    </p:spTree>
    <p:extLst>
      <p:ext uri="{BB962C8B-B14F-4D97-AF65-F5344CB8AC3E}">
        <p14:creationId xmlns:p14="http://schemas.microsoft.com/office/powerpoint/2010/main" val="1323535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B1EE-2A1E-4B91-8866-D3EB2F7B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the Key Block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D2A067-45FC-4625-BB74-8120C735D98E}"/>
              </a:ext>
            </a:extLst>
          </p:cNvPr>
          <p:cNvSpPr/>
          <p:nvPr/>
        </p:nvSpPr>
        <p:spPr>
          <a:xfrm>
            <a:off x="1324744" y="3915003"/>
            <a:ext cx="1507908" cy="94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Pre-master Secret</a:t>
            </a:r>
          </a:p>
        </p:txBody>
      </p:sp>
      <p:sp>
        <p:nvSpPr>
          <p:cNvPr id="5" name="Callout: Down Arrow 4">
            <a:extLst>
              <a:ext uri="{FF2B5EF4-FFF2-40B4-BE49-F238E27FC236}">
                <a16:creationId xmlns:a16="http://schemas.microsoft.com/office/drawing/2014/main" id="{F872CCE4-CC85-4291-9D59-1C5F4D9A34AE}"/>
              </a:ext>
            </a:extLst>
          </p:cNvPr>
          <p:cNvSpPr/>
          <p:nvPr/>
        </p:nvSpPr>
        <p:spPr>
          <a:xfrm>
            <a:off x="1330452" y="2640614"/>
            <a:ext cx="1502200" cy="1274389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DHE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84AE34-96F9-468B-AB1B-1A91191ABAE0}"/>
              </a:ext>
            </a:extLst>
          </p:cNvPr>
          <p:cNvSpPr/>
          <p:nvPr/>
        </p:nvSpPr>
        <p:spPr>
          <a:xfrm>
            <a:off x="3147865" y="3915003"/>
            <a:ext cx="2351315" cy="1440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Master Secret</a:t>
            </a:r>
          </a:p>
        </p:txBody>
      </p:sp>
      <p:sp>
        <p:nvSpPr>
          <p:cNvPr id="7" name="Callout: Down Arrow 6">
            <a:extLst>
              <a:ext uri="{FF2B5EF4-FFF2-40B4-BE49-F238E27FC236}">
                <a16:creationId xmlns:a16="http://schemas.microsoft.com/office/drawing/2014/main" id="{E42B4CA3-27F3-4224-BD21-ED30C92065A8}"/>
              </a:ext>
            </a:extLst>
          </p:cNvPr>
          <p:cNvSpPr/>
          <p:nvPr/>
        </p:nvSpPr>
        <p:spPr>
          <a:xfrm>
            <a:off x="3118048" y="2637065"/>
            <a:ext cx="2381132" cy="1274388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PRF(</a:t>
            </a:r>
            <a:r>
              <a:rPr lang="en-US" sz="1350" b="1" dirty="0" err="1"/>
              <a:t>pms</a:t>
            </a:r>
            <a:r>
              <a:rPr lang="en-US" sz="1350" b="1" dirty="0"/>
              <a:t>, “master secret”, </a:t>
            </a:r>
          </a:p>
          <a:p>
            <a:pPr algn="ctr"/>
            <a:r>
              <a:rPr lang="en-US" sz="1350" b="1" dirty="0" err="1"/>
              <a:t>client_random</a:t>
            </a:r>
            <a:r>
              <a:rPr lang="en-US" sz="1350" b="1" dirty="0"/>
              <a:t>, </a:t>
            </a:r>
            <a:r>
              <a:rPr lang="en-US" sz="1350" b="1" dirty="0" err="1"/>
              <a:t>server_random</a:t>
            </a:r>
            <a:r>
              <a:rPr lang="en-US" sz="1350" b="1" dirty="0"/>
              <a:t>)</a:t>
            </a:r>
          </a:p>
        </p:txBody>
      </p:sp>
      <p:sp>
        <p:nvSpPr>
          <p:cNvPr id="9" name="Callout: Down Arrow 8">
            <a:extLst>
              <a:ext uri="{FF2B5EF4-FFF2-40B4-BE49-F238E27FC236}">
                <a16:creationId xmlns:a16="http://schemas.microsoft.com/office/drawing/2014/main" id="{3C0B7ABB-1239-4069-9593-DE6CAFB2AF4F}"/>
              </a:ext>
            </a:extLst>
          </p:cNvPr>
          <p:cNvSpPr/>
          <p:nvPr/>
        </p:nvSpPr>
        <p:spPr>
          <a:xfrm>
            <a:off x="5767537" y="2637065"/>
            <a:ext cx="2381132" cy="1274388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PRF(</a:t>
            </a:r>
            <a:r>
              <a:rPr lang="en-US" sz="1350" b="1" dirty="0" err="1"/>
              <a:t>ms</a:t>
            </a:r>
            <a:r>
              <a:rPr lang="en-US" sz="1350" b="1" dirty="0"/>
              <a:t>, “key expansion”, </a:t>
            </a:r>
          </a:p>
          <a:p>
            <a:pPr algn="ctr"/>
            <a:r>
              <a:rPr lang="en-US" sz="1350" b="1" dirty="0" err="1"/>
              <a:t>server_random</a:t>
            </a:r>
            <a:r>
              <a:rPr lang="en-US" sz="1350" b="1" dirty="0"/>
              <a:t>,  </a:t>
            </a:r>
            <a:r>
              <a:rPr lang="en-US" sz="1350" b="1" dirty="0" err="1"/>
              <a:t>client_random</a:t>
            </a:r>
            <a:r>
              <a:rPr lang="en-US" sz="1350" b="1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EB2203-2229-4368-8A89-07E495933C82}"/>
              </a:ext>
            </a:extLst>
          </p:cNvPr>
          <p:cNvSpPr/>
          <p:nvPr/>
        </p:nvSpPr>
        <p:spPr>
          <a:xfrm>
            <a:off x="5767537" y="3919313"/>
            <a:ext cx="2381132" cy="181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Key Block</a:t>
            </a:r>
          </a:p>
        </p:txBody>
      </p:sp>
    </p:spTree>
    <p:extLst>
      <p:ext uri="{BB962C8B-B14F-4D97-AF65-F5344CB8AC3E}">
        <p14:creationId xmlns:p14="http://schemas.microsoft.com/office/powerpoint/2010/main" val="3101277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494D-D74B-486B-A679-117E8EFA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Key Block into Keys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C35931-A52C-4ED3-9449-A75EAD3C7468}"/>
              </a:ext>
            </a:extLst>
          </p:cNvPr>
          <p:cNvSpPr/>
          <p:nvPr/>
        </p:nvSpPr>
        <p:spPr>
          <a:xfrm>
            <a:off x="1703851" y="2994973"/>
            <a:ext cx="2956181" cy="2824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9AC04-8607-4CC7-8BAE-DCF5C00F6656}"/>
              </a:ext>
            </a:extLst>
          </p:cNvPr>
          <p:cNvSpPr/>
          <p:nvPr/>
        </p:nvSpPr>
        <p:spPr>
          <a:xfrm>
            <a:off x="1703851" y="2994974"/>
            <a:ext cx="3135086" cy="434482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CD908A-C98A-42A4-B566-6F95B937EFA2}"/>
              </a:ext>
            </a:extLst>
          </p:cNvPr>
          <p:cNvSpPr/>
          <p:nvPr/>
        </p:nvSpPr>
        <p:spPr>
          <a:xfrm>
            <a:off x="1703851" y="3429000"/>
            <a:ext cx="3135086" cy="434482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DD0833-DAA7-405C-ABEA-99BA54E14100}"/>
              </a:ext>
            </a:extLst>
          </p:cNvPr>
          <p:cNvSpPr/>
          <p:nvPr/>
        </p:nvSpPr>
        <p:spPr>
          <a:xfrm>
            <a:off x="1703851" y="3897305"/>
            <a:ext cx="3135086" cy="434482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57CBFB-FBAE-46E4-8385-E22BDA2A33C6}"/>
              </a:ext>
            </a:extLst>
          </p:cNvPr>
          <p:cNvSpPr/>
          <p:nvPr/>
        </p:nvSpPr>
        <p:spPr>
          <a:xfrm>
            <a:off x="1703851" y="4368804"/>
            <a:ext cx="3135086" cy="434482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63E78B-6D7D-49A4-ADE6-28131B798891}"/>
              </a:ext>
            </a:extLst>
          </p:cNvPr>
          <p:cNvSpPr/>
          <p:nvPr/>
        </p:nvSpPr>
        <p:spPr>
          <a:xfrm>
            <a:off x="1703851" y="4803285"/>
            <a:ext cx="3135086" cy="434482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84287E-C53A-4900-B685-5F3C1A578826}"/>
              </a:ext>
            </a:extLst>
          </p:cNvPr>
          <p:cNvSpPr/>
          <p:nvPr/>
        </p:nvSpPr>
        <p:spPr>
          <a:xfrm>
            <a:off x="1703851" y="5274784"/>
            <a:ext cx="3135086" cy="434482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DCB2D-D1BA-4850-BBAA-2F9E08CA6564}"/>
              </a:ext>
            </a:extLst>
          </p:cNvPr>
          <p:cNvSpPr txBox="1"/>
          <p:nvPr/>
        </p:nvSpPr>
        <p:spPr>
          <a:xfrm>
            <a:off x="5954959" y="3456673"/>
            <a:ext cx="287098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Client Write Mac Key</a:t>
            </a:r>
          </a:p>
          <a:p>
            <a:r>
              <a:rPr lang="en-US" sz="1350" dirty="0"/>
              <a:t>Server Write Mac Key</a:t>
            </a:r>
          </a:p>
          <a:p>
            <a:r>
              <a:rPr lang="en-US" sz="1350" dirty="0"/>
              <a:t>Client Write Enc Key</a:t>
            </a:r>
          </a:p>
          <a:p>
            <a:r>
              <a:rPr lang="en-US" sz="1350" dirty="0"/>
              <a:t>Server Write Enc Key</a:t>
            </a:r>
          </a:p>
          <a:p>
            <a:r>
              <a:rPr lang="en-US" sz="1350" dirty="0"/>
              <a:t>Client IV</a:t>
            </a:r>
          </a:p>
          <a:p>
            <a:r>
              <a:rPr lang="en-US" sz="1350" dirty="0"/>
              <a:t>Server IV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144CD9-00EF-437C-8E3A-16951BDA2821}"/>
              </a:ext>
            </a:extLst>
          </p:cNvPr>
          <p:cNvCxnSpPr>
            <a:cxnSpLocks/>
          </p:cNvCxnSpPr>
          <p:nvPr/>
        </p:nvCxnSpPr>
        <p:spPr>
          <a:xfrm flipH="1" flipV="1">
            <a:off x="3644113" y="3152735"/>
            <a:ext cx="2310845" cy="412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12BF0C-60F2-4C3F-AB9E-B7363CD74160}"/>
              </a:ext>
            </a:extLst>
          </p:cNvPr>
          <p:cNvCxnSpPr>
            <a:cxnSpLocks/>
          </p:cNvCxnSpPr>
          <p:nvPr/>
        </p:nvCxnSpPr>
        <p:spPr>
          <a:xfrm flipH="1" flipV="1">
            <a:off x="3622815" y="3705265"/>
            <a:ext cx="2332144" cy="688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2D9D33-728D-482C-88B9-D1B1CF222813}"/>
              </a:ext>
            </a:extLst>
          </p:cNvPr>
          <p:cNvCxnSpPr>
            <a:cxnSpLocks/>
          </p:cNvCxnSpPr>
          <p:nvPr/>
        </p:nvCxnSpPr>
        <p:spPr>
          <a:xfrm flipH="1">
            <a:off x="3667539" y="4054250"/>
            <a:ext cx="2287421" cy="343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64F7CB-BD0B-4CF6-8443-83790A0B0D56}"/>
              </a:ext>
            </a:extLst>
          </p:cNvPr>
          <p:cNvCxnSpPr>
            <a:cxnSpLocks/>
          </p:cNvCxnSpPr>
          <p:nvPr/>
        </p:nvCxnSpPr>
        <p:spPr>
          <a:xfrm flipH="1">
            <a:off x="3666474" y="4254300"/>
            <a:ext cx="2316174" cy="2951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E2EAB3-74C9-4B31-8F20-979F87CEA4CA}"/>
              </a:ext>
            </a:extLst>
          </p:cNvPr>
          <p:cNvCxnSpPr>
            <a:cxnSpLocks/>
          </p:cNvCxnSpPr>
          <p:nvPr/>
        </p:nvCxnSpPr>
        <p:spPr>
          <a:xfrm flipH="1">
            <a:off x="3731434" y="4454349"/>
            <a:ext cx="2251214" cy="571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2B96962-F602-41A4-B2A4-D682FABAA767}"/>
              </a:ext>
            </a:extLst>
          </p:cNvPr>
          <p:cNvCxnSpPr>
            <a:cxnSpLocks/>
          </p:cNvCxnSpPr>
          <p:nvPr/>
        </p:nvCxnSpPr>
        <p:spPr>
          <a:xfrm flipH="1">
            <a:off x="3812367" y="4611297"/>
            <a:ext cx="2170282" cy="893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29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7023-F020-4992-BEA4-C6D83CDB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 Suites and Key </a:t>
            </a:r>
            <a:r>
              <a:rPr lang="en-US" dirty="0" err="1"/>
              <a:t>Deriviaton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DE76E-BB7B-4F41-B632-057E38818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side of each key depends on the algorithm</a:t>
            </a:r>
          </a:p>
          <a:p>
            <a:r>
              <a:rPr lang="en-US" dirty="0"/>
              <a:t>Some cipher suites don’t need IV’s; some don’t need MAC’s</a:t>
            </a:r>
          </a:p>
          <a:p>
            <a:r>
              <a:rPr lang="en-US" dirty="0"/>
              <a:t>PLEASE NOTE: a client </a:t>
            </a:r>
            <a:r>
              <a:rPr lang="en-US" b="1" i="1" dirty="0"/>
              <a:t>WRITE</a:t>
            </a:r>
            <a:r>
              <a:rPr lang="en-US" dirty="0"/>
              <a:t> key is a server </a:t>
            </a:r>
            <a:r>
              <a:rPr lang="en-US" b="1" i="1" dirty="0"/>
              <a:t>READ</a:t>
            </a:r>
            <a:r>
              <a:rPr lang="en-US" dirty="0"/>
              <a:t> key</a:t>
            </a:r>
          </a:p>
        </p:txBody>
      </p:sp>
    </p:spTree>
    <p:extLst>
      <p:ext uri="{BB962C8B-B14F-4D97-AF65-F5344CB8AC3E}">
        <p14:creationId xmlns:p14="http://schemas.microsoft.com/office/powerpoint/2010/main" val="976029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0FA9-C161-4970-A571-0C1A23C9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Cipher Spec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8B9D-1E84-4528-A2A1-7D3B17DE1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 by the client after Client Key Exchange</a:t>
            </a:r>
          </a:p>
          <a:p>
            <a:r>
              <a:rPr lang="en-US" dirty="0"/>
              <a:t>Indicates that all future messages will be encrypted and </a:t>
            </a:r>
            <a:r>
              <a:rPr lang="en-US" dirty="0" err="1"/>
              <a:t>MAC’d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16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C5F2-D602-4266-9FB4-6CA3E7C6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Finished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34C9E-913C-4755-A118-FDF74B805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 a hash of all handshake messages sent so far</a:t>
            </a:r>
          </a:p>
          <a:p>
            <a:r>
              <a:rPr lang="en-US" dirty="0"/>
              <a:t>Excludes Change Cipher Spec, which </a:t>
            </a:r>
            <a:r>
              <a:rPr lang="en-US" b="1" i="1" dirty="0"/>
              <a:t>is not a handshake message</a:t>
            </a:r>
            <a:endParaRPr lang="en-US" dirty="0"/>
          </a:p>
          <a:p>
            <a:r>
              <a:rPr lang="en-US" dirty="0"/>
              <a:t>Excludes the current message (client finished)</a:t>
            </a:r>
          </a:p>
          <a:p>
            <a:r>
              <a:rPr lang="en-US" dirty="0"/>
              <a:t>Hash is computed as:</a:t>
            </a:r>
          </a:p>
          <a:p>
            <a:pPr lvl="1"/>
            <a:r>
              <a:rPr lang="en-US" dirty="0"/>
              <a:t>PRF(</a:t>
            </a:r>
            <a:r>
              <a:rPr lang="en-US" dirty="0" err="1"/>
              <a:t>master_secret</a:t>
            </a:r>
            <a:r>
              <a:rPr lang="en-US" dirty="0"/>
              <a:t>, “client finished”, Hash(</a:t>
            </a:r>
            <a:r>
              <a:rPr lang="en-US" dirty="0" err="1"/>
              <a:t>handshake_messages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4856556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2E9E-2075-44A4-A50F-26813E6B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Change Cipher Spec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25AC-9932-4598-9A40-33F4E66F3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verifies the client’s finished message</a:t>
            </a:r>
          </a:p>
          <a:p>
            <a:r>
              <a:rPr lang="en-US" dirty="0"/>
              <a:t>Remember, this message is AFTER change cipher spec, so encrypted</a:t>
            </a:r>
          </a:p>
          <a:p>
            <a:r>
              <a:rPr lang="en-US" dirty="0"/>
              <a:t>Server sends its own change cipher spec</a:t>
            </a:r>
          </a:p>
        </p:txBody>
      </p:sp>
    </p:spTree>
    <p:extLst>
      <p:ext uri="{BB962C8B-B14F-4D97-AF65-F5344CB8AC3E}">
        <p14:creationId xmlns:p14="http://schemas.microsoft.com/office/powerpoint/2010/main" val="20612887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3E7D-C8AF-4DD0-A563-938D1B75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Finished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BC4E-0CC1-448C-B477-E121C57F1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sends its own encrypted Finished message</a:t>
            </a:r>
          </a:p>
          <a:p>
            <a:r>
              <a:rPr lang="en-US" dirty="0"/>
              <a:t>Hash of handshake messages includes client’s finished message</a:t>
            </a:r>
          </a:p>
          <a:p>
            <a:pPr lvl="1"/>
            <a:r>
              <a:rPr lang="en-US" dirty="0"/>
              <a:t>PRF(</a:t>
            </a:r>
            <a:r>
              <a:rPr lang="en-US" dirty="0" err="1"/>
              <a:t>master_secret</a:t>
            </a:r>
            <a:r>
              <a:rPr lang="en-US"/>
              <a:t>, “server </a:t>
            </a:r>
            <a:r>
              <a:rPr lang="en-US" dirty="0"/>
              <a:t>finished”, Hash(</a:t>
            </a:r>
            <a:r>
              <a:rPr lang="en-US" dirty="0" err="1"/>
              <a:t>handshake_messages</a:t>
            </a:r>
            <a:r>
              <a:rPr lang="en-US" dirty="0"/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4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Asymmetric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Unlike symmetric, what you can </a:t>
            </a:r>
            <a:r>
              <a:rPr lang="en-US" b="1" dirty="0"/>
              <a:t>DO</a:t>
            </a:r>
            <a:r>
              <a:rPr lang="en-US" dirty="0"/>
              <a:t> with asymmetric depends greatly on the algorithm</a:t>
            </a:r>
          </a:p>
          <a:p>
            <a:pPr lvl="1"/>
            <a:r>
              <a:rPr lang="en-US" dirty="0"/>
              <a:t>RSA – encryption (crypto </a:t>
            </a:r>
            <a:r>
              <a:rPr lang="en-US" dirty="0" err="1"/>
              <a:t>dropbox</a:t>
            </a:r>
            <a:r>
              <a:rPr lang="en-US" dirty="0"/>
              <a:t>), signatures</a:t>
            </a:r>
          </a:p>
          <a:p>
            <a:pPr lvl="1"/>
            <a:r>
              <a:rPr lang="en-US" dirty="0"/>
              <a:t>ECDSA/DSA – signatures</a:t>
            </a:r>
          </a:p>
          <a:p>
            <a:pPr lvl="1"/>
            <a:r>
              <a:rPr lang="en-US" dirty="0"/>
              <a:t>Diffie Hellman – key agreement</a:t>
            </a:r>
          </a:p>
        </p:txBody>
      </p:sp>
    </p:spTree>
    <p:extLst>
      <p:ext uri="{BB962C8B-B14F-4D97-AF65-F5344CB8AC3E}">
        <p14:creationId xmlns:p14="http://schemas.microsoft.com/office/powerpoint/2010/main" val="47010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Encrypt SHORT MESSAGES with public key, decrypt with private key</a:t>
            </a:r>
          </a:p>
          <a:p>
            <a:r>
              <a:rPr lang="en-US" dirty="0"/>
              <a:t>Encrypted Communication between A and B</a:t>
            </a:r>
          </a:p>
          <a:p>
            <a:pPr lvl="1"/>
            <a:r>
              <a:rPr lang="en-US" dirty="0"/>
              <a:t>A and B have each other’s public key</a:t>
            </a:r>
          </a:p>
          <a:p>
            <a:pPr lvl="1"/>
            <a:r>
              <a:rPr lang="en-US" dirty="0"/>
              <a:t>A encrypts a message for B under B’s public key</a:t>
            </a:r>
          </a:p>
          <a:p>
            <a:pPr lvl="1"/>
            <a:r>
              <a:rPr lang="en-US" dirty="0"/>
              <a:t>B responds by sending A </a:t>
            </a:r>
            <a:r>
              <a:rPr lang="en-US" dirty="0" err="1"/>
              <a:t>a</a:t>
            </a:r>
            <a:r>
              <a:rPr lang="en-US" dirty="0"/>
              <a:t> response under A’s public key</a:t>
            </a:r>
          </a:p>
          <a:p>
            <a:r>
              <a:rPr lang="en-US" dirty="0"/>
              <a:t>Works fine but…</a:t>
            </a:r>
          </a:p>
          <a:p>
            <a:pPr lvl="1"/>
            <a:r>
              <a:rPr lang="en-US" dirty="0"/>
              <a:t>It is very slow (asymmetric encryption/decryption is expensive)</a:t>
            </a:r>
          </a:p>
          <a:p>
            <a:r>
              <a:rPr lang="en-US" b="1" i="1" dirty="0"/>
              <a:t>Used almost exclusively for </a:t>
            </a:r>
            <a:r>
              <a:rPr lang="en-US" b="1" i="1" u="sng" dirty="0"/>
              <a:t>Key Transfer</a:t>
            </a:r>
            <a:r>
              <a:rPr lang="en-US" dirty="0"/>
              <a:t> (sending a symmetric session key)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52049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D121-43C6-4EC9-9608-BB5EA8D3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Encrypt Visualization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6D57FD6-2C76-44D3-B2C8-F5DE5B1C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3764" y="2684630"/>
            <a:ext cx="1945230" cy="2917845"/>
          </a:xfrm>
          <a:prstGeom prst="rect">
            <a:avLst/>
          </a:prstGeom>
        </p:spPr>
      </p:pic>
      <p:pic>
        <p:nvPicPr>
          <p:cNvPr id="8" name="Picture 7" descr="A silhouette of a person&#10;&#10;Description automatically generated">
            <a:extLst>
              <a:ext uri="{FF2B5EF4-FFF2-40B4-BE49-F238E27FC236}">
                <a16:creationId xmlns:a16="http://schemas.microsoft.com/office/drawing/2014/main" id="{FECD1144-8887-4498-9441-C9CD74BAB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07523" y="2862699"/>
            <a:ext cx="1926251" cy="257174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03466D1-66FC-4599-A773-313DF0294C01}"/>
              </a:ext>
            </a:extLst>
          </p:cNvPr>
          <p:cNvSpPr/>
          <p:nvPr/>
        </p:nvSpPr>
        <p:spPr>
          <a:xfrm>
            <a:off x="2730422" y="2530219"/>
            <a:ext cx="3505673" cy="1006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Bob, here’s my public key, </a:t>
            </a:r>
            <a:r>
              <a:rPr lang="en-US" sz="1500" b="1" i="1" dirty="0"/>
              <a:t>K</a:t>
            </a:r>
            <a:endParaRPr lang="en-US" sz="1500" b="1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F719439B-1652-46E9-AC88-7A9929E3B1E1}"/>
              </a:ext>
            </a:extLst>
          </p:cNvPr>
          <p:cNvSpPr/>
          <p:nvPr/>
        </p:nvSpPr>
        <p:spPr>
          <a:xfrm>
            <a:off x="2692085" y="3481181"/>
            <a:ext cx="3369365" cy="89154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{some secret}K</a:t>
            </a: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36BC979E-7CCC-43D0-B8F5-8AC48441D4FB}"/>
              </a:ext>
            </a:extLst>
          </p:cNvPr>
          <p:cNvSpPr/>
          <p:nvPr/>
        </p:nvSpPr>
        <p:spPr>
          <a:xfrm>
            <a:off x="2730421" y="4411569"/>
            <a:ext cx="1171397" cy="11397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12BC7-AEC3-43BC-9144-9B90C92D4187}"/>
              </a:ext>
            </a:extLst>
          </p:cNvPr>
          <p:cNvSpPr txBox="1"/>
          <p:nvPr/>
        </p:nvSpPr>
        <p:spPr>
          <a:xfrm>
            <a:off x="3999790" y="4882598"/>
            <a:ext cx="169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Decrypt with K</a:t>
            </a:r>
            <a:r>
              <a:rPr lang="en-US" baseline="300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37861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RSA encrypts with the PRIVATE KEY for a signature</a:t>
            </a:r>
          </a:p>
          <a:p>
            <a:r>
              <a:rPr lang="en-US" dirty="0"/>
              <a:t>Step 1: Publisher produces a message M</a:t>
            </a:r>
          </a:p>
          <a:p>
            <a:r>
              <a:rPr lang="en-US" dirty="0"/>
              <a:t>Step 2: Publisher takes the hash of M h(M)</a:t>
            </a:r>
          </a:p>
          <a:p>
            <a:r>
              <a:rPr lang="en-US" dirty="0"/>
              <a:t>Step 3: Publisher encrypts the hash with the private key {h(M)}</a:t>
            </a:r>
            <a:r>
              <a:rPr lang="en-US" baseline="-25000" dirty="0"/>
              <a:t>k </a:t>
            </a:r>
            <a:r>
              <a:rPr lang="en-US" sz="1050" dirty="0"/>
              <a:t>-1</a:t>
            </a:r>
          </a:p>
          <a:p>
            <a:r>
              <a:rPr lang="en-US" dirty="0"/>
              <a:t>Step 4: Publisher transmits Message M and {h(M)}</a:t>
            </a:r>
            <a:r>
              <a:rPr lang="en-US" baseline="-25000" dirty="0"/>
              <a:t>k </a:t>
            </a:r>
            <a:r>
              <a:rPr lang="en-US" sz="1050" dirty="0"/>
              <a:t>-1 </a:t>
            </a:r>
            <a:r>
              <a:rPr lang="en-US" dirty="0"/>
              <a:t>as the signature</a:t>
            </a:r>
          </a:p>
          <a:p>
            <a:r>
              <a:rPr lang="en-US" dirty="0"/>
              <a:t>Step 5: A verifier decrypts h(M) with Publisher’s public key</a:t>
            </a:r>
          </a:p>
          <a:p>
            <a:r>
              <a:rPr lang="en-US" dirty="0"/>
              <a:t>Step 6. A verifier computes their own hash of M h’(M)</a:t>
            </a:r>
          </a:p>
          <a:p>
            <a:r>
              <a:rPr lang="en-US" dirty="0"/>
              <a:t>Step 7: A verifier determines the signature is valid if h’(M) = h(M)</a:t>
            </a:r>
          </a:p>
        </p:txBody>
      </p:sp>
    </p:spTree>
    <p:extLst>
      <p:ext uri="{BB962C8B-B14F-4D97-AF65-F5344CB8AC3E}">
        <p14:creationId xmlns:p14="http://schemas.microsoft.com/office/powerpoint/2010/main" val="38120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D121-43C6-4EC9-9608-BB5EA8D3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Signature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6D57FD6-2C76-44D3-B2C8-F5DE5B1C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3764" y="2684630"/>
            <a:ext cx="1945230" cy="2917845"/>
          </a:xfrm>
          <a:prstGeom prst="rect">
            <a:avLst/>
          </a:prstGeom>
        </p:spPr>
      </p:pic>
      <p:pic>
        <p:nvPicPr>
          <p:cNvPr id="8" name="Picture 7" descr="A silhouette of a person&#10;&#10;Description automatically generated">
            <a:extLst>
              <a:ext uri="{FF2B5EF4-FFF2-40B4-BE49-F238E27FC236}">
                <a16:creationId xmlns:a16="http://schemas.microsoft.com/office/drawing/2014/main" id="{FECD1144-8887-4498-9441-C9CD74BAB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07523" y="2862699"/>
            <a:ext cx="1926251" cy="257174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03466D1-66FC-4599-A773-313DF0294C01}"/>
              </a:ext>
            </a:extLst>
          </p:cNvPr>
          <p:cNvSpPr/>
          <p:nvPr/>
        </p:nvSpPr>
        <p:spPr>
          <a:xfrm>
            <a:off x="2730421" y="2422664"/>
            <a:ext cx="3505673" cy="748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Bob, here’s my public key, </a:t>
            </a:r>
            <a:r>
              <a:rPr lang="en-US" sz="1500" b="1" i="1" dirty="0"/>
              <a:t>K</a:t>
            </a:r>
            <a:endParaRPr lang="en-US" sz="1500" b="1" dirty="0"/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36BC979E-7CCC-43D0-B8F5-8AC48441D4FB}"/>
              </a:ext>
            </a:extLst>
          </p:cNvPr>
          <p:cNvSpPr/>
          <p:nvPr/>
        </p:nvSpPr>
        <p:spPr>
          <a:xfrm flipH="1">
            <a:off x="4881533" y="4002645"/>
            <a:ext cx="1269368" cy="760684"/>
          </a:xfrm>
          <a:prstGeom prst="curvedLeftArrow">
            <a:avLst>
              <a:gd name="adj1" fmla="val 25000"/>
              <a:gd name="adj2" fmla="val 42714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12BC7-AEC3-43BC-9144-9B90C92D4187}"/>
              </a:ext>
            </a:extLst>
          </p:cNvPr>
          <p:cNvSpPr txBox="1"/>
          <p:nvPr/>
        </p:nvSpPr>
        <p:spPr>
          <a:xfrm>
            <a:off x="2815616" y="4188833"/>
            <a:ext cx="207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Decrypt h(M) with K</a:t>
            </a:r>
            <a:endParaRPr lang="en-US" baseline="300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6F03E0E-9061-424B-8FC1-F38305AC00C9}"/>
              </a:ext>
            </a:extLst>
          </p:cNvPr>
          <p:cNvSpPr/>
          <p:nvPr/>
        </p:nvSpPr>
        <p:spPr>
          <a:xfrm>
            <a:off x="2730420" y="3070851"/>
            <a:ext cx="3458818" cy="634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M, {h(M)}K</a:t>
            </a:r>
            <a:r>
              <a:rPr lang="en-US" b="1" baseline="30000" dirty="0"/>
              <a:t>-1</a:t>
            </a: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0E43A6F4-3337-4DD6-A7A2-BF274C4E3E35}"/>
              </a:ext>
            </a:extLst>
          </p:cNvPr>
          <p:cNvSpPr/>
          <p:nvPr/>
        </p:nvSpPr>
        <p:spPr>
          <a:xfrm flipH="1">
            <a:off x="4881533" y="4721270"/>
            <a:ext cx="1269368" cy="760684"/>
          </a:xfrm>
          <a:prstGeom prst="curvedLeftArrow">
            <a:avLst>
              <a:gd name="adj1" fmla="val 25000"/>
              <a:gd name="adj2" fmla="val 42714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0FF5F3-7112-418D-AAB5-3C06088A5445}"/>
              </a:ext>
            </a:extLst>
          </p:cNvPr>
          <p:cNvSpPr txBox="1"/>
          <p:nvPr/>
        </p:nvSpPr>
        <p:spPr>
          <a:xfrm>
            <a:off x="3508978" y="4845255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h(M) ?= h’(M)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468293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ABDB-5221-4CD1-B228-944B119E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EBC34-1B05-4270-8D4A-977FE5087F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Asymmetric crypto is not good for “bulk data” encryption</a:t>
            </a:r>
          </a:p>
          <a:p>
            <a:r>
              <a:rPr lang="en-US" sz="2400" dirty="0"/>
              <a:t>RSA can only encrypt small messages SLOWLY.</a:t>
            </a:r>
          </a:p>
          <a:p>
            <a:r>
              <a:rPr lang="en-US" sz="2400" dirty="0"/>
              <a:t>Other asymmetric algorithms CANT ENCRYPT AT ALL</a:t>
            </a:r>
          </a:p>
          <a:p>
            <a:r>
              <a:rPr lang="en-US" sz="2400" dirty="0"/>
              <a:t>So, asymmetric is used to authenticate </a:t>
            </a:r>
            <a:r>
              <a:rPr lang="en-US" sz="2400" b="1" i="1" dirty="0"/>
              <a:t>KEY EXCHANGE</a:t>
            </a:r>
            <a:endParaRPr lang="en-US" sz="2400" dirty="0"/>
          </a:p>
          <a:p>
            <a:r>
              <a:rPr lang="en-US" sz="2400" dirty="0"/>
              <a:t>There are two forms:</a:t>
            </a:r>
          </a:p>
          <a:p>
            <a:pPr lvl="1"/>
            <a:r>
              <a:rPr lang="en-US" sz="2000" dirty="0"/>
              <a:t>Key Transfer</a:t>
            </a:r>
          </a:p>
          <a:p>
            <a:pPr lvl="1"/>
            <a:r>
              <a:rPr lang="en-US" sz="2000" dirty="0"/>
              <a:t>Key Agreement</a:t>
            </a:r>
          </a:p>
        </p:txBody>
      </p:sp>
    </p:spTree>
    <p:extLst>
      <p:ext uri="{BB962C8B-B14F-4D97-AF65-F5344CB8AC3E}">
        <p14:creationId xmlns:p14="http://schemas.microsoft.com/office/powerpoint/2010/main" val="15443754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1648</Words>
  <Application>Microsoft Office PowerPoint</Application>
  <PresentationFormat>On-screen Show (4:3)</PresentationFormat>
  <Paragraphs>221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Retrospect</vt:lpstr>
      <vt:lpstr>Asymmetric Cryptography</vt:lpstr>
      <vt:lpstr>Technology Review</vt:lpstr>
      <vt:lpstr>Asymmetric Cryptography</vt:lpstr>
      <vt:lpstr>Uses of Asymmetric Crypto</vt:lpstr>
      <vt:lpstr>RSA Encryption</vt:lpstr>
      <vt:lpstr>RSA Encrypt Visualization</vt:lpstr>
      <vt:lpstr>RSA Signatures</vt:lpstr>
      <vt:lpstr>RSA Signature</vt:lpstr>
      <vt:lpstr>Key Exchange</vt:lpstr>
      <vt:lpstr>Key Transfer</vt:lpstr>
      <vt:lpstr>RSA Key Transport</vt:lpstr>
      <vt:lpstr>RSA Weaknesses</vt:lpstr>
      <vt:lpstr>Catastrophic Loss of RSA Key</vt:lpstr>
      <vt:lpstr>Diffie Hellman Key Exchange</vt:lpstr>
      <vt:lpstr>Wikipedia Visualization</vt:lpstr>
      <vt:lpstr>DHE and Forward Secrecy</vt:lpstr>
      <vt:lpstr>No DHE Authentication</vt:lpstr>
      <vt:lpstr>Two Asymmetric Steps</vt:lpstr>
      <vt:lpstr>Why not RSA Ephemeral?</vt:lpstr>
      <vt:lpstr>Other Asymmetric Algorithms</vt:lpstr>
      <vt:lpstr>TLS 1.2 Handshake</vt:lpstr>
      <vt:lpstr>Handshake Visualization</vt:lpstr>
      <vt:lpstr>Client Hello</vt:lpstr>
      <vt:lpstr>Cipher Suites</vt:lpstr>
      <vt:lpstr>Server Hello</vt:lpstr>
      <vt:lpstr>Certificate</vt:lpstr>
      <vt:lpstr>Server Key Exchange</vt:lpstr>
      <vt:lpstr>Server Hello Done</vt:lpstr>
      <vt:lpstr>Client Key Exchange</vt:lpstr>
      <vt:lpstr>Deriving Keys</vt:lpstr>
      <vt:lpstr>Generating the Key Block</vt:lpstr>
      <vt:lpstr>Splitting Key Block into Keys</vt:lpstr>
      <vt:lpstr>Cipher Suites and Key Deriviaton</vt:lpstr>
      <vt:lpstr>Change Cipher Spec</vt:lpstr>
      <vt:lpstr>Client Finished</vt:lpstr>
      <vt:lpstr>Server Change Cipher Spec</vt:lpstr>
      <vt:lpstr>Server Finished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Asymmetric Cryptography</dc:title>
  <dc:creator>Seth Nielson</dc:creator>
  <cp:lastModifiedBy>Seth Nielson</cp:lastModifiedBy>
  <cp:revision>2</cp:revision>
  <dcterms:created xsi:type="dcterms:W3CDTF">2020-09-21T17:02:41Z</dcterms:created>
  <dcterms:modified xsi:type="dcterms:W3CDTF">2020-09-21T17:04:15Z</dcterms:modified>
</cp:coreProperties>
</file>