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0"/>
  </p:notesMasterIdLst>
  <p:sldIdLst>
    <p:sldId id="256" r:id="rId2"/>
    <p:sldId id="323" r:id="rId3"/>
    <p:sldId id="324" r:id="rId4"/>
    <p:sldId id="318" r:id="rId5"/>
    <p:sldId id="325" r:id="rId6"/>
    <p:sldId id="330" r:id="rId7"/>
    <p:sldId id="331" r:id="rId8"/>
    <p:sldId id="332" r:id="rId9"/>
    <p:sldId id="333" r:id="rId10"/>
    <p:sldId id="336" r:id="rId11"/>
    <p:sldId id="337" r:id="rId12"/>
    <p:sldId id="334" r:id="rId13"/>
    <p:sldId id="335" r:id="rId14"/>
    <p:sldId id="338" r:id="rId15"/>
    <p:sldId id="341" r:id="rId16"/>
    <p:sldId id="339" r:id="rId17"/>
    <p:sldId id="340" r:id="rId18"/>
    <p:sldId id="34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6037-FEB6-4E37-BC08-EB51622016E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B2F24-69EA-4B7D-9B38-41895F6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B2F24-69EA-4B7D-9B38-41895F6E7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 Network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CS361S – Network Security and Privacy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1BC-CFEF-4015-A4EF-10E97C6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Handshake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411A7-FAE2-4A3B-9D26-6779DD5FA3A8}"/>
              </a:ext>
            </a:extLst>
          </p:cNvPr>
          <p:cNvSpPr/>
          <p:nvPr/>
        </p:nvSpPr>
        <p:spPr>
          <a:xfrm>
            <a:off x="914400" y="3429000"/>
            <a:ext cx="1981200" cy="1371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1221BA-7290-48A7-9A4E-FD70FFD53F76}"/>
              </a:ext>
            </a:extLst>
          </p:cNvPr>
          <p:cNvSpPr/>
          <p:nvPr/>
        </p:nvSpPr>
        <p:spPr>
          <a:xfrm>
            <a:off x="6367857" y="3429000"/>
            <a:ext cx="19812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30A405-D297-497E-83AA-1C3A3DE5428F}"/>
              </a:ext>
            </a:extLst>
          </p:cNvPr>
          <p:cNvSpPr/>
          <p:nvPr/>
        </p:nvSpPr>
        <p:spPr>
          <a:xfrm>
            <a:off x="3352800" y="27432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0C71F35-1C32-4D31-BC3E-3CCE6201C6D4}"/>
              </a:ext>
            </a:extLst>
          </p:cNvPr>
          <p:cNvSpPr/>
          <p:nvPr/>
        </p:nvSpPr>
        <p:spPr>
          <a:xfrm>
            <a:off x="3352800" y="3733800"/>
            <a:ext cx="2514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SYN/ACK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4A27ED-849F-4766-993A-74B105EEC1F8}"/>
              </a:ext>
            </a:extLst>
          </p:cNvPr>
          <p:cNvSpPr/>
          <p:nvPr/>
        </p:nvSpPr>
        <p:spPr>
          <a:xfrm>
            <a:off x="3343400" y="47244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469AC-85F4-4591-B14D-EDB4338D891A}"/>
              </a:ext>
            </a:extLst>
          </p:cNvPr>
          <p:cNvSpPr txBox="1"/>
          <p:nvPr/>
        </p:nvSpPr>
        <p:spPr>
          <a:xfrm>
            <a:off x="1621511" y="5766365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is </a:t>
            </a:r>
            <a:r>
              <a:rPr lang="en-US" b="1" i="1" dirty="0"/>
              <a:t>STATEFUL</a:t>
            </a:r>
            <a:r>
              <a:rPr lang="en-US" dirty="0"/>
              <a:t>. Upon SYN, hold state, waits for ACK</a:t>
            </a:r>
          </a:p>
        </p:txBody>
      </p:sp>
    </p:spTree>
    <p:extLst>
      <p:ext uri="{BB962C8B-B14F-4D97-AF65-F5344CB8AC3E}">
        <p14:creationId xmlns:p14="http://schemas.microsoft.com/office/powerpoint/2010/main" val="208687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E540-7240-4619-A47E-A43B9847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D29BB-6ABC-4B21-B881-5A6C3E38E871}"/>
              </a:ext>
            </a:extLst>
          </p:cNvPr>
          <p:cNvSpPr/>
          <p:nvPr/>
        </p:nvSpPr>
        <p:spPr>
          <a:xfrm>
            <a:off x="914400" y="3429000"/>
            <a:ext cx="1981200" cy="1371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F5D35-51FF-44C2-A79B-201DDD02CD2C}"/>
              </a:ext>
            </a:extLst>
          </p:cNvPr>
          <p:cNvSpPr/>
          <p:nvPr/>
        </p:nvSpPr>
        <p:spPr>
          <a:xfrm>
            <a:off x="6367857" y="3429000"/>
            <a:ext cx="19812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3FF822-FBDF-43FA-B7BF-E0069F2114F8}"/>
              </a:ext>
            </a:extLst>
          </p:cNvPr>
          <p:cNvSpPr/>
          <p:nvPr/>
        </p:nvSpPr>
        <p:spPr>
          <a:xfrm>
            <a:off x="3352800" y="27432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EBEF64-2EF2-4669-A6B6-4ECB691FB4C7}"/>
              </a:ext>
            </a:extLst>
          </p:cNvPr>
          <p:cNvSpPr/>
          <p:nvPr/>
        </p:nvSpPr>
        <p:spPr>
          <a:xfrm>
            <a:off x="3343400" y="47244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9E2858-ED8B-42BC-B915-E0B1C4B5BEB7}"/>
              </a:ext>
            </a:extLst>
          </p:cNvPr>
          <p:cNvSpPr/>
          <p:nvPr/>
        </p:nvSpPr>
        <p:spPr>
          <a:xfrm>
            <a:off x="3352800" y="37338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EA474-9E03-4637-B583-FB7736E67D2E}"/>
              </a:ext>
            </a:extLst>
          </p:cNvPr>
          <p:cNvSpPr txBox="1"/>
          <p:nvPr/>
        </p:nvSpPr>
        <p:spPr>
          <a:xfrm>
            <a:off x="2362200" y="5697205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Server is overloaded with SYN, </a:t>
            </a:r>
          </a:p>
          <a:p>
            <a:pPr algn="ctr"/>
            <a:r>
              <a:rPr lang="en-US" dirty="0"/>
              <a:t>will stop accepting 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398348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9ED3-B247-4F0F-A0CB-07FFACB8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Smurf Attack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257A67-B9AE-4895-9359-C22381044843}"/>
              </a:ext>
            </a:extLst>
          </p:cNvPr>
          <p:cNvSpPr/>
          <p:nvPr/>
        </p:nvSpPr>
        <p:spPr>
          <a:xfrm>
            <a:off x="6581400" y="2514600"/>
            <a:ext cx="17526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C8E43329-78A5-4849-ACC3-64D95F1CFB32}"/>
              </a:ext>
            </a:extLst>
          </p:cNvPr>
          <p:cNvSpPr/>
          <p:nvPr/>
        </p:nvSpPr>
        <p:spPr>
          <a:xfrm>
            <a:off x="3111426" y="2340271"/>
            <a:ext cx="3365576" cy="19269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ATTACK PING</a:t>
            </a:r>
          </a:p>
          <a:p>
            <a:pPr algn="ctr"/>
            <a:r>
              <a:rPr lang="en-US" b="1" i="1" dirty="0"/>
              <a:t>DST ADDR: </a:t>
            </a:r>
            <a:r>
              <a:rPr lang="en-US" b="1" i="1" u="sng" dirty="0"/>
              <a:t>BROADCAST</a:t>
            </a:r>
            <a:endParaRPr lang="en-US" b="1" i="1" dirty="0"/>
          </a:p>
          <a:p>
            <a:pPr algn="ctr"/>
            <a:r>
              <a:rPr lang="en-US" b="1" i="1" dirty="0"/>
              <a:t>SRC ADDR: </a:t>
            </a:r>
            <a:r>
              <a:rPr lang="en-US" b="1" i="1" u="sng" dirty="0"/>
              <a:t>VICTIM!!</a:t>
            </a:r>
            <a:endParaRPr lang="en-US" b="1" i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E30CB9-DAD5-426A-B171-9BFDBF6C233C}"/>
              </a:ext>
            </a:extLst>
          </p:cNvPr>
          <p:cNvSpPr/>
          <p:nvPr/>
        </p:nvSpPr>
        <p:spPr>
          <a:xfrm>
            <a:off x="3886200" y="4876800"/>
            <a:ext cx="17526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FDBD88D-1846-4C9D-B0BC-77B538DDF926}"/>
              </a:ext>
            </a:extLst>
          </p:cNvPr>
          <p:cNvSpPr/>
          <p:nvPr/>
        </p:nvSpPr>
        <p:spPr>
          <a:xfrm rot="1893432">
            <a:off x="2060280" y="4201886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RESPs</a:t>
            </a:r>
          </a:p>
        </p:txBody>
      </p:sp>
      <p:sp>
        <p:nvSpPr>
          <p:cNvPr id="60" name="Callout: Line 59">
            <a:extLst>
              <a:ext uri="{FF2B5EF4-FFF2-40B4-BE49-F238E27FC236}">
                <a16:creationId xmlns:a16="http://schemas.microsoft.com/office/drawing/2014/main" id="{FB8664E5-D83D-4227-8360-A772CEE05822}"/>
              </a:ext>
            </a:extLst>
          </p:cNvPr>
          <p:cNvSpPr/>
          <p:nvPr/>
        </p:nvSpPr>
        <p:spPr>
          <a:xfrm>
            <a:off x="1752600" y="2667000"/>
            <a:ext cx="914400" cy="612648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60">
            <a:extLst>
              <a:ext uri="{FF2B5EF4-FFF2-40B4-BE49-F238E27FC236}">
                <a16:creationId xmlns:a16="http://schemas.microsoft.com/office/drawing/2014/main" id="{DEB4CE69-EC9A-44A0-B999-9C961C728F39}"/>
              </a:ext>
            </a:extLst>
          </p:cNvPr>
          <p:cNvSpPr/>
          <p:nvPr/>
        </p:nvSpPr>
        <p:spPr>
          <a:xfrm>
            <a:off x="609600" y="2380297"/>
            <a:ext cx="914400" cy="612648"/>
          </a:xfrm>
          <a:prstGeom prst="borderCallout1">
            <a:avLst>
              <a:gd name="adj1" fmla="val 104549"/>
              <a:gd name="adj2" fmla="val 50948"/>
              <a:gd name="adj3" fmla="val 153611"/>
              <a:gd name="adj4" fmla="val 838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llout: Line 61">
            <a:extLst>
              <a:ext uri="{FF2B5EF4-FFF2-40B4-BE49-F238E27FC236}">
                <a16:creationId xmlns:a16="http://schemas.microsoft.com/office/drawing/2014/main" id="{D99B22E7-3E15-47E7-939A-41A07CBBFA99}"/>
              </a:ext>
            </a:extLst>
          </p:cNvPr>
          <p:cNvSpPr/>
          <p:nvPr/>
        </p:nvSpPr>
        <p:spPr>
          <a:xfrm>
            <a:off x="626893" y="3558732"/>
            <a:ext cx="914400" cy="612648"/>
          </a:xfrm>
          <a:prstGeom prst="borderCallout1">
            <a:avLst>
              <a:gd name="adj1" fmla="val -6275"/>
              <a:gd name="adj2" fmla="val 53942"/>
              <a:gd name="adj3" fmla="val -30498"/>
              <a:gd name="adj4" fmla="val 832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07CC740-733E-4311-8E81-3CD6E06736FA}"/>
              </a:ext>
            </a:extLst>
          </p:cNvPr>
          <p:cNvSpPr/>
          <p:nvPr/>
        </p:nvSpPr>
        <p:spPr>
          <a:xfrm rot="1893432">
            <a:off x="1635234" y="4735286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RESPs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49319D8-250A-4469-9CF3-F35FD6606C87}"/>
              </a:ext>
            </a:extLst>
          </p:cNvPr>
          <p:cNvSpPr/>
          <p:nvPr/>
        </p:nvSpPr>
        <p:spPr>
          <a:xfrm rot="1893432">
            <a:off x="2485327" y="3747735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RESPs</a:t>
            </a:r>
          </a:p>
        </p:txBody>
      </p:sp>
    </p:spTree>
    <p:extLst>
      <p:ext uri="{BB962C8B-B14F-4D97-AF65-F5344CB8AC3E}">
        <p14:creationId xmlns:p14="http://schemas.microsoft.com/office/powerpoint/2010/main" val="246179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A680-8A73-4B20-9184-CC3630D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E61-B455-49A0-A19D-4FBA7E25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– Denial of Service; Any reduction in Availability</a:t>
            </a:r>
          </a:p>
          <a:p>
            <a:r>
              <a:rPr lang="en-US" dirty="0"/>
              <a:t>DDOS – Distributed Denial of Service; Use </a:t>
            </a:r>
            <a:r>
              <a:rPr lang="en-US" b="1" i="1" dirty="0"/>
              <a:t>many</a:t>
            </a:r>
            <a:r>
              <a:rPr lang="en-US" dirty="0"/>
              <a:t> machines</a:t>
            </a:r>
          </a:p>
          <a:p>
            <a:r>
              <a:rPr lang="en-US" dirty="0"/>
              <a:t>Syn Flood from single host, DOS</a:t>
            </a:r>
          </a:p>
          <a:p>
            <a:r>
              <a:rPr lang="en-US" dirty="0"/>
              <a:t>Smurf, DDOS</a:t>
            </a:r>
          </a:p>
          <a:p>
            <a:r>
              <a:rPr lang="en-US" dirty="0"/>
              <a:t>Syn Flood from many hosts, DDOS</a:t>
            </a:r>
          </a:p>
        </p:txBody>
      </p:sp>
    </p:spTree>
    <p:extLst>
      <p:ext uri="{BB962C8B-B14F-4D97-AF65-F5344CB8AC3E}">
        <p14:creationId xmlns:p14="http://schemas.microsoft.com/office/powerpoint/2010/main" val="316781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02B3-AD59-4FBE-82D9-EAC27F3B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Attack, </a:t>
            </a:r>
            <a:br>
              <a:rPr lang="en-US" dirty="0"/>
            </a:br>
            <a:r>
              <a:rPr lang="en-US" dirty="0"/>
              <a:t>Modern DDOS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79C44-3F8E-41A1-A3E4-6246AAF09D72}"/>
              </a:ext>
            </a:extLst>
          </p:cNvPr>
          <p:cNvSpPr/>
          <p:nvPr/>
        </p:nvSpPr>
        <p:spPr>
          <a:xfrm>
            <a:off x="3276600" y="2399615"/>
            <a:ext cx="1905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Compromized</a:t>
            </a:r>
            <a:r>
              <a:rPr lang="en-US" dirty="0"/>
              <a:t> IoT Device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0CA94-0EE0-4A65-81D6-AD24D68511D3}"/>
              </a:ext>
            </a:extLst>
          </p:cNvPr>
          <p:cNvSpPr/>
          <p:nvPr/>
        </p:nvSpPr>
        <p:spPr>
          <a:xfrm>
            <a:off x="3299871" y="3924300"/>
            <a:ext cx="1905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Compromized</a:t>
            </a:r>
            <a:r>
              <a:rPr lang="en-US" dirty="0"/>
              <a:t> IoT Device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55945-F668-4327-8FB9-F7B3AA7BDB5B}"/>
              </a:ext>
            </a:extLst>
          </p:cNvPr>
          <p:cNvSpPr/>
          <p:nvPr/>
        </p:nvSpPr>
        <p:spPr>
          <a:xfrm>
            <a:off x="3334549" y="5410200"/>
            <a:ext cx="1905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Compromized</a:t>
            </a:r>
            <a:r>
              <a:rPr lang="en-US" dirty="0"/>
              <a:t> IoT Device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9CA8DF2-9242-4BA1-8C2E-AC0C92C1DC78}"/>
              </a:ext>
            </a:extLst>
          </p:cNvPr>
          <p:cNvSpPr/>
          <p:nvPr/>
        </p:nvSpPr>
        <p:spPr>
          <a:xfrm>
            <a:off x="152400" y="3429000"/>
            <a:ext cx="2819400" cy="2286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and Control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1DA80-F1A3-40AF-A426-F4A8009E97CB}"/>
              </a:ext>
            </a:extLst>
          </p:cNvPr>
          <p:cNvSpPr/>
          <p:nvPr/>
        </p:nvSpPr>
        <p:spPr>
          <a:xfrm>
            <a:off x="6858000" y="3924300"/>
            <a:ext cx="17526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  <a:p>
            <a:pPr algn="ctr"/>
            <a:r>
              <a:rPr lang="en-US" dirty="0"/>
              <a:t>Webserver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F2A0627-5EAA-4B14-A5EB-0737A151C1C5}"/>
              </a:ext>
            </a:extLst>
          </p:cNvPr>
          <p:cNvSpPr/>
          <p:nvPr/>
        </p:nvSpPr>
        <p:spPr>
          <a:xfrm rot="1893432">
            <a:off x="5177315" y="3073398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Traffic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206A25-C44F-41A3-BB90-EA542EF41B13}"/>
              </a:ext>
            </a:extLst>
          </p:cNvPr>
          <p:cNvSpPr/>
          <p:nvPr/>
        </p:nvSpPr>
        <p:spPr>
          <a:xfrm>
            <a:off x="5161383" y="4216398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Traffic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66F518-5153-4C42-98F4-59ED2E0BDE61}"/>
              </a:ext>
            </a:extLst>
          </p:cNvPr>
          <p:cNvSpPr/>
          <p:nvPr/>
        </p:nvSpPr>
        <p:spPr>
          <a:xfrm rot="19820441">
            <a:off x="5237653" y="5328410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Traffic</a:t>
            </a:r>
          </a:p>
        </p:txBody>
      </p:sp>
    </p:spTree>
    <p:extLst>
      <p:ext uri="{BB962C8B-B14F-4D97-AF65-F5344CB8AC3E}">
        <p14:creationId xmlns:p14="http://schemas.microsoft.com/office/powerpoint/2010/main" val="319354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28BF-6D80-47DA-AADA-6686DE98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Session 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FCFD-2AC6-4EB1-8E4E-D7603AD1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TCP-based DOS</a:t>
            </a:r>
          </a:p>
          <a:p>
            <a:r>
              <a:rPr lang="en-US" dirty="0"/>
              <a:t>TCP sessions can terminate with an RST packet</a:t>
            </a:r>
          </a:p>
          <a:p>
            <a:r>
              <a:rPr lang="en-US" dirty="0"/>
              <a:t>Easy to forge. Easy to guess or flood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282288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B334-3B27-413C-9DF2-0979684D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5DB6-0035-4E6D-9547-9882355C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attackers like to change data too</a:t>
            </a:r>
          </a:p>
          <a:p>
            <a:r>
              <a:rPr lang="en-US" dirty="0"/>
              <a:t>MITM – Man-in-the-middle typically intercepts and alters</a:t>
            </a:r>
          </a:p>
          <a:p>
            <a:r>
              <a:rPr lang="en-US" dirty="0"/>
              <a:t>Sometimes just shuts down the original and sends alternate</a:t>
            </a:r>
          </a:p>
          <a:p>
            <a:r>
              <a:rPr lang="en-US" dirty="0"/>
              <a:t>One approach: TCP Hijack</a:t>
            </a:r>
          </a:p>
        </p:txBody>
      </p:sp>
    </p:spTree>
    <p:extLst>
      <p:ext uri="{BB962C8B-B14F-4D97-AF65-F5344CB8AC3E}">
        <p14:creationId xmlns:p14="http://schemas.microsoft.com/office/powerpoint/2010/main" val="255273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8067-5AE7-4AA9-9141-6E0C8D3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EE26-E5DE-4A4E-95B1-70E22EC9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sends session data including a </a:t>
            </a:r>
            <a:r>
              <a:rPr lang="en-US" b="1" i="1" dirty="0"/>
              <a:t>sequence number</a:t>
            </a:r>
            <a:endParaRPr lang="en-US" dirty="0"/>
          </a:p>
          <a:p>
            <a:r>
              <a:rPr lang="en-US" dirty="0"/>
              <a:t>For attacker to “hijack” session, must get correct seq num</a:t>
            </a:r>
          </a:p>
          <a:p>
            <a:r>
              <a:rPr lang="en-US" dirty="0"/>
              <a:t>Not as hard as it sounds… flood with multiple copies/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Typically a small enough range to easily hijack</a:t>
            </a:r>
          </a:p>
        </p:txBody>
      </p:sp>
    </p:spTree>
    <p:extLst>
      <p:ext uri="{BB962C8B-B14F-4D97-AF65-F5344CB8AC3E}">
        <p14:creationId xmlns:p14="http://schemas.microsoft.com/office/powerpoint/2010/main" val="418607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E4DB-0192-4D84-9879-38219DD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9BD2-64D5-4D27-8911-38F6B3B0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not all from one server</a:t>
            </a:r>
          </a:p>
          <a:p>
            <a:r>
              <a:rPr lang="en-US" dirty="0"/>
              <a:t>Hierarchy of DNS servers requesting from other DNS servers</a:t>
            </a:r>
          </a:p>
          <a:p>
            <a:r>
              <a:rPr lang="en-US" dirty="0"/>
              <a:t>Results are cached</a:t>
            </a:r>
          </a:p>
          <a:p>
            <a:r>
              <a:rPr lang="en-US" dirty="0"/>
              <a:t>By flooding DNS, can cache wrong results</a:t>
            </a:r>
          </a:p>
          <a:p>
            <a:r>
              <a:rPr lang="en-US" dirty="0"/>
              <a:t>This points name to false IP </a:t>
            </a:r>
            <a:r>
              <a:rPr lang="en-US" dirty="0" err="1"/>
              <a:t>addr</a:t>
            </a:r>
            <a:endParaRPr lang="en-US" dirty="0"/>
          </a:p>
          <a:p>
            <a:r>
              <a:rPr lang="en-US" dirty="0"/>
              <a:t>Kind of like ARP Spoofing</a:t>
            </a:r>
          </a:p>
        </p:txBody>
      </p:sp>
    </p:spTree>
    <p:extLst>
      <p:ext uri="{BB962C8B-B14F-4D97-AF65-F5344CB8AC3E}">
        <p14:creationId xmlns:p14="http://schemas.microsoft.com/office/powerpoint/2010/main" val="35071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DFA-E427-430A-893A-202356DA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“Attack”?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C54-DD01-42F0-8387-E2654986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designed to disrupt/violate authorized system goals</a:t>
            </a:r>
          </a:p>
          <a:p>
            <a:r>
              <a:rPr lang="en-US" dirty="0"/>
              <a:t>Usually one of “Confidentiality”, “Integrity”, or “Availability”</a:t>
            </a:r>
          </a:p>
          <a:p>
            <a:r>
              <a:rPr lang="en-US" dirty="0"/>
              <a:t>Violate Confidentiality – Read Data</a:t>
            </a:r>
          </a:p>
          <a:p>
            <a:r>
              <a:rPr lang="en-US" dirty="0"/>
              <a:t>Violate Integrity – Change Data</a:t>
            </a:r>
          </a:p>
          <a:p>
            <a:r>
              <a:rPr lang="en-US" dirty="0"/>
              <a:t>Violate Availability – Make Data Unavailable</a:t>
            </a:r>
          </a:p>
        </p:txBody>
      </p:sp>
    </p:spTree>
    <p:extLst>
      <p:ext uri="{BB962C8B-B14F-4D97-AF65-F5344CB8AC3E}">
        <p14:creationId xmlns:p14="http://schemas.microsoft.com/office/powerpoint/2010/main" val="23568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DFA-E427-430A-893A-202356DA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C54-DD01-42F0-8387-E2654986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Our entire Internet designed for a </a:t>
            </a:r>
            <a:r>
              <a:rPr lang="en-US" b="1" i="1" u="sng" dirty="0"/>
              <a:t>TRUSTED WORLD</a:t>
            </a:r>
            <a:endParaRPr lang="en-US" dirty="0"/>
          </a:p>
          <a:p>
            <a:r>
              <a:rPr lang="en-US" dirty="0"/>
              <a:t>There is no protection for any of CIA by default</a:t>
            </a:r>
          </a:p>
          <a:p>
            <a:r>
              <a:rPr lang="en-US" dirty="0"/>
              <a:t>Eavesdropping is super trivial</a:t>
            </a:r>
          </a:p>
        </p:txBody>
      </p:sp>
    </p:spTree>
    <p:extLst>
      <p:ext uri="{BB962C8B-B14F-4D97-AF65-F5344CB8AC3E}">
        <p14:creationId xmlns:p14="http://schemas.microsoft.com/office/powerpoint/2010/main" val="3046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AA0AC51-9963-48C3-9F84-D8C96847CEC8}"/>
              </a:ext>
            </a:extLst>
          </p:cNvPr>
          <p:cNvSpPr/>
          <p:nvPr/>
        </p:nvSpPr>
        <p:spPr>
          <a:xfrm>
            <a:off x="1143000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A</a:t>
            </a:r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7436F12-DFBC-433A-BA4B-2AB971C386CD}"/>
              </a:ext>
            </a:extLst>
          </p:cNvPr>
          <p:cNvSpPr/>
          <p:nvPr/>
        </p:nvSpPr>
        <p:spPr>
          <a:xfrm>
            <a:off x="5791202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B</a:t>
            </a:r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3A6D2B-3602-4536-BF36-25F9CBBF956F}"/>
              </a:ext>
            </a:extLst>
          </p:cNvPr>
          <p:cNvSpPr/>
          <p:nvPr/>
        </p:nvSpPr>
        <p:spPr>
          <a:xfrm>
            <a:off x="3352800" y="45720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D</a:t>
            </a:r>
            <a:endParaRPr lang="en-US" b="1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CBC6C0D-AE37-4798-AF46-27DBE94799F6}"/>
              </a:ext>
            </a:extLst>
          </p:cNvPr>
          <p:cNvSpPr/>
          <p:nvPr/>
        </p:nvSpPr>
        <p:spPr>
          <a:xfrm>
            <a:off x="3352800" y="9906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C</a:t>
            </a:r>
            <a:endParaRPr lang="en-US" b="1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BE9BB8E0-2D29-4A28-87ED-111E842CB533}"/>
              </a:ext>
            </a:extLst>
          </p:cNvPr>
          <p:cNvSpPr/>
          <p:nvPr/>
        </p:nvSpPr>
        <p:spPr>
          <a:xfrm>
            <a:off x="3434090" y="2133600"/>
            <a:ext cx="1290310" cy="142949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45BCB329-916A-4A87-B028-4CB9F7E02A8D}"/>
              </a:ext>
            </a:extLst>
          </p:cNvPr>
          <p:cNvSpPr/>
          <p:nvPr/>
        </p:nvSpPr>
        <p:spPr>
          <a:xfrm flipV="1">
            <a:off x="3441946" y="3240464"/>
            <a:ext cx="1282454" cy="125533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13C226-DA67-4022-AB0D-CF7C2FAE947B}"/>
              </a:ext>
            </a:extLst>
          </p:cNvPr>
          <p:cNvSpPr/>
          <p:nvPr/>
        </p:nvSpPr>
        <p:spPr>
          <a:xfrm>
            <a:off x="3412880" y="3110484"/>
            <a:ext cx="2302120" cy="623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BOADCAST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35800-3964-49A7-9E99-F034D0032EB3}"/>
              </a:ext>
            </a:extLst>
          </p:cNvPr>
          <p:cNvSpPr/>
          <p:nvPr/>
        </p:nvSpPr>
        <p:spPr>
          <a:xfrm>
            <a:off x="1143000" y="4114800"/>
            <a:ext cx="1874519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TO: </a:t>
            </a:r>
            <a:r>
              <a:rPr lang="en-US" dirty="0"/>
              <a:t> </a:t>
            </a:r>
            <a:r>
              <a:rPr lang="en-US" i="1" dirty="0"/>
              <a:t>B</a:t>
            </a:r>
            <a:endParaRPr lang="en-US" dirty="0"/>
          </a:p>
          <a:p>
            <a:r>
              <a:rPr lang="en-US" b="1" dirty="0"/>
              <a:t>FROM:</a:t>
            </a:r>
            <a:r>
              <a:rPr lang="en-US" dirty="0"/>
              <a:t> </a:t>
            </a:r>
            <a:r>
              <a:rPr lang="en-US" i="1" dirty="0"/>
              <a:t>A</a:t>
            </a:r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{DATA}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6DE86C2-5252-472C-9327-0F7B77497D7C}"/>
              </a:ext>
            </a:extLst>
          </p:cNvPr>
          <p:cNvSpPr/>
          <p:nvPr/>
        </p:nvSpPr>
        <p:spPr>
          <a:xfrm>
            <a:off x="6019800" y="1219200"/>
            <a:ext cx="2133600" cy="1219200"/>
          </a:xfrm>
          <a:prstGeom prst="wedgeRectCallout">
            <a:avLst>
              <a:gd name="adj1" fmla="val -103307"/>
              <a:gd name="adj2" fmla="val 13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for me but </a:t>
            </a:r>
            <a:r>
              <a:rPr lang="en-US" b="1" i="1" dirty="0"/>
              <a:t>listening</a:t>
            </a:r>
            <a:r>
              <a:rPr lang="en-US" dirty="0"/>
              <a:t> anyway!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453FDF5-34B3-4EA0-9865-EF649F5B55B1}"/>
              </a:ext>
            </a:extLst>
          </p:cNvPr>
          <p:cNvSpPr/>
          <p:nvPr/>
        </p:nvSpPr>
        <p:spPr>
          <a:xfrm>
            <a:off x="6126482" y="4951476"/>
            <a:ext cx="2179318" cy="992124"/>
          </a:xfrm>
          <a:prstGeom prst="wedgeRectCallout">
            <a:avLst>
              <a:gd name="adj1" fmla="val -103307"/>
              <a:gd name="adj2" fmla="val 13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for me but </a:t>
            </a:r>
            <a:r>
              <a:rPr lang="en-US" b="1" i="1" dirty="0"/>
              <a:t>listening</a:t>
            </a:r>
            <a:r>
              <a:rPr lang="en-US" dirty="0"/>
              <a:t> anyway!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B7C23-62A4-46BF-BE54-1B3D9D7ED870}"/>
              </a:ext>
            </a:extLst>
          </p:cNvPr>
          <p:cNvSpPr txBox="1"/>
          <p:nvPr/>
        </p:nvSpPr>
        <p:spPr>
          <a:xfrm>
            <a:off x="691114" y="497386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Eavesdropping in the Old Days</a:t>
            </a:r>
          </a:p>
        </p:txBody>
      </p:sp>
    </p:spTree>
    <p:extLst>
      <p:ext uri="{BB962C8B-B14F-4D97-AF65-F5344CB8AC3E}">
        <p14:creationId xmlns:p14="http://schemas.microsoft.com/office/powerpoint/2010/main" val="22831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1839-27D2-4621-94B7-5E4E8E60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Adversary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B3E7-F421-4580-95DB-9034EFA9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“Passive” Adversary cannot </a:t>
            </a:r>
            <a:r>
              <a:rPr lang="en-US" b="1" i="1" dirty="0"/>
              <a:t>change/insert</a:t>
            </a:r>
            <a:r>
              <a:rPr lang="en-US" dirty="0"/>
              <a:t> packets</a:t>
            </a:r>
          </a:p>
          <a:p>
            <a:r>
              <a:rPr lang="en-US" dirty="0"/>
              <a:t>Can only intercept packets</a:t>
            </a:r>
          </a:p>
          <a:p>
            <a:r>
              <a:rPr lang="en-US" dirty="0"/>
              <a:t>In the old Ethernet days, could passively intercept local data</a:t>
            </a:r>
          </a:p>
          <a:p>
            <a:r>
              <a:rPr lang="en-US" dirty="0"/>
              <a:t>Can still be done on </a:t>
            </a:r>
            <a:r>
              <a:rPr lang="en-US" dirty="0" err="1"/>
              <a:t>WiFi</a:t>
            </a:r>
            <a:r>
              <a:rPr lang="en-US" dirty="0"/>
              <a:t> if the encryption is defeated</a:t>
            </a:r>
          </a:p>
        </p:txBody>
      </p:sp>
    </p:spTree>
    <p:extLst>
      <p:ext uri="{BB962C8B-B14F-4D97-AF65-F5344CB8AC3E}">
        <p14:creationId xmlns:p14="http://schemas.microsoft.com/office/powerpoint/2010/main" val="776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AA0AC51-9963-48C3-9F84-D8C96847CEC8}"/>
              </a:ext>
            </a:extLst>
          </p:cNvPr>
          <p:cNvSpPr/>
          <p:nvPr/>
        </p:nvSpPr>
        <p:spPr>
          <a:xfrm>
            <a:off x="1143000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</a:t>
            </a:r>
            <a:r>
              <a:rPr lang="en-US" dirty="0"/>
              <a:t> W</a:t>
            </a:r>
          </a:p>
          <a:p>
            <a:pPr algn="ctr"/>
            <a:r>
              <a:rPr lang="en-US" b="1" dirty="0"/>
              <a:t>MAC: A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7436F12-DFBC-433A-BA4B-2AB971C386CD}"/>
              </a:ext>
            </a:extLst>
          </p:cNvPr>
          <p:cNvSpPr/>
          <p:nvPr/>
        </p:nvSpPr>
        <p:spPr>
          <a:xfrm>
            <a:off x="5791202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 </a:t>
            </a:r>
            <a:r>
              <a:rPr lang="en-US" dirty="0"/>
              <a:t>X</a:t>
            </a:r>
            <a:endParaRPr lang="en-US" b="1" dirty="0"/>
          </a:p>
          <a:p>
            <a:pPr algn="ctr"/>
            <a:r>
              <a:rPr lang="en-US" b="1" dirty="0"/>
              <a:t>MAC: </a:t>
            </a:r>
            <a:r>
              <a:rPr lang="en-US" dirty="0"/>
              <a:t>B</a:t>
            </a:r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3A6D2B-3602-4536-BF36-25F9CBBF956F}"/>
              </a:ext>
            </a:extLst>
          </p:cNvPr>
          <p:cNvSpPr/>
          <p:nvPr/>
        </p:nvSpPr>
        <p:spPr>
          <a:xfrm>
            <a:off x="3352800" y="45720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 </a:t>
            </a:r>
            <a:r>
              <a:rPr lang="en-US" dirty="0"/>
              <a:t>Z</a:t>
            </a:r>
            <a:endParaRPr lang="en-US" b="1" dirty="0"/>
          </a:p>
          <a:p>
            <a:pPr algn="ctr"/>
            <a:r>
              <a:rPr lang="en-US" b="1" dirty="0"/>
              <a:t>MAC:</a:t>
            </a:r>
            <a:r>
              <a:rPr lang="en-US" dirty="0"/>
              <a:t> D</a:t>
            </a:r>
            <a:endParaRPr lang="en-US" b="1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CBC6C0D-AE37-4798-AF46-27DBE94799F6}"/>
              </a:ext>
            </a:extLst>
          </p:cNvPr>
          <p:cNvSpPr/>
          <p:nvPr/>
        </p:nvSpPr>
        <p:spPr>
          <a:xfrm>
            <a:off x="3352800" y="9906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 </a:t>
            </a:r>
            <a:r>
              <a:rPr lang="en-US" dirty="0"/>
              <a:t>Y</a:t>
            </a:r>
            <a:endParaRPr lang="en-US" b="1" dirty="0"/>
          </a:p>
          <a:p>
            <a:pPr algn="ctr"/>
            <a:r>
              <a:rPr lang="en-US" b="1" dirty="0"/>
              <a:t>MAC: </a:t>
            </a:r>
            <a:r>
              <a:rPr lang="en-US" dirty="0"/>
              <a:t>C</a:t>
            </a:r>
            <a:endParaRPr lang="en-US" b="1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BE9BB8E0-2D29-4A28-87ED-111E842CB533}"/>
              </a:ext>
            </a:extLst>
          </p:cNvPr>
          <p:cNvSpPr/>
          <p:nvPr/>
        </p:nvSpPr>
        <p:spPr>
          <a:xfrm>
            <a:off x="3434090" y="2133600"/>
            <a:ext cx="1290310" cy="142949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45BCB329-916A-4A87-B028-4CB9F7E02A8D}"/>
              </a:ext>
            </a:extLst>
          </p:cNvPr>
          <p:cNvSpPr/>
          <p:nvPr/>
        </p:nvSpPr>
        <p:spPr>
          <a:xfrm flipV="1">
            <a:off x="3441946" y="3240464"/>
            <a:ext cx="1282454" cy="125533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13C226-DA67-4022-AB0D-CF7C2FAE947B}"/>
              </a:ext>
            </a:extLst>
          </p:cNvPr>
          <p:cNvSpPr/>
          <p:nvPr/>
        </p:nvSpPr>
        <p:spPr>
          <a:xfrm>
            <a:off x="3412880" y="3110484"/>
            <a:ext cx="2302120" cy="623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BOADCAST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35800-3964-49A7-9E99-F034D0032EB3}"/>
              </a:ext>
            </a:extLst>
          </p:cNvPr>
          <p:cNvSpPr/>
          <p:nvPr/>
        </p:nvSpPr>
        <p:spPr>
          <a:xfrm>
            <a:off x="1143000" y="4114800"/>
            <a:ext cx="1874519" cy="1449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TO: </a:t>
            </a:r>
            <a:r>
              <a:rPr lang="en-US" dirty="0"/>
              <a:t> </a:t>
            </a:r>
            <a:r>
              <a:rPr lang="en-US" i="1" dirty="0"/>
              <a:t>ALL</a:t>
            </a:r>
            <a:endParaRPr lang="en-US" dirty="0"/>
          </a:p>
          <a:p>
            <a:r>
              <a:rPr lang="en-US" b="1" dirty="0"/>
              <a:t>FROM: </a:t>
            </a:r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Who has IP X? Tell IP W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453FDF5-34B3-4EA0-9865-EF649F5B55B1}"/>
              </a:ext>
            </a:extLst>
          </p:cNvPr>
          <p:cNvSpPr/>
          <p:nvPr/>
        </p:nvSpPr>
        <p:spPr>
          <a:xfrm>
            <a:off x="6126482" y="4951476"/>
            <a:ext cx="1493517" cy="612648"/>
          </a:xfrm>
          <a:prstGeom prst="wedgeRectCallout">
            <a:avLst>
              <a:gd name="adj1" fmla="val -10160"/>
              <a:gd name="adj2" fmla="val -196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Hey, that’s me!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D83D1FB-A567-44D1-85D9-930F7879A812}"/>
              </a:ext>
            </a:extLst>
          </p:cNvPr>
          <p:cNvSpPr/>
          <p:nvPr/>
        </p:nvSpPr>
        <p:spPr>
          <a:xfrm>
            <a:off x="304800" y="1447800"/>
            <a:ext cx="3276600" cy="1716464"/>
          </a:xfrm>
          <a:prstGeom prst="wedgeRectCallout">
            <a:avLst>
              <a:gd name="adj1" fmla="val 55847"/>
              <a:gd name="adj2" fmla="val -55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HEY!!!!! THAT’S MEEEEE!!!!!!!!!!!!!!! </a:t>
            </a:r>
          </a:p>
          <a:p>
            <a:pPr algn="ctr"/>
            <a:r>
              <a:rPr lang="en-US" b="1" dirty="0"/>
              <a:t>(</a:t>
            </a:r>
            <a:r>
              <a:rPr lang="en-US" b="1" i="1" dirty="0"/>
              <a:t>Lie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516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1839-27D2-4621-94B7-5E4E8E60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Adversary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B3E7-F421-4580-95DB-9034EFA9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“Active” Adversary </a:t>
            </a:r>
            <a:r>
              <a:rPr lang="en-US" b="1" i="1" u="sng" dirty="0"/>
              <a:t>can</a:t>
            </a:r>
            <a:r>
              <a:rPr lang="en-US" dirty="0"/>
              <a:t> </a:t>
            </a:r>
            <a:r>
              <a:rPr lang="en-US" b="1" i="1" dirty="0"/>
              <a:t>change/insert</a:t>
            </a:r>
            <a:r>
              <a:rPr lang="en-US" dirty="0"/>
              <a:t> packets</a:t>
            </a:r>
          </a:p>
          <a:p>
            <a:r>
              <a:rPr lang="en-US" dirty="0"/>
              <a:t>With ARP, can flood other nodes with fake </a:t>
            </a:r>
            <a:r>
              <a:rPr lang="en-US" dirty="0" err="1"/>
              <a:t>arp</a:t>
            </a:r>
            <a:r>
              <a:rPr lang="en-US" dirty="0"/>
              <a:t> responses</a:t>
            </a:r>
          </a:p>
          <a:p>
            <a:r>
              <a:rPr lang="en-US" dirty="0"/>
              <a:t>Can convinces other nodes it is the default gateway</a:t>
            </a:r>
          </a:p>
          <a:p>
            <a:r>
              <a:rPr lang="en-US" dirty="0"/>
              <a:t>Can now eavesdrop/change data in/out of network</a:t>
            </a:r>
          </a:p>
        </p:txBody>
      </p:sp>
    </p:spTree>
    <p:extLst>
      <p:ext uri="{BB962C8B-B14F-4D97-AF65-F5344CB8AC3E}">
        <p14:creationId xmlns:p14="http://schemas.microsoft.com/office/powerpoint/2010/main" val="20793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9FD-6759-4DBD-BBFB-35AF7D65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 Still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5DC6-1886-4EB6-B9DD-D500A0C7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happen today with </a:t>
            </a:r>
            <a:r>
              <a:rPr lang="en-US" dirty="0" err="1"/>
              <a:t>WiFi</a:t>
            </a:r>
            <a:r>
              <a:rPr lang="en-US" dirty="0"/>
              <a:t> (e.g., Coffee Shop)</a:t>
            </a:r>
          </a:p>
          <a:p>
            <a:r>
              <a:rPr lang="en-US" dirty="0"/>
              <a:t>Convince other devices before “register”/”connect”</a:t>
            </a:r>
          </a:p>
        </p:txBody>
      </p:sp>
    </p:spTree>
    <p:extLst>
      <p:ext uri="{BB962C8B-B14F-4D97-AF65-F5344CB8AC3E}">
        <p14:creationId xmlns:p14="http://schemas.microsoft.com/office/powerpoint/2010/main" val="31313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A680-8A73-4B20-9184-CC3630D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Attack: Source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E61-B455-49A0-A19D-4FBA7E25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protocol permits specifying an </a:t>
            </a:r>
            <a:r>
              <a:rPr lang="en-US" b="1" i="1" dirty="0"/>
              <a:t>explicit route</a:t>
            </a:r>
            <a:endParaRPr lang="en-US" dirty="0"/>
          </a:p>
          <a:p>
            <a:r>
              <a:rPr lang="en-US" dirty="0"/>
              <a:t>Most modern firewalls block this because of the danger</a:t>
            </a:r>
          </a:p>
          <a:p>
            <a:r>
              <a:rPr lang="en-US" dirty="0"/>
              <a:t>Permits an attacker to redirect traffic, bypass firewall,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3361</TotalTime>
  <Words>586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Quotable</vt:lpstr>
      <vt:lpstr>Classic Network Attacks</vt:lpstr>
      <vt:lpstr>What is an “Attack”?</vt:lpstr>
      <vt:lpstr>Eavesdropping</vt:lpstr>
      <vt:lpstr>PowerPoint Presentation</vt:lpstr>
      <vt:lpstr>Passive Adversary</vt:lpstr>
      <vt:lpstr>PowerPoint Presentation</vt:lpstr>
      <vt:lpstr>Active Adversary</vt:lpstr>
      <vt:lpstr>ARP Spoofing Still Works!</vt:lpstr>
      <vt:lpstr>IP Attack: Source Routing</vt:lpstr>
      <vt:lpstr>TCP Handshake</vt:lpstr>
      <vt:lpstr>SYN Flood</vt:lpstr>
      <vt:lpstr>Smurf Attack</vt:lpstr>
      <vt:lpstr>DOS and DDOS</vt:lpstr>
      <vt:lpstr>Mirai Botnet Attack,  Modern DDOS</vt:lpstr>
      <vt:lpstr>TCP Session RST</vt:lpstr>
      <vt:lpstr>MITM Impersonation</vt:lpstr>
      <vt:lpstr>TCP Session</vt:lpstr>
      <vt:lpstr>DNS Poisoning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90</cp:revision>
  <dcterms:created xsi:type="dcterms:W3CDTF">2014-01-16T20:48:15Z</dcterms:created>
  <dcterms:modified xsi:type="dcterms:W3CDTF">2021-02-01T22:54:24Z</dcterms:modified>
</cp:coreProperties>
</file>