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1" r:id="rId13"/>
    <p:sldId id="273" r:id="rId14"/>
    <p:sldId id="272" r:id="rId15"/>
    <p:sldId id="274" r:id="rId16"/>
    <p:sldId id="269" r:id="rId17"/>
    <p:sldId id="270"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0" autoAdjust="0"/>
    <p:restoredTop sz="94351" autoAdjust="0"/>
  </p:normalViewPr>
  <p:slideViewPr>
    <p:cSldViewPr>
      <p:cViewPr varScale="1">
        <p:scale>
          <a:sx n="58" d="100"/>
          <a:sy n="58" d="100"/>
        </p:scale>
        <p:origin x="56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952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00935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80022890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634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2260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11047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69234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57393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0434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B03EA0-2F37-4F62-93D1-61BCD1BEDED7}" type="datetimeFigureOut">
              <a:rPr lang="en-US" smtClean="0"/>
              <a:t>11/30/2020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2949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CB03EA0-2F37-4F62-93D1-61BCD1BEDED7}" type="datetimeFigureOut">
              <a:rPr lang="en-US" smtClean="0"/>
              <a:t>11/30/2020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79766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59859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CB03EA0-2F37-4F62-93D1-61BCD1BEDED7}" type="datetimeFigureOut">
              <a:rPr lang="en-US" smtClean="0"/>
              <a:t>11/30/2020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5ECBC2B-047C-4DA3-A87D-9C137F3EDB9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91550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Sandboxing and Virtualization</a:t>
            </a:r>
          </a:p>
        </p:txBody>
      </p:sp>
      <p:sp>
        <p:nvSpPr>
          <p:cNvPr id="3" name="Subtitle 2"/>
          <p:cNvSpPr>
            <a:spLocks noGrp="1"/>
          </p:cNvSpPr>
          <p:nvPr>
            <p:ph type="subTitle" idx="1"/>
          </p:nvPr>
        </p:nvSpPr>
        <p:spPr/>
        <p:txBody>
          <a:bodyPr>
            <a:normAutofit fontScale="85000" lnSpcReduction="20000"/>
          </a:bodyPr>
          <a:lstStyle/>
          <a:p>
            <a:r>
              <a:rPr lang="en-US" b="1" dirty="0"/>
              <a:t>CS361S</a:t>
            </a:r>
          </a:p>
          <a:p>
            <a:r>
              <a:rPr lang="en-US" b="1" dirty="0"/>
              <a:t>Fall 2020</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6EC9-E44E-4EDD-BA3B-B6520454E4C9}"/>
              </a:ext>
            </a:extLst>
          </p:cNvPr>
          <p:cNvSpPr>
            <a:spLocks noGrp="1"/>
          </p:cNvSpPr>
          <p:nvPr>
            <p:ph type="title"/>
          </p:nvPr>
        </p:nvSpPr>
        <p:spPr/>
        <p:txBody>
          <a:bodyPr/>
          <a:lstStyle/>
          <a:p>
            <a:r>
              <a:rPr lang="en-US" dirty="0"/>
              <a:t>Sensor/Command Translations</a:t>
            </a:r>
          </a:p>
        </p:txBody>
      </p:sp>
      <p:sp>
        <p:nvSpPr>
          <p:cNvPr id="3" name="Content Placeholder 2">
            <a:extLst>
              <a:ext uri="{FF2B5EF4-FFF2-40B4-BE49-F238E27FC236}">
                <a16:creationId xmlns:a16="http://schemas.microsoft.com/office/drawing/2014/main" id="{48A23963-C3E2-4F36-AB17-E5B90E1D59C6}"/>
              </a:ext>
            </a:extLst>
          </p:cNvPr>
          <p:cNvSpPr>
            <a:spLocks noGrp="1"/>
          </p:cNvSpPr>
          <p:nvPr>
            <p:ph idx="1"/>
          </p:nvPr>
        </p:nvSpPr>
        <p:spPr/>
        <p:txBody>
          <a:bodyPr>
            <a:normAutofit/>
          </a:bodyPr>
          <a:lstStyle/>
          <a:p>
            <a:r>
              <a:rPr lang="en-US" sz="2400" dirty="0"/>
              <a:t>Policy is not just about allow/deny but rewrite/modify</a:t>
            </a:r>
          </a:p>
          <a:p>
            <a:r>
              <a:rPr lang="en-US" sz="2400" dirty="0"/>
              <a:t>Command rewriting:</a:t>
            </a:r>
          </a:p>
          <a:p>
            <a:pPr lvl="1"/>
            <a:r>
              <a:rPr lang="en-US" sz="2000" dirty="0"/>
              <a:t>Rewrite command (e.g. </a:t>
            </a:r>
            <a:r>
              <a:rPr lang="en-US" sz="2000" dirty="0" err="1"/>
              <a:t>syscall</a:t>
            </a:r>
            <a:r>
              <a:rPr lang="en-US" sz="2000" dirty="0"/>
              <a:t>) with safer parameter</a:t>
            </a:r>
          </a:p>
          <a:p>
            <a:pPr lvl="1"/>
            <a:r>
              <a:rPr lang="en-US" sz="2000" dirty="0"/>
              <a:t>Rewrite command (e.g. </a:t>
            </a:r>
            <a:r>
              <a:rPr lang="en-US" sz="2000" dirty="0" err="1"/>
              <a:t>syscall</a:t>
            </a:r>
            <a:r>
              <a:rPr lang="en-US" sz="2000" dirty="0"/>
              <a:t>) to safer call with similar semantics</a:t>
            </a:r>
          </a:p>
          <a:p>
            <a:r>
              <a:rPr lang="en-US" sz="2400" dirty="0"/>
              <a:t>Sensor rewriting:</a:t>
            </a:r>
          </a:p>
          <a:p>
            <a:pPr lvl="1"/>
            <a:r>
              <a:rPr lang="en-US" sz="2000" dirty="0"/>
              <a:t>(control what the application “sees”)</a:t>
            </a:r>
          </a:p>
          <a:p>
            <a:pPr lvl="1"/>
            <a:r>
              <a:rPr lang="en-US" sz="2000" dirty="0"/>
              <a:t>Rewrite entire sensor system (e.g., virtual filesystem)</a:t>
            </a:r>
          </a:p>
        </p:txBody>
      </p:sp>
    </p:spTree>
    <p:extLst>
      <p:ext uri="{BB962C8B-B14F-4D97-AF65-F5344CB8AC3E}">
        <p14:creationId xmlns:p14="http://schemas.microsoft.com/office/powerpoint/2010/main" val="72160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C84B805F-5FC3-4553-91C2-7EE98C6F95EE}"/>
              </a:ext>
            </a:extLst>
          </p:cNvPr>
          <p:cNvSpPr/>
          <p:nvPr/>
        </p:nvSpPr>
        <p:spPr>
          <a:xfrm>
            <a:off x="2647762" y="1213467"/>
            <a:ext cx="1924238" cy="1061991"/>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b="1" dirty="0"/>
              <a:t>Untrusted</a:t>
            </a:r>
          </a:p>
          <a:p>
            <a:pPr algn="ctr"/>
            <a:r>
              <a:rPr lang="en-US" sz="1350" b="1" dirty="0"/>
              <a:t>Application</a:t>
            </a:r>
          </a:p>
        </p:txBody>
      </p:sp>
      <p:sp>
        <p:nvSpPr>
          <p:cNvPr id="5" name="Flowchart: Multidocument 4">
            <a:extLst>
              <a:ext uri="{FF2B5EF4-FFF2-40B4-BE49-F238E27FC236}">
                <a16:creationId xmlns:a16="http://schemas.microsoft.com/office/drawing/2014/main" id="{1419D467-BDAF-4297-88DE-DCD3D9A83F82}"/>
              </a:ext>
            </a:extLst>
          </p:cNvPr>
          <p:cNvSpPr/>
          <p:nvPr/>
        </p:nvSpPr>
        <p:spPr>
          <a:xfrm>
            <a:off x="1615734" y="4492588"/>
            <a:ext cx="3981638" cy="143818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b="1" dirty="0"/>
              <a:t>Operating System</a:t>
            </a:r>
          </a:p>
          <a:p>
            <a:pPr algn="ctr"/>
            <a:r>
              <a:rPr lang="en-US" sz="1350" b="1" dirty="0"/>
              <a:t>Services</a:t>
            </a:r>
          </a:p>
          <a:p>
            <a:pPr algn="ctr"/>
            <a:r>
              <a:rPr lang="en-US" sz="1350" b="1" dirty="0"/>
              <a:t>(Network, Filesystem, </a:t>
            </a:r>
            <a:r>
              <a:rPr lang="en-US" sz="1350" b="1" dirty="0" err="1"/>
              <a:t>etc</a:t>
            </a:r>
            <a:r>
              <a:rPr lang="en-US" sz="1350" b="1" dirty="0"/>
              <a:t>)</a:t>
            </a:r>
          </a:p>
        </p:txBody>
      </p:sp>
      <p:sp>
        <p:nvSpPr>
          <p:cNvPr id="6" name="Rectangle 5">
            <a:extLst>
              <a:ext uri="{FF2B5EF4-FFF2-40B4-BE49-F238E27FC236}">
                <a16:creationId xmlns:a16="http://schemas.microsoft.com/office/drawing/2014/main" id="{3CFEC7BF-23B7-4157-80EC-F3DE6F1866FD}"/>
              </a:ext>
            </a:extLst>
          </p:cNvPr>
          <p:cNvSpPr/>
          <p:nvPr/>
        </p:nvSpPr>
        <p:spPr>
          <a:xfrm>
            <a:off x="1484790" y="3187638"/>
            <a:ext cx="6458504" cy="392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t>SANDBOX</a:t>
            </a:r>
          </a:p>
        </p:txBody>
      </p:sp>
      <p:sp>
        <p:nvSpPr>
          <p:cNvPr id="7" name="Arrow: Up-Down 6">
            <a:extLst>
              <a:ext uri="{FF2B5EF4-FFF2-40B4-BE49-F238E27FC236}">
                <a16:creationId xmlns:a16="http://schemas.microsoft.com/office/drawing/2014/main" id="{AA2A97EC-5936-4AB8-AA81-8FF368CC0F84}"/>
              </a:ext>
            </a:extLst>
          </p:cNvPr>
          <p:cNvSpPr/>
          <p:nvPr/>
        </p:nvSpPr>
        <p:spPr>
          <a:xfrm>
            <a:off x="3424814" y="2275458"/>
            <a:ext cx="363474" cy="912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Arrow: Up-Down 7">
            <a:extLst>
              <a:ext uri="{FF2B5EF4-FFF2-40B4-BE49-F238E27FC236}">
                <a16:creationId xmlns:a16="http://schemas.microsoft.com/office/drawing/2014/main" id="{BA4F2F9F-82FC-4265-BA21-ADF1D45C443E}"/>
              </a:ext>
            </a:extLst>
          </p:cNvPr>
          <p:cNvSpPr/>
          <p:nvPr/>
        </p:nvSpPr>
        <p:spPr>
          <a:xfrm>
            <a:off x="3424814" y="3580475"/>
            <a:ext cx="363474" cy="912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Cylinder 8">
            <a:extLst>
              <a:ext uri="{FF2B5EF4-FFF2-40B4-BE49-F238E27FC236}">
                <a16:creationId xmlns:a16="http://schemas.microsoft.com/office/drawing/2014/main" id="{5CDBEFF5-B96A-496E-B762-89A5BB69CFC5}"/>
              </a:ext>
            </a:extLst>
          </p:cNvPr>
          <p:cNvSpPr/>
          <p:nvPr/>
        </p:nvSpPr>
        <p:spPr>
          <a:xfrm>
            <a:off x="6745428" y="1188499"/>
            <a:ext cx="1863074" cy="11119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Virtual Filesystem</a:t>
            </a:r>
          </a:p>
        </p:txBody>
      </p:sp>
      <p:sp>
        <p:nvSpPr>
          <p:cNvPr id="10" name="Cylinder 9">
            <a:extLst>
              <a:ext uri="{FF2B5EF4-FFF2-40B4-BE49-F238E27FC236}">
                <a16:creationId xmlns:a16="http://schemas.microsoft.com/office/drawing/2014/main" id="{73733D42-BC55-48C3-B2F1-E41502AD2FE4}"/>
              </a:ext>
            </a:extLst>
          </p:cNvPr>
          <p:cNvSpPr/>
          <p:nvPr/>
        </p:nvSpPr>
        <p:spPr>
          <a:xfrm>
            <a:off x="6743338" y="4492589"/>
            <a:ext cx="1863074" cy="11119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On-disk Filesystem</a:t>
            </a:r>
          </a:p>
        </p:txBody>
      </p:sp>
      <p:sp>
        <p:nvSpPr>
          <p:cNvPr id="11" name="Arrow: Left-Right 10">
            <a:extLst>
              <a:ext uri="{FF2B5EF4-FFF2-40B4-BE49-F238E27FC236}">
                <a16:creationId xmlns:a16="http://schemas.microsoft.com/office/drawing/2014/main" id="{00214971-3877-4FB7-8BFE-B1B854BA61C7}"/>
              </a:ext>
            </a:extLst>
          </p:cNvPr>
          <p:cNvSpPr/>
          <p:nvPr/>
        </p:nvSpPr>
        <p:spPr>
          <a:xfrm>
            <a:off x="4714041" y="1562725"/>
            <a:ext cx="1863073" cy="36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Arrow: Left-Right 11">
            <a:extLst>
              <a:ext uri="{FF2B5EF4-FFF2-40B4-BE49-F238E27FC236}">
                <a16:creationId xmlns:a16="http://schemas.microsoft.com/office/drawing/2014/main" id="{2D5A35A7-90BD-41D0-84E2-4043A47F5CEE}"/>
              </a:ext>
            </a:extLst>
          </p:cNvPr>
          <p:cNvSpPr/>
          <p:nvPr/>
        </p:nvSpPr>
        <p:spPr>
          <a:xfrm>
            <a:off x="5597372" y="4841913"/>
            <a:ext cx="1145966" cy="36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28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7A01-8D6E-4F4D-AFD4-02266F4B38C1}"/>
              </a:ext>
            </a:extLst>
          </p:cNvPr>
          <p:cNvSpPr>
            <a:spLocks noGrp="1"/>
          </p:cNvSpPr>
          <p:nvPr>
            <p:ph type="title"/>
          </p:nvPr>
        </p:nvSpPr>
        <p:spPr/>
        <p:txBody>
          <a:bodyPr/>
          <a:lstStyle/>
          <a:p>
            <a:r>
              <a:rPr lang="en-US" dirty="0"/>
              <a:t>Mobile Code Sandboxes</a:t>
            </a:r>
          </a:p>
        </p:txBody>
      </p:sp>
      <p:sp>
        <p:nvSpPr>
          <p:cNvPr id="3" name="Content Placeholder 2">
            <a:extLst>
              <a:ext uri="{FF2B5EF4-FFF2-40B4-BE49-F238E27FC236}">
                <a16:creationId xmlns:a16="http://schemas.microsoft.com/office/drawing/2014/main" id="{B6645C45-C71D-41CD-8665-4B5BDDAFED3E}"/>
              </a:ext>
            </a:extLst>
          </p:cNvPr>
          <p:cNvSpPr>
            <a:spLocks noGrp="1"/>
          </p:cNvSpPr>
          <p:nvPr>
            <p:ph idx="1"/>
          </p:nvPr>
        </p:nvSpPr>
        <p:spPr>
          <a:xfrm>
            <a:off x="822959" y="1905000"/>
            <a:ext cx="7543801" cy="3964094"/>
          </a:xfrm>
        </p:spPr>
        <p:txBody>
          <a:bodyPr>
            <a:normAutofit/>
          </a:bodyPr>
          <a:lstStyle/>
          <a:p>
            <a:r>
              <a:rPr lang="en-US" sz="2400" dirty="0"/>
              <a:t>Java was the first to introduce a language sandbox</a:t>
            </a:r>
          </a:p>
          <a:p>
            <a:r>
              <a:rPr lang="en-US" sz="2400" dirty="0"/>
              <a:t>Java code is virtualized by definition</a:t>
            </a:r>
          </a:p>
          <a:p>
            <a:pPr lvl="1"/>
            <a:r>
              <a:rPr lang="en-US" sz="2000" dirty="0"/>
              <a:t>All code compiles to an intermediate byte code</a:t>
            </a:r>
          </a:p>
          <a:p>
            <a:pPr lvl="1"/>
            <a:r>
              <a:rPr lang="en-US" sz="2000" dirty="0"/>
              <a:t>A Java Virtual machine executes the byte code</a:t>
            </a:r>
          </a:p>
          <a:p>
            <a:pPr lvl="1"/>
            <a:r>
              <a:rPr lang="en-US" sz="2000" dirty="0"/>
              <a:t>One VM per architecture</a:t>
            </a:r>
          </a:p>
          <a:p>
            <a:pPr lvl="1"/>
            <a:r>
              <a:rPr lang="en-US" sz="2000" dirty="0"/>
              <a:t>Permits “write once run anywhere”</a:t>
            </a:r>
          </a:p>
          <a:p>
            <a:r>
              <a:rPr lang="en-US" sz="2400" dirty="0"/>
              <a:t>Every access to a resource is mediated by the VM</a:t>
            </a:r>
          </a:p>
          <a:p>
            <a:r>
              <a:rPr lang="en-US" sz="2400" dirty="0"/>
              <a:t>VM has a security policy that determines access</a:t>
            </a:r>
          </a:p>
        </p:txBody>
      </p:sp>
    </p:spTree>
    <p:extLst>
      <p:ext uri="{BB962C8B-B14F-4D97-AF65-F5344CB8AC3E}">
        <p14:creationId xmlns:p14="http://schemas.microsoft.com/office/powerpoint/2010/main" val="33607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6E1D-06B7-4F28-A566-7B549C75F469}"/>
              </a:ext>
            </a:extLst>
          </p:cNvPr>
          <p:cNvSpPr>
            <a:spLocks noGrp="1"/>
          </p:cNvSpPr>
          <p:nvPr>
            <p:ph type="title"/>
          </p:nvPr>
        </p:nvSpPr>
        <p:spPr/>
        <p:txBody>
          <a:bodyPr/>
          <a:lstStyle/>
          <a:p>
            <a:r>
              <a:rPr lang="en-US" dirty="0"/>
              <a:t>Java </a:t>
            </a:r>
            <a:r>
              <a:rPr lang="en-US" dirty="0" err="1"/>
              <a:t>mkdir</a:t>
            </a:r>
            <a:r>
              <a:rPr lang="en-US" dirty="0"/>
              <a:t> Example</a:t>
            </a:r>
          </a:p>
        </p:txBody>
      </p:sp>
      <p:pic>
        <p:nvPicPr>
          <p:cNvPr id="4" name="Picture 3">
            <a:extLst>
              <a:ext uri="{FF2B5EF4-FFF2-40B4-BE49-F238E27FC236}">
                <a16:creationId xmlns:a16="http://schemas.microsoft.com/office/drawing/2014/main" id="{703AE70C-1793-4F07-8847-615D4290AC8C}"/>
              </a:ext>
            </a:extLst>
          </p:cNvPr>
          <p:cNvPicPr>
            <a:picLocks noChangeAspect="1"/>
          </p:cNvPicPr>
          <p:nvPr/>
        </p:nvPicPr>
        <p:blipFill>
          <a:blip r:embed="rId2"/>
          <a:stretch>
            <a:fillRect/>
          </a:stretch>
        </p:blipFill>
        <p:spPr>
          <a:xfrm>
            <a:off x="0" y="2027903"/>
            <a:ext cx="9144000" cy="2802193"/>
          </a:xfrm>
          <a:prstGeom prst="rect">
            <a:avLst/>
          </a:prstGeom>
        </p:spPr>
      </p:pic>
      <p:sp>
        <p:nvSpPr>
          <p:cNvPr id="5" name="TextBox 4">
            <a:extLst>
              <a:ext uri="{FF2B5EF4-FFF2-40B4-BE49-F238E27FC236}">
                <a16:creationId xmlns:a16="http://schemas.microsoft.com/office/drawing/2014/main" id="{9B384E2D-2FDF-4612-8FC6-77221FC35F2F}"/>
              </a:ext>
            </a:extLst>
          </p:cNvPr>
          <p:cNvSpPr txBox="1"/>
          <p:nvPr/>
        </p:nvSpPr>
        <p:spPr>
          <a:xfrm>
            <a:off x="533400" y="5638800"/>
            <a:ext cx="2964594" cy="461665"/>
          </a:xfrm>
          <a:prstGeom prst="rect">
            <a:avLst/>
          </a:prstGeom>
          <a:noFill/>
        </p:spPr>
        <p:txBody>
          <a:bodyPr wrap="none" rtlCol="0">
            <a:spAutoFit/>
          </a:bodyPr>
          <a:lstStyle/>
          <a:p>
            <a:r>
              <a:rPr lang="en-US" sz="2400" dirty="0"/>
              <a:t>Low-level (raw) access</a:t>
            </a:r>
          </a:p>
        </p:txBody>
      </p:sp>
      <p:sp>
        <p:nvSpPr>
          <p:cNvPr id="6" name="TextBox 5">
            <a:extLst>
              <a:ext uri="{FF2B5EF4-FFF2-40B4-BE49-F238E27FC236}">
                <a16:creationId xmlns:a16="http://schemas.microsoft.com/office/drawing/2014/main" id="{4B64B2D6-B9A7-48D0-A878-3B038D38A681}"/>
              </a:ext>
            </a:extLst>
          </p:cNvPr>
          <p:cNvSpPr txBox="1"/>
          <p:nvPr/>
        </p:nvSpPr>
        <p:spPr>
          <a:xfrm>
            <a:off x="4724400" y="5626937"/>
            <a:ext cx="4163191" cy="461665"/>
          </a:xfrm>
          <a:prstGeom prst="rect">
            <a:avLst/>
          </a:prstGeom>
          <a:noFill/>
        </p:spPr>
        <p:txBody>
          <a:bodyPr wrap="none" rtlCol="0">
            <a:spAutoFit/>
          </a:bodyPr>
          <a:lstStyle/>
          <a:p>
            <a:r>
              <a:rPr lang="en-US" sz="2400" dirty="0"/>
              <a:t>Policy check/Reference Monitor</a:t>
            </a:r>
          </a:p>
        </p:txBody>
      </p:sp>
      <p:sp>
        <p:nvSpPr>
          <p:cNvPr id="7" name="Arrow: Up 6">
            <a:extLst>
              <a:ext uri="{FF2B5EF4-FFF2-40B4-BE49-F238E27FC236}">
                <a16:creationId xmlns:a16="http://schemas.microsoft.com/office/drawing/2014/main" id="{BCDEFE91-A5E8-43F3-85E4-969DA59C981D}"/>
              </a:ext>
            </a:extLst>
          </p:cNvPr>
          <p:cNvSpPr/>
          <p:nvPr/>
        </p:nvSpPr>
        <p:spPr>
          <a:xfrm>
            <a:off x="1531065" y="4495800"/>
            <a:ext cx="484632" cy="9784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CCD62D5E-0ACA-42BF-9CB5-BA6B443F7256}"/>
              </a:ext>
            </a:extLst>
          </p:cNvPr>
          <p:cNvSpPr/>
          <p:nvPr/>
        </p:nvSpPr>
        <p:spPr>
          <a:xfrm>
            <a:off x="6172200" y="4114800"/>
            <a:ext cx="484632" cy="1435608"/>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0DEA81-EF1E-4BBF-B155-52D9C26990E7}"/>
              </a:ext>
            </a:extLst>
          </p:cNvPr>
          <p:cNvSpPr/>
          <p:nvPr/>
        </p:nvSpPr>
        <p:spPr>
          <a:xfrm>
            <a:off x="762000" y="2667000"/>
            <a:ext cx="8153400" cy="14478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96768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C31-BA02-4BB4-9F3A-FC47C8F7E730}"/>
              </a:ext>
            </a:extLst>
          </p:cNvPr>
          <p:cNvSpPr>
            <a:spLocks noGrp="1"/>
          </p:cNvSpPr>
          <p:nvPr>
            <p:ph type="title"/>
          </p:nvPr>
        </p:nvSpPr>
        <p:spPr/>
        <p:txBody>
          <a:bodyPr/>
          <a:lstStyle/>
          <a:p>
            <a:r>
              <a:rPr lang="en-US" dirty="0"/>
              <a:t>Java Applets</a:t>
            </a:r>
          </a:p>
        </p:txBody>
      </p:sp>
      <p:sp>
        <p:nvSpPr>
          <p:cNvPr id="3" name="Content Placeholder 2">
            <a:extLst>
              <a:ext uri="{FF2B5EF4-FFF2-40B4-BE49-F238E27FC236}">
                <a16:creationId xmlns:a16="http://schemas.microsoft.com/office/drawing/2014/main" id="{4EA21BC8-81E7-4361-8255-C2B9DCD6148F}"/>
              </a:ext>
            </a:extLst>
          </p:cNvPr>
          <p:cNvSpPr>
            <a:spLocks noGrp="1"/>
          </p:cNvSpPr>
          <p:nvPr>
            <p:ph idx="1"/>
          </p:nvPr>
        </p:nvSpPr>
        <p:spPr>
          <a:xfrm>
            <a:off x="822959" y="1905000"/>
            <a:ext cx="7543801" cy="3964094"/>
          </a:xfrm>
        </p:spPr>
        <p:txBody>
          <a:bodyPr/>
          <a:lstStyle/>
          <a:p>
            <a:r>
              <a:rPr lang="en-US" sz="2400" dirty="0"/>
              <a:t>Default Java applications have almost no policy limitations</a:t>
            </a:r>
          </a:p>
          <a:p>
            <a:r>
              <a:rPr lang="en-US" sz="2400" dirty="0"/>
              <a:t>Applets, designed for web use, had extensive limitations</a:t>
            </a:r>
          </a:p>
          <a:p>
            <a:pPr lvl="1"/>
            <a:r>
              <a:rPr lang="en-US" sz="2000" dirty="0"/>
              <a:t>Network connections limited by same origin policy</a:t>
            </a:r>
          </a:p>
          <a:p>
            <a:pPr lvl="1"/>
            <a:r>
              <a:rPr lang="en-US" sz="2000" dirty="0"/>
              <a:t>Can only read/write to /</a:t>
            </a:r>
            <a:r>
              <a:rPr lang="en-US" sz="2000" dirty="0" err="1"/>
              <a:t>tmp</a:t>
            </a:r>
            <a:endParaRPr lang="en-US" sz="2000" dirty="0"/>
          </a:p>
          <a:p>
            <a:pPr lvl="1"/>
            <a:r>
              <a:rPr lang="en-US" sz="2000" dirty="0" err="1"/>
              <a:t>etc</a:t>
            </a:r>
            <a:endParaRPr lang="en-US" sz="2000" dirty="0"/>
          </a:p>
          <a:p>
            <a:endParaRPr lang="en-US" dirty="0"/>
          </a:p>
        </p:txBody>
      </p:sp>
    </p:spTree>
    <p:extLst>
      <p:ext uri="{BB962C8B-B14F-4D97-AF65-F5344CB8AC3E}">
        <p14:creationId xmlns:p14="http://schemas.microsoft.com/office/powerpoint/2010/main" val="393102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BA18-2727-4BD7-AD9A-52BEAFB11F8C}"/>
              </a:ext>
            </a:extLst>
          </p:cNvPr>
          <p:cNvSpPr>
            <a:spLocks noGrp="1"/>
          </p:cNvSpPr>
          <p:nvPr>
            <p:ph type="title"/>
          </p:nvPr>
        </p:nvSpPr>
        <p:spPr/>
        <p:txBody>
          <a:bodyPr/>
          <a:lstStyle/>
          <a:p>
            <a:r>
              <a:rPr lang="en-US" dirty="0"/>
              <a:t>Sandbox Woes</a:t>
            </a:r>
          </a:p>
        </p:txBody>
      </p:sp>
      <p:sp>
        <p:nvSpPr>
          <p:cNvPr id="3" name="Content Placeholder 2">
            <a:extLst>
              <a:ext uri="{FF2B5EF4-FFF2-40B4-BE49-F238E27FC236}">
                <a16:creationId xmlns:a16="http://schemas.microsoft.com/office/drawing/2014/main" id="{2B499CE4-3B5A-4C92-93BA-5640CFD3A8DF}"/>
              </a:ext>
            </a:extLst>
          </p:cNvPr>
          <p:cNvSpPr>
            <a:spLocks noGrp="1"/>
          </p:cNvSpPr>
          <p:nvPr>
            <p:ph idx="1"/>
          </p:nvPr>
        </p:nvSpPr>
        <p:spPr>
          <a:xfrm>
            <a:off x="822959" y="1905000"/>
            <a:ext cx="7543801" cy="3964094"/>
          </a:xfrm>
        </p:spPr>
        <p:txBody>
          <a:bodyPr/>
          <a:lstStyle/>
          <a:p>
            <a:r>
              <a:rPr lang="en-US" sz="2400" dirty="0"/>
              <a:t>From the very beginning, Java applets failed</a:t>
            </a:r>
          </a:p>
          <a:p>
            <a:r>
              <a:rPr lang="en-US" sz="2400" dirty="0"/>
              <a:t>To many ways to “escape” the sandbox</a:t>
            </a:r>
          </a:p>
          <a:p>
            <a:r>
              <a:rPr lang="en-US" sz="2400" dirty="0"/>
              <a:t>To many vulnerabilities in VM</a:t>
            </a:r>
          </a:p>
          <a:p>
            <a:r>
              <a:rPr lang="en-US" sz="2400" dirty="0"/>
              <a:t>“Solution” of signed code was not sufficient</a:t>
            </a:r>
          </a:p>
          <a:p>
            <a:r>
              <a:rPr lang="en-US" sz="2400" dirty="0"/>
              <a:t>Performance never justified the risks</a:t>
            </a:r>
          </a:p>
          <a:p>
            <a:r>
              <a:rPr lang="en-US" sz="2400" dirty="0"/>
              <a:t>No longer recommended, supported</a:t>
            </a:r>
          </a:p>
          <a:p>
            <a:pPr marL="0" indent="0">
              <a:buNone/>
            </a:pPr>
            <a:endParaRPr lang="en-US" dirty="0"/>
          </a:p>
        </p:txBody>
      </p:sp>
    </p:spTree>
    <p:extLst>
      <p:ext uri="{BB962C8B-B14F-4D97-AF65-F5344CB8AC3E}">
        <p14:creationId xmlns:p14="http://schemas.microsoft.com/office/powerpoint/2010/main" val="222810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C154-6359-40DF-B2A6-2FCE025EC16B}"/>
              </a:ext>
            </a:extLst>
          </p:cNvPr>
          <p:cNvSpPr>
            <a:spLocks noGrp="1"/>
          </p:cNvSpPr>
          <p:nvPr>
            <p:ph type="title"/>
          </p:nvPr>
        </p:nvSpPr>
        <p:spPr/>
        <p:txBody>
          <a:bodyPr/>
          <a:lstStyle/>
          <a:p>
            <a:r>
              <a:rPr lang="en-US" dirty="0"/>
              <a:t>The </a:t>
            </a:r>
            <a:r>
              <a:rPr lang="en-US" dirty="0" err="1"/>
              <a:t>PyPy</a:t>
            </a:r>
            <a:r>
              <a:rPr lang="en-US" dirty="0"/>
              <a:t> Sandbox</a:t>
            </a:r>
          </a:p>
        </p:txBody>
      </p:sp>
      <p:sp>
        <p:nvSpPr>
          <p:cNvPr id="3" name="Content Placeholder 2">
            <a:extLst>
              <a:ext uri="{FF2B5EF4-FFF2-40B4-BE49-F238E27FC236}">
                <a16:creationId xmlns:a16="http://schemas.microsoft.com/office/drawing/2014/main" id="{A1E9795C-1C0B-4E8C-9210-3FF946659348}"/>
              </a:ext>
            </a:extLst>
          </p:cNvPr>
          <p:cNvSpPr>
            <a:spLocks noGrp="1"/>
          </p:cNvSpPr>
          <p:nvPr>
            <p:ph idx="1"/>
          </p:nvPr>
        </p:nvSpPr>
        <p:spPr/>
        <p:txBody>
          <a:bodyPr>
            <a:normAutofit/>
          </a:bodyPr>
          <a:lstStyle/>
          <a:p>
            <a:r>
              <a:rPr lang="en-US" sz="2400" dirty="0"/>
              <a:t>Useful for learning the sandbox concepts</a:t>
            </a:r>
          </a:p>
          <a:p>
            <a:r>
              <a:rPr lang="en-US" sz="2400" dirty="0"/>
              <a:t>Creates a limited </a:t>
            </a:r>
            <a:r>
              <a:rPr lang="en-US" sz="2400" dirty="0" err="1"/>
              <a:t>PyPy</a:t>
            </a:r>
            <a:r>
              <a:rPr lang="en-US" sz="2400" dirty="0"/>
              <a:t> (Python) Interpreter</a:t>
            </a:r>
          </a:p>
          <a:p>
            <a:pPr lvl="1"/>
            <a:r>
              <a:rPr lang="en-US" sz="2000" dirty="0"/>
              <a:t>No direct calls to the OS (system calls, </a:t>
            </a:r>
            <a:r>
              <a:rPr lang="en-US" sz="2000" dirty="0" err="1"/>
              <a:t>etc</a:t>
            </a:r>
            <a:r>
              <a:rPr lang="en-US" sz="2000" dirty="0"/>
              <a:t>)</a:t>
            </a:r>
          </a:p>
          <a:p>
            <a:pPr lvl="1"/>
            <a:r>
              <a:rPr lang="en-US" sz="2000" dirty="0"/>
              <a:t>Does not allow dynamic libraries</a:t>
            </a:r>
          </a:p>
          <a:p>
            <a:r>
              <a:rPr lang="en-US" sz="2400" dirty="0"/>
              <a:t>Enforcement process receives OS calls over a pipe</a:t>
            </a:r>
          </a:p>
          <a:p>
            <a:pPr lvl="1"/>
            <a:r>
              <a:rPr lang="en-US" sz="2000" dirty="0"/>
              <a:t>For permitted calls, performs the call and sends back result</a:t>
            </a:r>
          </a:p>
          <a:p>
            <a:pPr lvl="1"/>
            <a:r>
              <a:rPr lang="en-US" sz="2000" dirty="0"/>
              <a:t>Can modify the request and/or results</a:t>
            </a:r>
          </a:p>
        </p:txBody>
      </p:sp>
    </p:spTree>
    <p:extLst>
      <p:ext uri="{BB962C8B-B14F-4D97-AF65-F5344CB8AC3E}">
        <p14:creationId xmlns:p14="http://schemas.microsoft.com/office/powerpoint/2010/main" val="8575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C84B805F-5FC3-4553-91C2-7EE98C6F95EE}"/>
              </a:ext>
            </a:extLst>
          </p:cNvPr>
          <p:cNvSpPr/>
          <p:nvPr/>
        </p:nvSpPr>
        <p:spPr>
          <a:xfrm>
            <a:off x="1278124" y="1453163"/>
            <a:ext cx="1924238" cy="1061991"/>
          </a:xfrm>
          <a:prstGeom prst="foldedCorne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t>Controlling Process (Sandbox)</a:t>
            </a:r>
          </a:p>
        </p:txBody>
      </p:sp>
      <p:sp>
        <p:nvSpPr>
          <p:cNvPr id="5" name="Flowchart: Multidocument 4">
            <a:extLst>
              <a:ext uri="{FF2B5EF4-FFF2-40B4-BE49-F238E27FC236}">
                <a16:creationId xmlns:a16="http://schemas.microsoft.com/office/drawing/2014/main" id="{1419D467-BDAF-4297-88DE-DCD3D9A83F82}"/>
              </a:ext>
            </a:extLst>
          </p:cNvPr>
          <p:cNvSpPr/>
          <p:nvPr/>
        </p:nvSpPr>
        <p:spPr>
          <a:xfrm>
            <a:off x="1078012" y="3826763"/>
            <a:ext cx="3981638" cy="143818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b="1" dirty="0"/>
              <a:t>Operating System</a:t>
            </a:r>
          </a:p>
          <a:p>
            <a:pPr algn="ctr"/>
            <a:r>
              <a:rPr lang="en-US" sz="1350" b="1" dirty="0"/>
              <a:t>Services</a:t>
            </a:r>
          </a:p>
          <a:p>
            <a:pPr algn="ctr"/>
            <a:r>
              <a:rPr lang="en-US" sz="1350" b="1" dirty="0"/>
              <a:t>(Network, Filesystem, </a:t>
            </a:r>
            <a:r>
              <a:rPr lang="en-US" sz="1350" b="1" dirty="0" err="1"/>
              <a:t>etc</a:t>
            </a:r>
            <a:r>
              <a:rPr lang="en-US" sz="1350" b="1" dirty="0"/>
              <a:t>)</a:t>
            </a:r>
          </a:p>
        </p:txBody>
      </p:sp>
      <p:sp>
        <p:nvSpPr>
          <p:cNvPr id="7" name="Arrow: Up-Down 6">
            <a:extLst>
              <a:ext uri="{FF2B5EF4-FFF2-40B4-BE49-F238E27FC236}">
                <a16:creationId xmlns:a16="http://schemas.microsoft.com/office/drawing/2014/main" id="{AA2A97EC-5936-4AB8-AA81-8FF368CC0F84}"/>
              </a:ext>
            </a:extLst>
          </p:cNvPr>
          <p:cNvSpPr/>
          <p:nvPr/>
        </p:nvSpPr>
        <p:spPr>
          <a:xfrm>
            <a:off x="2058506" y="2714902"/>
            <a:ext cx="363474" cy="912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Arrow: Left-Right 10">
            <a:extLst>
              <a:ext uri="{FF2B5EF4-FFF2-40B4-BE49-F238E27FC236}">
                <a16:creationId xmlns:a16="http://schemas.microsoft.com/office/drawing/2014/main" id="{00214971-3877-4FB7-8BFE-B1B854BA61C7}"/>
              </a:ext>
            </a:extLst>
          </p:cNvPr>
          <p:cNvSpPr/>
          <p:nvPr/>
        </p:nvSpPr>
        <p:spPr>
          <a:xfrm>
            <a:off x="3202362" y="1802422"/>
            <a:ext cx="912183" cy="36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Folded Corner 12">
            <a:extLst>
              <a:ext uri="{FF2B5EF4-FFF2-40B4-BE49-F238E27FC236}">
                <a16:creationId xmlns:a16="http://schemas.microsoft.com/office/drawing/2014/main" id="{795D6F81-2FFA-4736-9710-6AC4599464D2}"/>
              </a:ext>
            </a:extLst>
          </p:cNvPr>
          <p:cNvSpPr/>
          <p:nvPr/>
        </p:nvSpPr>
        <p:spPr>
          <a:xfrm>
            <a:off x="4122819" y="1443242"/>
            <a:ext cx="1924238" cy="1061991"/>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b="1" dirty="0" err="1"/>
              <a:t>PyPy</a:t>
            </a:r>
            <a:r>
              <a:rPr lang="en-US" sz="1350" b="1" dirty="0"/>
              <a:t> Sandbox Interpreter</a:t>
            </a:r>
          </a:p>
        </p:txBody>
      </p:sp>
      <p:sp>
        <p:nvSpPr>
          <p:cNvPr id="14" name="Rectangle: Folded Corner 13">
            <a:extLst>
              <a:ext uri="{FF2B5EF4-FFF2-40B4-BE49-F238E27FC236}">
                <a16:creationId xmlns:a16="http://schemas.microsoft.com/office/drawing/2014/main" id="{9FF0AD7C-301F-45E9-9A18-FA72698EA23A}"/>
              </a:ext>
            </a:extLst>
          </p:cNvPr>
          <p:cNvSpPr/>
          <p:nvPr/>
        </p:nvSpPr>
        <p:spPr>
          <a:xfrm>
            <a:off x="6942691" y="1453163"/>
            <a:ext cx="1924238" cy="1061991"/>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b="1" dirty="0"/>
              <a:t>Untrusted Python </a:t>
            </a:r>
          </a:p>
          <a:p>
            <a:pPr algn="ctr"/>
            <a:r>
              <a:rPr lang="en-US" sz="1350" b="1" dirty="0"/>
              <a:t>Script</a:t>
            </a:r>
          </a:p>
          <a:p>
            <a:pPr algn="ctr"/>
            <a:r>
              <a:rPr lang="en-US" sz="1350" b="1" dirty="0"/>
              <a:t>(optional)</a:t>
            </a:r>
          </a:p>
        </p:txBody>
      </p:sp>
      <p:sp>
        <p:nvSpPr>
          <p:cNvPr id="15" name="Arrow: Left-Right 14">
            <a:extLst>
              <a:ext uri="{FF2B5EF4-FFF2-40B4-BE49-F238E27FC236}">
                <a16:creationId xmlns:a16="http://schemas.microsoft.com/office/drawing/2014/main" id="{35014FF8-A3FC-4504-941C-F5A9272D0B55}"/>
              </a:ext>
            </a:extLst>
          </p:cNvPr>
          <p:cNvSpPr/>
          <p:nvPr/>
        </p:nvSpPr>
        <p:spPr>
          <a:xfrm>
            <a:off x="6038783" y="1792501"/>
            <a:ext cx="912183" cy="36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8351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A6BA-5515-43C5-B6AF-35F0C49CB345}"/>
              </a:ext>
            </a:extLst>
          </p:cNvPr>
          <p:cNvSpPr>
            <a:spLocks noGrp="1"/>
          </p:cNvSpPr>
          <p:nvPr>
            <p:ph type="title"/>
          </p:nvPr>
        </p:nvSpPr>
        <p:spPr/>
        <p:txBody>
          <a:bodyPr/>
          <a:lstStyle/>
          <a:p>
            <a:r>
              <a:rPr lang="en-US" dirty="0"/>
              <a:t>Infinite Variety of Sandboxes</a:t>
            </a:r>
          </a:p>
        </p:txBody>
      </p:sp>
      <p:sp>
        <p:nvSpPr>
          <p:cNvPr id="3" name="Content Placeholder 2">
            <a:extLst>
              <a:ext uri="{FF2B5EF4-FFF2-40B4-BE49-F238E27FC236}">
                <a16:creationId xmlns:a16="http://schemas.microsoft.com/office/drawing/2014/main" id="{609C36D5-BB4D-4137-983C-DA1A8FD69699}"/>
              </a:ext>
            </a:extLst>
          </p:cNvPr>
          <p:cNvSpPr>
            <a:spLocks noGrp="1"/>
          </p:cNvSpPr>
          <p:nvPr>
            <p:ph idx="1"/>
          </p:nvPr>
        </p:nvSpPr>
        <p:spPr/>
        <p:txBody>
          <a:bodyPr>
            <a:normAutofit/>
          </a:bodyPr>
          <a:lstStyle/>
          <a:p>
            <a:r>
              <a:rPr lang="en-US" sz="2400" dirty="0"/>
              <a:t>Different enforcement processes enforce different policies</a:t>
            </a:r>
          </a:p>
          <a:p>
            <a:r>
              <a:rPr lang="en-US" sz="2400" dirty="0"/>
              <a:t>Controlling process does not have to be Python</a:t>
            </a:r>
          </a:p>
          <a:p>
            <a:r>
              <a:rPr lang="en-US" sz="2400" dirty="0"/>
              <a:t>The </a:t>
            </a:r>
            <a:r>
              <a:rPr lang="en-US" sz="2400" dirty="0" err="1"/>
              <a:t>PyPy</a:t>
            </a:r>
            <a:r>
              <a:rPr lang="en-US" sz="2400" dirty="0"/>
              <a:t> project provides a default controlling process called “pypy_interact.py”</a:t>
            </a:r>
          </a:p>
          <a:p>
            <a:pPr lvl="1"/>
            <a:r>
              <a:rPr lang="en-US" sz="2000" dirty="0"/>
              <a:t>Can run a python “shell” or execute a script</a:t>
            </a:r>
          </a:p>
          <a:p>
            <a:pPr lvl="1"/>
            <a:r>
              <a:rPr lang="en-US" sz="2000" dirty="0"/>
              <a:t>Many OS subsystems completely disabled including network</a:t>
            </a:r>
          </a:p>
          <a:p>
            <a:pPr lvl="1"/>
            <a:r>
              <a:rPr lang="en-US" sz="2000" dirty="0"/>
              <a:t>Read only virtual file system</a:t>
            </a:r>
          </a:p>
          <a:p>
            <a:pPr lvl="2"/>
            <a:r>
              <a:rPr lang="en-US" sz="1600" dirty="0"/>
              <a:t>/bin – virtual bin directory with </a:t>
            </a:r>
            <a:r>
              <a:rPr lang="en-US" sz="1600" dirty="0" err="1"/>
              <a:t>pypy</a:t>
            </a:r>
            <a:r>
              <a:rPr lang="en-US" sz="1600" dirty="0"/>
              <a:t> and a few required directories</a:t>
            </a:r>
          </a:p>
          <a:p>
            <a:pPr lvl="2"/>
            <a:r>
              <a:rPr lang="en-US" sz="1600" dirty="0"/>
              <a:t>/</a:t>
            </a:r>
            <a:r>
              <a:rPr lang="en-US" sz="1600" dirty="0" err="1"/>
              <a:t>tmp</a:t>
            </a:r>
            <a:r>
              <a:rPr lang="en-US" sz="1600" dirty="0"/>
              <a:t> – temp directory that potentially maps to a real directory</a:t>
            </a:r>
          </a:p>
          <a:p>
            <a:pPr lvl="2"/>
            <a:r>
              <a:rPr lang="en-US" sz="1600" dirty="0"/>
              <a:t>NOTE: the interpreter lives in the sandbox and executes the script from virtual /</a:t>
            </a:r>
            <a:r>
              <a:rPr lang="en-US" sz="1600" dirty="0" err="1"/>
              <a:t>tmp</a:t>
            </a:r>
            <a:r>
              <a:rPr lang="en-US" sz="1600" dirty="0"/>
              <a:t>!</a:t>
            </a:r>
          </a:p>
        </p:txBody>
      </p:sp>
    </p:spTree>
    <p:extLst>
      <p:ext uri="{BB962C8B-B14F-4D97-AF65-F5344CB8AC3E}">
        <p14:creationId xmlns:p14="http://schemas.microsoft.com/office/powerpoint/2010/main" val="313857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1D347F-1DC8-44A2-9128-276947BA8819}"/>
              </a:ext>
            </a:extLst>
          </p:cNvPr>
          <p:cNvPicPr>
            <a:picLocks noChangeAspect="1"/>
          </p:cNvPicPr>
          <p:nvPr/>
        </p:nvPicPr>
        <p:blipFill>
          <a:blip r:embed="rId2"/>
          <a:stretch>
            <a:fillRect/>
          </a:stretch>
        </p:blipFill>
        <p:spPr>
          <a:xfrm>
            <a:off x="1294580" y="1337182"/>
            <a:ext cx="6827709" cy="744650"/>
          </a:xfrm>
          <a:prstGeom prst="rect">
            <a:avLst/>
          </a:prstGeom>
        </p:spPr>
      </p:pic>
      <p:pic>
        <p:nvPicPr>
          <p:cNvPr id="6" name="Picture 5">
            <a:extLst>
              <a:ext uri="{FF2B5EF4-FFF2-40B4-BE49-F238E27FC236}">
                <a16:creationId xmlns:a16="http://schemas.microsoft.com/office/drawing/2014/main" id="{F903F639-6A9C-4C2A-BE4B-8656F57F8D7C}"/>
              </a:ext>
            </a:extLst>
          </p:cNvPr>
          <p:cNvPicPr>
            <a:picLocks noChangeAspect="1"/>
          </p:cNvPicPr>
          <p:nvPr/>
        </p:nvPicPr>
        <p:blipFill>
          <a:blip r:embed="rId3"/>
          <a:stretch>
            <a:fillRect/>
          </a:stretch>
        </p:blipFill>
        <p:spPr>
          <a:xfrm>
            <a:off x="1294578" y="2188171"/>
            <a:ext cx="6827709" cy="625876"/>
          </a:xfrm>
          <a:prstGeom prst="rect">
            <a:avLst/>
          </a:prstGeom>
        </p:spPr>
      </p:pic>
      <p:pic>
        <p:nvPicPr>
          <p:cNvPr id="7" name="Picture 6">
            <a:extLst>
              <a:ext uri="{FF2B5EF4-FFF2-40B4-BE49-F238E27FC236}">
                <a16:creationId xmlns:a16="http://schemas.microsoft.com/office/drawing/2014/main" id="{0358F5BF-6580-4C13-9BFC-8C0D29EA34D2}"/>
              </a:ext>
            </a:extLst>
          </p:cNvPr>
          <p:cNvPicPr>
            <a:picLocks noChangeAspect="1"/>
          </p:cNvPicPr>
          <p:nvPr/>
        </p:nvPicPr>
        <p:blipFill>
          <a:blip r:embed="rId4"/>
          <a:stretch>
            <a:fillRect/>
          </a:stretch>
        </p:blipFill>
        <p:spPr>
          <a:xfrm>
            <a:off x="1274349" y="2945440"/>
            <a:ext cx="6847939" cy="441803"/>
          </a:xfrm>
          <a:prstGeom prst="rect">
            <a:avLst/>
          </a:prstGeom>
        </p:spPr>
      </p:pic>
      <p:pic>
        <p:nvPicPr>
          <p:cNvPr id="8" name="Picture 7">
            <a:extLst>
              <a:ext uri="{FF2B5EF4-FFF2-40B4-BE49-F238E27FC236}">
                <a16:creationId xmlns:a16="http://schemas.microsoft.com/office/drawing/2014/main" id="{80604804-1AEC-4EC9-BFE6-31B52915475D}"/>
              </a:ext>
            </a:extLst>
          </p:cNvPr>
          <p:cNvPicPr>
            <a:picLocks noChangeAspect="1"/>
          </p:cNvPicPr>
          <p:nvPr/>
        </p:nvPicPr>
        <p:blipFill>
          <a:blip r:embed="rId5"/>
          <a:stretch>
            <a:fillRect/>
          </a:stretch>
        </p:blipFill>
        <p:spPr>
          <a:xfrm>
            <a:off x="1274349" y="3518635"/>
            <a:ext cx="6876257" cy="589394"/>
          </a:xfrm>
          <a:prstGeom prst="rect">
            <a:avLst/>
          </a:prstGeom>
        </p:spPr>
      </p:pic>
      <p:pic>
        <p:nvPicPr>
          <p:cNvPr id="9" name="Picture 8">
            <a:extLst>
              <a:ext uri="{FF2B5EF4-FFF2-40B4-BE49-F238E27FC236}">
                <a16:creationId xmlns:a16="http://schemas.microsoft.com/office/drawing/2014/main" id="{E78242C4-43F2-4134-A0A2-D372FFAF511A}"/>
              </a:ext>
            </a:extLst>
          </p:cNvPr>
          <p:cNvPicPr>
            <a:picLocks noChangeAspect="1"/>
          </p:cNvPicPr>
          <p:nvPr/>
        </p:nvPicPr>
        <p:blipFill>
          <a:blip r:embed="rId6"/>
          <a:stretch>
            <a:fillRect/>
          </a:stretch>
        </p:blipFill>
        <p:spPr>
          <a:xfrm>
            <a:off x="1274348" y="4250851"/>
            <a:ext cx="6863926" cy="1426974"/>
          </a:xfrm>
          <a:prstGeom prst="rect">
            <a:avLst/>
          </a:prstGeom>
        </p:spPr>
      </p:pic>
      <p:sp>
        <p:nvSpPr>
          <p:cNvPr id="10" name="Rectangle 9">
            <a:extLst>
              <a:ext uri="{FF2B5EF4-FFF2-40B4-BE49-F238E27FC236}">
                <a16:creationId xmlns:a16="http://schemas.microsoft.com/office/drawing/2014/main" id="{6F180B74-0516-4325-8155-A51800637133}"/>
              </a:ext>
            </a:extLst>
          </p:cNvPr>
          <p:cNvSpPr/>
          <p:nvPr/>
        </p:nvSpPr>
        <p:spPr>
          <a:xfrm>
            <a:off x="1471474" y="1749456"/>
            <a:ext cx="2030767" cy="307322"/>
          </a:xfrm>
          <a:prstGeom prst="rect">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9C09D26-E35B-45EC-8981-23694B5A5F6D}"/>
              </a:ext>
            </a:extLst>
          </p:cNvPr>
          <p:cNvSpPr/>
          <p:nvPr/>
        </p:nvSpPr>
        <p:spPr>
          <a:xfrm>
            <a:off x="4122568" y="1760106"/>
            <a:ext cx="1519193" cy="307322"/>
          </a:xfrm>
          <a:prstGeom prst="rect">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350"/>
          </a:p>
        </p:txBody>
      </p:sp>
    </p:spTree>
    <p:extLst>
      <p:ext uri="{BB962C8B-B14F-4D97-AF65-F5344CB8AC3E}">
        <p14:creationId xmlns:p14="http://schemas.microsoft.com/office/powerpoint/2010/main" val="38080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 the Concept</a:t>
            </a:r>
          </a:p>
        </p:txBody>
      </p:sp>
      <p:pic>
        <p:nvPicPr>
          <p:cNvPr id="1026" name="Picture 2" descr="500+ Calvin &amp; Hobbes ideas | calvin and hobbes, calvin and hobbes comics,  calvin">
            <a:extLst>
              <a:ext uri="{FF2B5EF4-FFF2-40B4-BE49-F238E27FC236}">
                <a16:creationId xmlns:a16="http://schemas.microsoft.com/office/drawing/2014/main" id="{A9A59792-57CF-42D4-A52E-1743375D33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1985" b="50232"/>
          <a:stretch/>
        </p:blipFill>
        <p:spPr bwMode="auto">
          <a:xfrm>
            <a:off x="457200" y="1852916"/>
            <a:ext cx="4161883" cy="26428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500+ Calvin &amp; Hobbes ideas | calvin and hobbes, calvin and hobbes comics,  calvin">
            <a:extLst>
              <a:ext uri="{FF2B5EF4-FFF2-40B4-BE49-F238E27FC236}">
                <a16:creationId xmlns:a16="http://schemas.microsoft.com/office/drawing/2014/main" id="{0D97639C-4027-44F2-AB97-12AAEC49F3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86" r="1984" b="445"/>
          <a:stretch/>
        </p:blipFill>
        <p:spPr bwMode="auto">
          <a:xfrm>
            <a:off x="4495800" y="1852916"/>
            <a:ext cx="4161883" cy="26428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5F8E3-0E2B-41B5-9035-9D3A08F83A72}"/>
              </a:ext>
            </a:extLst>
          </p:cNvPr>
          <p:cNvSpPr txBox="1"/>
          <p:nvPr/>
        </p:nvSpPr>
        <p:spPr>
          <a:xfrm>
            <a:off x="4619083" y="5562600"/>
            <a:ext cx="2484976" cy="523220"/>
          </a:xfrm>
          <a:prstGeom prst="rect">
            <a:avLst/>
          </a:prstGeom>
          <a:noFill/>
        </p:spPr>
        <p:txBody>
          <a:bodyPr wrap="none" rtlCol="0">
            <a:spAutoFit/>
          </a:bodyPr>
          <a:lstStyle/>
          <a:p>
            <a:r>
              <a:rPr lang="en-US" sz="2800" dirty="0"/>
              <a:t>Untrusted Code</a:t>
            </a:r>
          </a:p>
        </p:txBody>
      </p:sp>
      <p:sp>
        <p:nvSpPr>
          <p:cNvPr id="12" name="Arrow: Up 11">
            <a:extLst>
              <a:ext uri="{FF2B5EF4-FFF2-40B4-BE49-F238E27FC236}">
                <a16:creationId xmlns:a16="http://schemas.microsoft.com/office/drawing/2014/main" id="{FA88729B-0FA3-44B8-B398-9D35637D82AD}"/>
              </a:ext>
            </a:extLst>
          </p:cNvPr>
          <p:cNvSpPr/>
          <p:nvPr/>
        </p:nvSpPr>
        <p:spPr>
          <a:xfrm rot="2665150">
            <a:off x="6522525" y="3466561"/>
            <a:ext cx="423208" cy="242892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30E0911-BF82-4CB5-B95A-A425696AA042}"/>
              </a:ext>
            </a:extLst>
          </p:cNvPr>
          <p:cNvSpPr txBox="1"/>
          <p:nvPr/>
        </p:nvSpPr>
        <p:spPr>
          <a:xfrm>
            <a:off x="729279" y="5584958"/>
            <a:ext cx="3348674" cy="523220"/>
          </a:xfrm>
          <a:prstGeom prst="rect">
            <a:avLst/>
          </a:prstGeom>
          <a:noFill/>
        </p:spPr>
        <p:txBody>
          <a:bodyPr wrap="none" rtlCol="0">
            <a:spAutoFit/>
          </a:bodyPr>
          <a:lstStyle/>
          <a:p>
            <a:r>
              <a:rPr lang="en-US" sz="2800" dirty="0"/>
              <a:t>Computing Resources</a:t>
            </a:r>
          </a:p>
        </p:txBody>
      </p:sp>
      <p:sp>
        <p:nvSpPr>
          <p:cNvPr id="14" name="Arrow: Up 13">
            <a:extLst>
              <a:ext uri="{FF2B5EF4-FFF2-40B4-BE49-F238E27FC236}">
                <a16:creationId xmlns:a16="http://schemas.microsoft.com/office/drawing/2014/main" id="{B3F9A135-BFA4-486A-A3B9-41F0C4AB9DB4}"/>
              </a:ext>
            </a:extLst>
          </p:cNvPr>
          <p:cNvSpPr/>
          <p:nvPr/>
        </p:nvSpPr>
        <p:spPr>
          <a:xfrm rot="20522064">
            <a:off x="1663277" y="3666864"/>
            <a:ext cx="423208" cy="1910265"/>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AC971AC9-9574-4B70-AF4D-C02FB2606EAA}"/>
              </a:ext>
            </a:extLst>
          </p:cNvPr>
          <p:cNvSpPr/>
          <p:nvPr/>
        </p:nvSpPr>
        <p:spPr>
          <a:xfrm rot="3435205">
            <a:off x="3950047" y="3326035"/>
            <a:ext cx="423208" cy="2845324"/>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E5DDA51C-59B7-4602-8491-44492814C38B}"/>
              </a:ext>
            </a:extLst>
          </p:cNvPr>
          <p:cNvSpPr/>
          <p:nvPr/>
        </p:nvSpPr>
        <p:spPr>
          <a:xfrm rot="19429844">
            <a:off x="4600866" y="3827007"/>
            <a:ext cx="423208" cy="1910265"/>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43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6504-BE0E-4860-8E26-0E118B0EE94B}"/>
              </a:ext>
            </a:extLst>
          </p:cNvPr>
          <p:cNvSpPr>
            <a:spLocks noGrp="1"/>
          </p:cNvSpPr>
          <p:nvPr>
            <p:ph type="title"/>
          </p:nvPr>
        </p:nvSpPr>
        <p:spPr/>
        <p:txBody>
          <a:bodyPr/>
          <a:lstStyle/>
          <a:p>
            <a:r>
              <a:rPr lang="en-US" dirty="0"/>
              <a:t>Running an Untrusted Script</a:t>
            </a:r>
          </a:p>
        </p:txBody>
      </p:sp>
      <p:sp>
        <p:nvSpPr>
          <p:cNvPr id="3" name="Content Placeholder 2">
            <a:extLst>
              <a:ext uri="{FF2B5EF4-FFF2-40B4-BE49-F238E27FC236}">
                <a16:creationId xmlns:a16="http://schemas.microsoft.com/office/drawing/2014/main" id="{2FEAB273-CB0E-4B6A-BF08-A6A6AC960C22}"/>
              </a:ext>
            </a:extLst>
          </p:cNvPr>
          <p:cNvSpPr>
            <a:spLocks noGrp="1"/>
          </p:cNvSpPr>
          <p:nvPr>
            <p:ph idx="1"/>
          </p:nvPr>
        </p:nvSpPr>
        <p:spPr/>
        <p:txBody>
          <a:bodyPr/>
          <a:lstStyle/>
          <a:p>
            <a:r>
              <a:rPr lang="en-US" dirty="0"/>
              <a:t>Contents of “dangerous_script.py”</a:t>
            </a:r>
          </a:p>
          <a:p>
            <a:pPr marL="0" indent="0">
              <a:buNone/>
            </a:pPr>
            <a:endParaRPr lang="en-US" dirty="0"/>
          </a:p>
          <a:p>
            <a:pPr marL="0" indent="0">
              <a:buNone/>
            </a:pPr>
            <a:r>
              <a:rPr lang="en-US" dirty="0">
                <a:latin typeface="Consolas" panose="020B0609020204030204" pitchFamily="49" charset="0"/>
              </a:rPr>
              <a:t>import </a:t>
            </a:r>
            <a:r>
              <a:rPr lang="en-US" dirty="0" err="1">
                <a:latin typeface="Consolas" panose="020B0609020204030204" pitchFamily="49" charset="0"/>
              </a:rPr>
              <a:t>os</a:t>
            </a:r>
            <a:endParaRPr lang="en-US" dirty="0">
              <a:latin typeface="Consolas" panose="020B0609020204030204" pitchFamily="49" charset="0"/>
            </a:endParaRPr>
          </a:p>
          <a:p>
            <a:pPr marL="0" indent="0">
              <a:buNone/>
            </a:pPr>
            <a:r>
              <a:rPr lang="en-US" dirty="0">
                <a:latin typeface="Consolas" panose="020B0609020204030204" pitchFamily="49" charset="0"/>
              </a:rPr>
              <a:t>print("Script Current Working Dir: {}".format(</a:t>
            </a:r>
            <a:r>
              <a:rPr lang="en-US" dirty="0" err="1">
                <a:latin typeface="Consolas" panose="020B0609020204030204" pitchFamily="49" charset="0"/>
              </a:rPr>
              <a:t>os.getcwd</a:t>
            </a:r>
            <a:r>
              <a:rPr lang="en-US" dirty="0">
                <a:latin typeface="Consolas" panose="020B0609020204030204" pitchFamily="49" charset="0"/>
              </a:rPr>
              <a:t>()))</a:t>
            </a:r>
          </a:p>
          <a:p>
            <a:pPr marL="0" indent="0">
              <a:buNone/>
            </a:pPr>
            <a:r>
              <a:rPr lang="en-US" dirty="0">
                <a:latin typeface="Consolas" panose="020B0609020204030204" pitchFamily="49" charset="0"/>
              </a:rPr>
              <a:t>print("Contents of root </a:t>
            </a:r>
            <a:r>
              <a:rPr lang="en-US" dirty="0" err="1">
                <a:latin typeface="Consolas" panose="020B0609020204030204" pitchFamily="49" charset="0"/>
              </a:rPr>
              <a:t>dir</a:t>
            </a:r>
            <a:r>
              <a:rPr lang="en-US" dirty="0">
                <a:latin typeface="Consolas" panose="020B0609020204030204" pitchFamily="49" charset="0"/>
              </a:rPr>
              <a:t>: {}".format(</a:t>
            </a:r>
            <a:r>
              <a:rPr lang="en-US" dirty="0" err="1">
                <a:latin typeface="Consolas" panose="020B0609020204030204" pitchFamily="49" charset="0"/>
              </a:rPr>
              <a:t>os.listdir</a:t>
            </a:r>
            <a:r>
              <a:rPr lang="en-US" dirty="0">
                <a:latin typeface="Consolas" panose="020B0609020204030204" pitchFamily="49" charset="0"/>
              </a:rPr>
              <a:t>('/')))</a:t>
            </a:r>
          </a:p>
          <a:p>
            <a:pPr marL="0" indent="0">
              <a:buNone/>
            </a:pPr>
            <a:r>
              <a:rPr lang="en-US" dirty="0">
                <a:latin typeface="Consolas" panose="020B0609020204030204" pitchFamily="49" charset="0"/>
              </a:rPr>
              <a:t>print("Try to delete /</a:t>
            </a:r>
            <a:r>
              <a:rPr lang="en-US" dirty="0" err="1">
                <a:latin typeface="Consolas" panose="020B0609020204030204" pitchFamily="49" charset="0"/>
              </a:rPr>
              <a:t>tmp</a:t>
            </a:r>
            <a:r>
              <a:rPr lang="en-US" dirty="0">
                <a:latin typeface="Consolas" panose="020B0609020204030204" pitchFamily="49" charset="0"/>
              </a:rPr>
              <a:t> </a:t>
            </a:r>
            <a:r>
              <a:rPr lang="en-US" dirty="0" err="1">
                <a:latin typeface="Consolas" panose="020B0609020204030204" pitchFamily="49" charset="0"/>
              </a:rPr>
              <a:t>dir</a:t>
            </a:r>
            <a:r>
              <a:rPr lang="en-US" dirty="0">
                <a:latin typeface="Consolas" panose="020B0609020204030204" pitchFamily="49" charset="0"/>
              </a:rPr>
              <a:t> with a system call.")</a:t>
            </a:r>
          </a:p>
          <a:p>
            <a:pPr marL="0" indent="0">
              <a:buNone/>
            </a:pPr>
            <a:r>
              <a:rPr lang="en-US" dirty="0" err="1">
                <a:latin typeface="Consolas" panose="020B0609020204030204" pitchFamily="49" charset="0"/>
              </a:rPr>
              <a:t>os.system</a:t>
            </a:r>
            <a:r>
              <a:rPr lang="en-US" dirty="0">
                <a:latin typeface="Consolas" panose="020B0609020204030204" pitchFamily="49" charset="0"/>
              </a:rPr>
              <a:t>('</a:t>
            </a:r>
            <a:r>
              <a:rPr lang="en-US" dirty="0" err="1">
                <a:latin typeface="Consolas" panose="020B0609020204030204" pitchFamily="49" charset="0"/>
              </a:rPr>
              <a:t>rm</a:t>
            </a:r>
            <a:r>
              <a:rPr lang="en-US" dirty="0">
                <a:latin typeface="Consolas" panose="020B0609020204030204" pitchFamily="49" charset="0"/>
              </a:rPr>
              <a:t> -</a:t>
            </a:r>
            <a:r>
              <a:rPr lang="en-US" dirty="0" err="1">
                <a:latin typeface="Consolas" panose="020B0609020204030204" pitchFamily="49" charset="0"/>
              </a:rPr>
              <a:t>rf</a:t>
            </a:r>
            <a:r>
              <a:rPr lang="en-US" dirty="0">
                <a:latin typeface="Consolas" panose="020B0609020204030204" pitchFamily="49" charset="0"/>
              </a:rPr>
              <a:t> /</a:t>
            </a:r>
            <a:r>
              <a:rPr lang="en-US" dirty="0" err="1">
                <a:latin typeface="Consolas" panose="020B0609020204030204" pitchFamily="49" charset="0"/>
              </a:rPr>
              <a:t>tmp</a:t>
            </a:r>
            <a:r>
              <a:rPr lang="en-US" dirty="0">
                <a:latin typeface="Consolas" panose="020B0609020204030204" pitchFamily="49" charset="0"/>
              </a:rPr>
              <a:t>')</a:t>
            </a:r>
          </a:p>
        </p:txBody>
      </p:sp>
    </p:spTree>
    <p:extLst>
      <p:ext uri="{BB962C8B-B14F-4D97-AF65-F5344CB8AC3E}">
        <p14:creationId xmlns:p14="http://schemas.microsoft.com/office/powerpoint/2010/main" val="4720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8A09C1-3B7D-4EE3-9F22-C5C830191BF0}"/>
              </a:ext>
            </a:extLst>
          </p:cNvPr>
          <p:cNvPicPr>
            <a:picLocks noChangeAspect="1"/>
          </p:cNvPicPr>
          <p:nvPr/>
        </p:nvPicPr>
        <p:blipFill>
          <a:blip r:embed="rId2"/>
          <a:stretch>
            <a:fillRect/>
          </a:stretch>
        </p:blipFill>
        <p:spPr>
          <a:xfrm>
            <a:off x="1520093" y="1514370"/>
            <a:ext cx="5288519" cy="261719"/>
          </a:xfrm>
          <a:prstGeom prst="rect">
            <a:avLst/>
          </a:prstGeom>
        </p:spPr>
      </p:pic>
      <p:pic>
        <p:nvPicPr>
          <p:cNvPr id="6" name="Picture 5">
            <a:extLst>
              <a:ext uri="{FF2B5EF4-FFF2-40B4-BE49-F238E27FC236}">
                <a16:creationId xmlns:a16="http://schemas.microsoft.com/office/drawing/2014/main" id="{7AD73052-45CA-4CBC-AD10-BB5652FD8A94}"/>
              </a:ext>
            </a:extLst>
          </p:cNvPr>
          <p:cNvPicPr>
            <a:picLocks noChangeAspect="1"/>
          </p:cNvPicPr>
          <p:nvPr/>
        </p:nvPicPr>
        <p:blipFill>
          <a:blip r:embed="rId3"/>
          <a:stretch>
            <a:fillRect/>
          </a:stretch>
        </p:blipFill>
        <p:spPr>
          <a:xfrm>
            <a:off x="1520093" y="1811046"/>
            <a:ext cx="5288519" cy="261719"/>
          </a:xfrm>
          <a:prstGeom prst="rect">
            <a:avLst/>
          </a:prstGeom>
        </p:spPr>
      </p:pic>
      <p:pic>
        <p:nvPicPr>
          <p:cNvPr id="7" name="Picture 6">
            <a:extLst>
              <a:ext uri="{FF2B5EF4-FFF2-40B4-BE49-F238E27FC236}">
                <a16:creationId xmlns:a16="http://schemas.microsoft.com/office/drawing/2014/main" id="{0CC7D2CB-4F71-46C9-B7D0-248652D6346E}"/>
              </a:ext>
            </a:extLst>
          </p:cNvPr>
          <p:cNvPicPr>
            <a:picLocks noChangeAspect="1"/>
          </p:cNvPicPr>
          <p:nvPr/>
        </p:nvPicPr>
        <p:blipFill>
          <a:blip r:embed="rId4"/>
          <a:stretch>
            <a:fillRect/>
          </a:stretch>
        </p:blipFill>
        <p:spPr>
          <a:xfrm>
            <a:off x="1520093" y="2202286"/>
            <a:ext cx="7180437" cy="299552"/>
          </a:xfrm>
          <a:prstGeom prst="rect">
            <a:avLst/>
          </a:prstGeom>
        </p:spPr>
      </p:pic>
      <p:pic>
        <p:nvPicPr>
          <p:cNvPr id="9" name="Picture 8">
            <a:extLst>
              <a:ext uri="{FF2B5EF4-FFF2-40B4-BE49-F238E27FC236}">
                <a16:creationId xmlns:a16="http://schemas.microsoft.com/office/drawing/2014/main" id="{1231F964-29DE-4B28-BDC7-331913C5632E}"/>
              </a:ext>
            </a:extLst>
          </p:cNvPr>
          <p:cNvPicPr>
            <a:picLocks noChangeAspect="1"/>
          </p:cNvPicPr>
          <p:nvPr/>
        </p:nvPicPr>
        <p:blipFill>
          <a:blip r:embed="rId5"/>
          <a:stretch>
            <a:fillRect/>
          </a:stretch>
        </p:blipFill>
        <p:spPr>
          <a:xfrm>
            <a:off x="1520093" y="2631359"/>
            <a:ext cx="6116922" cy="1531928"/>
          </a:xfrm>
          <a:prstGeom prst="rect">
            <a:avLst/>
          </a:prstGeom>
        </p:spPr>
      </p:pic>
      <p:sp>
        <p:nvSpPr>
          <p:cNvPr id="10" name="Rectangle 9">
            <a:extLst>
              <a:ext uri="{FF2B5EF4-FFF2-40B4-BE49-F238E27FC236}">
                <a16:creationId xmlns:a16="http://schemas.microsoft.com/office/drawing/2014/main" id="{0E785B87-B20F-4D99-B7B6-47698A410C31}"/>
              </a:ext>
            </a:extLst>
          </p:cNvPr>
          <p:cNvSpPr/>
          <p:nvPr/>
        </p:nvSpPr>
        <p:spPr>
          <a:xfrm>
            <a:off x="6485138" y="2107790"/>
            <a:ext cx="2303755" cy="460631"/>
          </a:xfrm>
          <a:prstGeom prst="rect">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350"/>
          </a:p>
        </p:txBody>
      </p:sp>
      <p:sp>
        <p:nvSpPr>
          <p:cNvPr id="11" name="Rectangle 10">
            <a:extLst>
              <a:ext uri="{FF2B5EF4-FFF2-40B4-BE49-F238E27FC236}">
                <a16:creationId xmlns:a16="http://schemas.microsoft.com/office/drawing/2014/main" id="{CE93C380-A0B6-4ECF-A7DA-827D188A399F}"/>
              </a:ext>
            </a:extLst>
          </p:cNvPr>
          <p:cNvSpPr/>
          <p:nvPr/>
        </p:nvSpPr>
        <p:spPr>
          <a:xfrm>
            <a:off x="1386026" y="3926331"/>
            <a:ext cx="1809936" cy="366477"/>
          </a:xfrm>
          <a:prstGeom prst="rect">
            <a:avLst/>
          </a:prstGeom>
          <a:noFill/>
          <a:ln w="317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350"/>
          </a:p>
        </p:txBody>
      </p:sp>
    </p:spTree>
    <p:extLst>
      <p:ext uri="{BB962C8B-B14F-4D97-AF65-F5344CB8AC3E}">
        <p14:creationId xmlns:p14="http://schemas.microsoft.com/office/powerpoint/2010/main" val="359165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26FB-C0D9-4710-B571-D8BCDCD654FD}"/>
              </a:ext>
            </a:extLst>
          </p:cNvPr>
          <p:cNvSpPr>
            <a:spLocks noGrp="1"/>
          </p:cNvSpPr>
          <p:nvPr>
            <p:ph type="title"/>
          </p:nvPr>
        </p:nvSpPr>
        <p:spPr/>
        <p:txBody>
          <a:bodyPr/>
          <a:lstStyle/>
          <a:p>
            <a:r>
              <a:rPr lang="en-US" dirty="0"/>
              <a:t>Sample Enforcement Functions</a:t>
            </a:r>
          </a:p>
        </p:txBody>
      </p:sp>
      <p:pic>
        <p:nvPicPr>
          <p:cNvPr id="4" name="Picture 3">
            <a:extLst>
              <a:ext uri="{FF2B5EF4-FFF2-40B4-BE49-F238E27FC236}">
                <a16:creationId xmlns:a16="http://schemas.microsoft.com/office/drawing/2014/main" id="{D4AFF282-9B5C-437F-9BEA-48601D0E07EF}"/>
              </a:ext>
            </a:extLst>
          </p:cNvPr>
          <p:cNvPicPr>
            <a:picLocks noChangeAspect="1"/>
          </p:cNvPicPr>
          <p:nvPr/>
        </p:nvPicPr>
        <p:blipFill>
          <a:blip r:embed="rId2"/>
          <a:stretch>
            <a:fillRect/>
          </a:stretch>
        </p:blipFill>
        <p:spPr>
          <a:xfrm>
            <a:off x="1028700" y="1767476"/>
            <a:ext cx="5310831" cy="1966324"/>
          </a:xfrm>
          <a:prstGeom prst="rect">
            <a:avLst/>
          </a:prstGeom>
        </p:spPr>
      </p:pic>
      <p:pic>
        <p:nvPicPr>
          <p:cNvPr id="6" name="Picture 5">
            <a:extLst>
              <a:ext uri="{FF2B5EF4-FFF2-40B4-BE49-F238E27FC236}">
                <a16:creationId xmlns:a16="http://schemas.microsoft.com/office/drawing/2014/main" id="{A28C11D1-C2FB-4494-885F-C452AE532170}"/>
              </a:ext>
            </a:extLst>
          </p:cNvPr>
          <p:cNvPicPr>
            <a:picLocks noChangeAspect="1"/>
          </p:cNvPicPr>
          <p:nvPr/>
        </p:nvPicPr>
        <p:blipFill>
          <a:blip r:embed="rId3"/>
          <a:stretch>
            <a:fillRect/>
          </a:stretch>
        </p:blipFill>
        <p:spPr>
          <a:xfrm>
            <a:off x="1028700" y="3843337"/>
            <a:ext cx="5372100" cy="1782949"/>
          </a:xfrm>
          <a:prstGeom prst="rect">
            <a:avLst/>
          </a:prstGeom>
        </p:spPr>
      </p:pic>
    </p:spTree>
    <p:extLst>
      <p:ext uri="{BB962C8B-B14F-4D97-AF65-F5344CB8AC3E}">
        <p14:creationId xmlns:p14="http://schemas.microsoft.com/office/powerpoint/2010/main" val="355957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F05-C39D-4EEB-9165-EA267E65E3DB}"/>
              </a:ext>
            </a:extLst>
          </p:cNvPr>
          <p:cNvSpPr>
            <a:spLocks noGrp="1"/>
          </p:cNvSpPr>
          <p:nvPr>
            <p:ph type="title"/>
          </p:nvPr>
        </p:nvSpPr>
        <p:spPr/>
        <p:txBody>
          <a:bodyPr/>
          <a:lstStyle/>
          <a:p>
            <a:r>
              <a:rPr lang="en-US" dirty="0"/>
              <a:t>OS Sandboxes</a:t>
            </a:r>
          </a:p>
        </p:txBody>
      </p:sp>
      <p:sp>
        <p:nvSpPr>
          <p:cNvPr id="3" name="Content Placeholder 2">
            <a:extLst>
              <a:ext uri="{FF2B5EF4-FFF2-40B4-BE49-F238E27FC236}">
                <a16:creationId xmlns:a16="http://schemas.microsoft.com/office/drawing/2014/main" id="{43298C03-878E-4242-BC2D-A709260D0255}"/>
              </a:ext>
            </a:extLst>
          </p:cNvPr>
          <p:cNvSpPr>
            <a:spLocks noGrp="1"/>
          </p:cNvSpPr>
          <p:nvPr>
            <p:ph idx="1"/>
          </p:nvPr>
        </p:nvSpPr>
        <p:spPr>
          <a:xfrm>
            <a:off x="822959" y="1905000"/>
            <a:ext cx="7543801" cy="3964094"/>
          </a:xfrm>
        </p:spPr>
        <p:txBody>
          <a:bodyPr>
            <a:normAutofit/>
          </a:bodyPr>
          <a:lstStyle/>
          <a:p>
            <a:r>
              <a:rPr lang="en-US" sz="2400" dirty="0"/>
              <a:t>Android and Apple sandbox apps for devices</a:t>
            </a:r>
          </a:p>
          <a:p>
            <a:r>
              <a:rPr lang="en-US" sz="2400" dirty="0"/>
              <a:t>Goal #1: Isolate applications from each other</a:t>
            </a:r>
          </a:p>
          <a:p>
            <a:pPr lvl="1"/>
            <a:r>
              <a:rPr lang="en-US" sz="2000" dirty="0"/>
              <a:t>Filesystem is usually per-app</a:t>
            </a:r>
          </a:p>
          <a:p>
            <a:pPr lvl="1"/>
            <a:r>
              <a:rPr lang="en-US" sz="2000" dirty="0"/>
              <a:t>Limited cross-app interactions</a:t>
            </a:r>
          </a:p>
          <a:p>
            <a:r>
              <a:rPr lang="en-US" sz="2400" dirty="0"/>
              <a:t>Goal #2: Protect applications from spying</a:t>
            </a:r>
          </a:p>
          <a:p>
            <a:pPr lvl="1"/>
            <a:r>
              <a:rPr lang="en-US" sz="2000" dirty="0"/>
              <a:t>Access permissions for hardware</a:t>
            </a:r>
          </a:p>
          <a:p>
            <a:r>
              <a:rPr lang="en-US" sz="2400" dirty="0"/>
              <a:t>Some movement toward sandboxing desktops too</a:t>
            </a:r>
          </a:p>
        </p:txBody>
      </p:sp>
    </p:spTree>
    <p:extLst>
      <p:ext uri="{BB962C8B-B14F-4D97-AF65-F5344CB8AC3E}">
        <p14:creationId xmlns:p14="http://schemas.microsoft.com/office/powerpoint/2010/main" val="13573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3433-4A03-49A7-9786-69BFD5E45DD1}"/>
              </a:ext>
            </a:extLst>
          </p:cNvPr>
          <p:cNvSpPr>
            <a:spLocks noGrp="1"/>
          </p:cNvSpPr>
          <p:nvPr>
            <p:ph type="title"/>
          </p:nvPr>
        </p:nvSpPr>
        <p:spPr/>
        <p:txBody>
          <a:bodyPr/>
          <a:lstStyle/>
          <a:p>
            <a:r>
              <a:rPr lang="en-US" dirty="0"/>
              <a:t>Sample Apple Permissions</a:t>
            </a:r>
          </a:p>
        </p:txBody>
      </p:sp>
      <p:pic>
        <p:nvPicPr>
          <p:cNvPr id="4" name="Picture 3">
            <a:extLst>
              <a:ext uri="{FF2B5EF4-FFF2-40B4-BE49-F238E27FC236}">
                <a16:creationId xmlns:a16="http://schemas.microsoft.com/office/drawing/2014/main" id="{CC82D739-CFAC-4CD9-871C-D4E73D4CFCA1}"/>
              </a:ext>
            </a:extLst>
          </p:cNvPr>
          <p:cNvPicPr>
            <a:picLocks noChangeAspect="1"/>
          </p:cNvPicPr>
          <p:nvPr/>
        </p:nvPicPr>
        <p:blipFill>
          <a:blip r:embed="rId2"/>
          <a:stretch>
            <a:fillRect/>
          </a:stretch>
        </p:blipFill>
        <p:spPr>
          <a:xfrm>
            <a:off x="457200" y="1828800"/>
            <a:ext cx="8366760" cy="1572394"/>
          </a:xfrm>
          <a:prstGeom prst="rect">
            <a:avLst/>
          </a:prstGeom>
        </p:spPr>
      </p:pic>
      <p:pic>
        <p:nvPicPr>
          <p:cNvPr id="5" name="Picture 4">
            <a:extLst>
              <a:ext uri="{FF2B5EF4-FFF2-40B4-BE49-F238E27FC236}">
                <a16:creationId xmlns:a16="http://schemas.microsoft.com/office/drawing/2014/main" id="{C632015E-A080-4E14-80BB-3C73C7521BB3}"/>
              </a:ext>
            </a:extLst>
          </p:cNvPr>
          <p:cNvPicPr>
            <a:picLocks noChangeAspect="1"/>
          </p:cNvPicPr>
          <p:nvPr/>
        </p:nvPicPr>
        <p:blipFill>
          <a:blip r:embed="rId3"/>
          <a:stretch>
            <a:fillRect/>
          </a:stretch>
        </p:blipFill>
        <p:spPr>
          <a:xfrm>
            <a:off x="457200" y="3456807"/>
            <a:ext cx="8329944" cy="1800993"/>
          </a:xfrm>
          <a:prstGeom prst="rect">
            <a:avLst/>
          </a:prstGeom>
        </p:spPr>
      </p:pic>
      <p:pic>
        <p:nvPicPr>
          <p:cNvPr id="6" name="Picture 5">
            <a:extLst>
              <a:ext uri="{FF2B5EF4-FFF2-40B4-BE49-F238E27FC236}">
                <a16:creationId xmlns:a16="http://schemas.microsoft.com/office/drawing/2014/main" id="{433D3830-DD29-4475-A67E-89E09BF5A36C}"/>
              </a:ext>
            </a:extLst>
          </p:cNvPr>
          <p:cNvPicPr>
            <a:picLocks noChangeAspect="1"/>
          </p:cNvPicPr>
          <p:nvPr/>
        </p:nvPicPr>
        <p:blipFill>
          <a:blip r:embed="rId4"/>
          <a:stretch>
            <a:fillRect/>
          </a:stretch>
        </p:blipFill>
        <p:spPr>
          <a:xfrm>
            <a:off x="457200" y="5410200"/>
            <a:ext cx="8366760" cy="815989"/>
          </a:xfrm>
          <a:prstGeom prst="rect">
            <a:avLst/>
          </a:prstGeom>
        </p:spPr>
      </p:pic>
    </p:spTree>
    <p:extLst>
      <p:ext uri="{BB962C8B-B14F-4D97-AF65-F5344CB8AC3E}">
        <p14:creationId xmlns:p14="http://schemas.microsoft.com/office/powerpoint/2010/main" val="2760210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80B-04D6-4BBA-9F06-8B88D105CD20}"/>
              </a:ext>
            </a:extLst>
          </p:cNvPr>
          <p:cNvSpPr>
            <a:spLocks noGrp="1"/>
          </p:cNvSpPr>
          <p:nvPr>
            <p:ph type="title"/>
          </p:nvPr>
        </p:nvSpPr>
        <p:spPr/>
        <p:txBody>
          <a:bodyPr/>
          <a:lstStyle/>
          <a:p>
            <a:r>
              <a:rPr lang="en-US" dirty="0"/>
              <a:t>Full Virtualization</a:t>
            </a:r>
          </a:p>
        </p:txBody>
      </p:sp>
      <p:sp>
        <p:nvSpPr>
          <p:cNvPr id="3" name="Content Placeholder 2">
            <a:extLst>
              <a:ext uri="{FF2B5EF4-FFF2-40B4-BE49-F238E27FC236}">
                <a16:creationId xmlns:a16="http://schemas.microsoft.com/office/drawing/2014/main" id="{1BADA8CD-4A84-4D2E-8504-4BC8EB446CBC}"/>
              </a:ext>
            </a:extLst>
          </p:cNvPr>
          <p:cNvSpPr>
            <a:spLocks noGrp="1"/>
          </p:cNvSpPr>
          <p:nvPr>
            <p:ph idx="1"/>
          </p:nvPr>
        </p:nvSpPr>
        <p:spPr>
          <a:xfrm>
            <a:off x="822959" y="1905000"/>
            <a:ext cx="7543801" cy="3964094"/>
          </a:xfrm>
        </p:spPr>
        <p:txBody>
          <a:bodyPr>
            <a:normAutofit/>
          </a:bodyPr>
          <a:lstStyle/>
          <a:p>
            <a:r>
              <a:rPr lang="en-US" sz="2400" dirty="0"/>
              <a:t>The “ultimate” sandbox is a completely fake computer</a:t>
            </a:r>
          </a:p>
          <a:p>
            <a:r>
              <a:rPr lang="en-US" sz="2400" dirty="0"/>
              <a:t>An infected virtual system can be discarded</a:t>
            </a:r>
          </a:p>
          <a:p>
            <a:r>
              <a:rPr lang="en-US" sz="2400" dirty="0"/>
              <a:t>Checkpoints enable returning to a past state</a:t>
            </a:r>
          </a:p>
          <a:p>
            <a:r>
              <a:rPr lang="en-US" sz="2400" dirty="0"/>
              <a:t>Data backups prevent lost data</a:t>
            </a:r>
          </a:p>
          <a:p>
            <a:r>
              <a:rPr lang="en-US" sz="2400" dirty="0"/>
              <a:t>Virtual machines can be fully isolated</a:t>
            </a:r>
          </a:p>
        </p:txBody>
      </p:sp>
    </p:spTree>
    <p:extLst>
      <p:ext uri="{BB962C8B-B14F-4D97-AF65-F5344CB8AC3E}">
        <p14:creationId xmlns:p14="http://schemas.microsoft.com/office/powerpoint/2010/main" val="413674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Bent-Up 8">
            <a:extLst>
              <a:ext uri="{FF2B5EF4-FFF2-40B4-BE49-F238E27FC236}">
                <a16:creationId xmlns:a16="http://schemas.microsoft.com/office/drawing/2014/main" id="{A511CAC0-07A0-4AF7-A4AA-105449954A01}"/>
              </a:ext>
            </a:extLst>
          </p:cNvPr>
          <p:cNvSpPr/>
          <p:nvPr/>
        </p:nvSpPr>
        <p:spPr>
          <a:xfrm flipH="1" flipV="1">
            <a:off x="4429730" y="2702546"/>
            <a:ext cx="2316480" cy="1369784"/>
          </a:xfrm>
          <a:prstGeom prst="bentUpArrow">
            <a:avLst>
              <a:gd name="adj1" fmla="val 17472"/>
              <a:gd name="adj2" fmla="val 1456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917FE-8709-4F0E-9BCB-590089293BF4}"/>
              </a:ext>
            </a:extLst>
          </p:cNvPr>
          <p:cNvSpPr>
            <a:spLocks noGrp="1"/>
          </p:cNvSpPr>
          <p:nvPr>
            <p:ph type="title"/>
          </p:nvPr>
        </p:nvSpPr>
        <p:spPr/>
        <p:txBody>
          <a:bodyPr/>
          <a:lstStyle/>
          <a:p>
            <a:r>
              <a:rPr lang="en-US" dirty="0"/>
              <a:t>Use 1: Controlled Detonation</a:t>
            </a:r>
          </a:p>
        </p:txBody>
      </p:sp>
      <p:sp>
        <p:nvSpPr>
          <p:cNvPr id="5" name="Thought Bubble: Cloud 4">
            <a:extLst>
              <a:ext uri="{FF2B5EF4-FFF2-40B4-BE49-F238E27FC236}">
                <a16:creationId xmlns:a16="http://schemas.microsoft.com/office/drawing/2014/main" id="{B1A62E32-7F50-4961-8D35-FA92FA1B9A07}"/>
              </a:ext>
            </a:extLst>
          </p:cNvPr>
          <p:cNvSpPr/>
          <p:nvPr/>
        </p:nvSpPr>
        <p:spPr>
          <a:xfrm>
            <a:off x="6781800" y="1875013"/>
            <a:ext cx="1981200" cy="1600200"/>
          </a:xfrm>
          <a:prstGeom prst="cloudCallout">
            <a:avLst>
              <a:gd name="adj1" fmla="val 39369"/>
              <a:gd name="adj2" fmla="val 2291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INTERNET</a:t>
            </a:r>
          </a:p>
        </p:txBody>
      </p:sp>
      <p:sp>
        <p:nvSpPr>
          <p:cNvPr id="6" name="Smiley Face 5">
            <a:extLst>
              <a:ext uri="{FF2B5EF4-FFF2-40B4-BE49-F238E27FC236}">
                <a16:creationId xmlns:a16="http://schemas.microsoft.com/office/drawing/2014/main" id="{6F3D1D99-774B-4169-8C02-B6A84C1EFD5A}"/>
              </a:ext>
            </a:extLst>
          </p:cNvPr>
          <p:cNvSpPr/>
          <p:nvPr/>
        </p:nvSpPr>
        <p:spPr>
          <a:xfrm>
            <a:off x="522905" y="2031638"/>
            <a:ext cx="1066800" cy="11430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Right 6">
            <a:extLst>
              <a:ext uri="{FF2B5EF4-FFF2-40B4-BE49-F238E27FC236}">
                <a16:creationId xmlns:a16="http://schemas.microsoft.com/office/drawing/2014/main" id="{99B016C6-82CF-4F0F-B934-4839CEE61392}"/>
              </a:ext>
            </a:extLst>
          </p:cNvPr>
          <p:cNvSpPr/>
          <p:nvPr/>
        </p:nvSpPr>
        <p:spPr>
          <a:xfrm>
            <a:off x="1589705" y="2092038"/>
            <a:ext cx="53340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3F223F-82BF-488F-A22E-66DAC0198F82}"/>
              </a:ext>
            </a:extLst>
          </p:cNvPr>
          <p:cNvSpPr/>
          <p:nvPr/>
        </p:nvSpPr>
        <p:spPr>
          <a:xfrm>
            <a:off x="4038600" y="1951123"/>
            <a:ext cx="1371600" cy="1295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Firewall</a:t>
            </a:r>
          </a:p>
        </p:txBody>
      </p:sp>
      <p:sp>
        <p:nvSpPr>
          <p:cNvPr id="8" name="TextBox 7">
            <a:extLst>
              <a:ext uri="{FF2B5EF4-FFF2-40B4-BE49-F238E27FC236}">
                <a16:creationId xmlns:a16="http://schemas.microsoft.com/office/drawing/2014/main" id="{ACA65C4B-1029-4B47-B439-C3F8D2E75C00}"/>
              </a:ext>
            </a:extLst>
          </p:cNvPr>
          <p:cNvSpPr txBox="1"/>
          <p:nvPr/>
        </p:nvSpPr>
        <p:spPr>
          <a:xfrm>
            <a:off x="98147" y="3371525"/>
            <a:ext cx="4473853" cy="400110"/>
          </a:xfrm>
          <a:prstGeom prst="rect">
            <a:avLst/>
          </a:prstGeom>
          <a:noFill/>
        </p:spPr>
        <p:txBody>
          <a:bodyPr wrap="none" rtlCol="0">
            <a:spAutoFit/>
          </a:bodyPr>
          <a:lstStyle/>
          <a:p>
            <a:r>
              <a:rPr lang="en-US" sz="2000" dirty="0"/>
              <a:t>User unknowingly requests new malware</a:t>
            </a:r>
          </a:p>
        </p:txBody>
      </p:sp>
      <p:sp>
        <p:nvSpPr>
          <p:cNvPr id="10" name="Oval 9">
            <a:extLst>
              <a:ext uri="{FF2B5EF4-FFF2-40B4-BE49-F238E27FC236}">
                <a16:creationId xmlns:a16="http://schemas.microsoft.com/office/drawing/2014/main" id="{144C47E9-09D8-4917-99AF-C21A27B26675}"/>
              </a:ext>
            </a:extLst>
          </p:cNvPr>
          <p:cNvSpPr/>
          <p:nvPr/>
        </p:nvSpPr>
        <p:spPr>
          <a:xfrm>
            <a:off x="3657600" y="4107008"/>
            <a:ext cx="1981200" cy="1600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VIRTUAL MACHINE</a:t>
            </a:r>
          </a:p>
        </p:txBody>
      </p:sp>
      <p:sp>
        <p:nvSpPr>
          <p:cNvPr id="11" name="Explosion: 8 Points 10">
            <a:extLst>
              <a:ext uri="{FF2B5EF4-FFF2-40B4-BE49-F238E27FC236}">
                <a16:creationId xmlns:a16="http://schemas.microsoft.com/office/drawing/2014/main" id="{950C5786-6CE1-46DD-8502-D7690DD82B79}"/>
              </a:ext>
            </a:extLst>
          </p:cNvPr>
          <p:cNvSpPr/>
          <p:nvPr/>
        </p:nvSpPr>
        <p:spPr>
          <a:xfrm>
            <a:off x="5181600" y="4876800"/>
            <a:ext cx="1259810" cy="11430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0A56734-565E-4A32-9704-6C13FBE8D18D}"/>
              </a:ext>
            </a:extLst>
          </p:cNvPr>
          <p:cNvSpPr txBox="1"/>
          <p:nvPr/>
        </p:nvSpPr>
        <p:spPr>
          <a:xfrm>
            <a:off x="98147" y="5334000"/>
            <a:ext cx="4029429" cy="1015663"/>
          </a:xfrm>
          <a:prstGeom prst="rect">
            <a:avLst/>
          </a:prstGeom>
          <a:noFill/>
        </p:spPr>
        <p:txBody>
          <a:bodyPr wrap="square" rtlCol="0">
            <a:spAutoFit/>
          </a:bodyPr>
          <a:lstStyle/>
          <a:p>
            <a:r>
              <a:rPr lang="en-US" sz="2000" dirty="0"/>
              <a:t>Firewall sends unknown data to VM. Malware is “detonated”. Bad effects observed and download is blocked. </a:t>
            </a:r>
          </a:p>
        </p:txBody>
      </p:sp>
    </p:spTree>
    <p:extLst>
      <p:ext uri="{BB962C8B-B14F-4D97-AF65-F5344CB8AC3E}">
        <p14:creationId xmlns:p14="http://schemas.microsoft.com/office/powerpoint/2010/main" val="5659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78CF-497D-4D3E-A309-B6BFF1B82633}"/>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06FED28-A9C5-48C7-9DA9-D246B2F6D54F}"/>
              </a:ext>
            </a:extLst>
          </p:cNvPr>
          <p:cNvSpPr>
            <a:spLocks noGrp="1"/>
          </p:cNvSpPr>
          <p:nvPr>
            <p:ph idx="1"/>
          </p:nvPr>
        </p:nvSpPr>
        <p:spPr>
          <a:xfrm>
            <a:off x="822959" y="1981200"/>
            <a:ext cx="7543801" cy="3887894"/>
          </a:xfrm>
        </p:spPr>
        <p:txBody>
          <a:bodyPr>
            <a:normAutofit/>
          </a:bodyPr>
          <a:lstStyle/>
          <a:p>
            <a:r>
              <a:rPr lang="en-US" sz="2400" dirty="0"/>
              <a:t>No command line parameters/user interactions</a:t>
            </a:r>
          </a:p>
          <a:p>
            <a:r>
              <a:rPr lang="en-US" sz="2400" dirty="0"/>
              <a:t>Limited time execution (e.g., 1 minute)</a:t>
            </a:r>
          </a:p>
          <a:p>
            <a:r>
              <a:rPr lang="en-US" sz="2400" dirty="0"/>
              <a:t>Bad effects must be observable within these constraints</a:t>
            </a:r>
          </a:p>
          <a:p>
            <a:r>
              <a:rPr lang="en-US" sz="2400" dirty="0"/>
              <a:t>Some malware checks for VM</a:t>
            </a:r>
          </a:p>
          <a:p>
            <a:pPr lvl="1"/>
            <a:r>
              <a:rPr lang="en-US" sz="2000" dirty="0"/>
              <a:t>VM Graphics drivers</a:t>
            </a:r>
          </a:p>
          <a:p>
            <a:pPr lvl="1"/>
            <a:r>
              <a:rPr lang="en-US" sz="2000" dirty="0"/>
              <a:t>Filesystem irregularities</a:t>
            </a:r>
          </a:p>
          <a:p>
            <a:pPr lvl="1"/>
            <a:r>
              <a:rPr lang="en-US" sz="2000" dirty="0"/>
              <a:t>Fingerprints/profiling</a:t>
            </a:r>
          </a:p>
        </p:txBody>
      </p:sp>
    </p:spTree>
    <p:extLst>
      <p:ext uri="{BB962C8B-B14F-4D97-AF65-F5344CB8AC3E}">
        <p14:creationId xmlns:p14="http://schemas.microsoft.com/office/powerpoint/2010/main" val="123188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B0A5-CAD1-4178-8F39-A8DAE07D09D9}"/>
              </a:ext>
            </a:extLst>
          </p:cNvPr>
          <p:cNvSpPr>
            <a:spLocks noGrp="1"/>
          </p:cNvSpPr>
          <p:nvPr>
            <p:ph type="title"/>
          </p:nvPr>
        </p:nvSpPr>
        <p:spPr/>
        <p:txBody>
          <a:bodyPr/>
          <a:lstStyle/>
          <a:p>
            <a:r>
              <a:rPr lang="en-US" dirty="0"/>
              <a:t>Use #2: Browsing Proxy</a:t>
            </a:r>
          </a:p>
        </p:txBody>
      </p:sp>
      <p:sp>
        <p:nvSpPr>
          <p:cNvPr id="4" name="Smiley Face 3">
            <a:extLst>
              <a:ext uri="{FF2B5EF4-FFF2-40B4-BE49-F238E27FC236}">
                <a16:creationId xmlns:a16="http://schemas.microsoft.com/office/drawing/2014/main" id="{6D7FE2A4-75B9-4FD2-8F09-F03218115615}"/>
              </a:ext>
            </a:extLst>
          </p:cNvPr>
          <p:cNvSpPr/>
          <p:nvPr/>
        </p:nvSpPr>
        <p:spPr>
          <a:xfrm>
            <a:off x="522905" y="2031638"/>
            <a:ext cx="1066800" cy="1143000"/>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F16D9CFA-3CED-4B6B-A4DF-92CD7558450A}"/>
              </a:ext>
            </a:extLst>
          </p:cNvPr>
          <p:cNvSpPr/>
          <p:nvPr/>
        </p:nvSpPr>
        <p:spPr>
          <a:xfrm>
            <a:off x="1905000" y="1955438"/>
            <a:ext cx="3276600" cy="26165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Physical Computer</a:t>
            </a:r>
          </a:p>
        </p:txBody>
      </p:sp>
      <p:sp>
        <p:nvSpPr>
          <p:cNvPr id="6" name="Oval 5">
            <a:extLst>
              <a:ext uri="{FF2B5EF4-FFF2-40B4-BE49-F238E27FC236}">
                <a16:creationId xmlns:a16="http://schemas.microsoft.com/office/drawing/2014/main" id="{8A331F09-DBFE-4082-9B70-09C32B96EE6F}"/>
              </a:ext>
            </a:extLst>
          </p:cNvPr>
          <p:cNvSpPr/>
          <p:nvPr/>
        </p:nvSpPr>
        <p:spPr>
          <a:xfrm>
            <a:off x="2362200" y="2133600"/>
            <a:ext cx="2438400" cy="1981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a:p>
            <a:pPr algn="ctr"/>
            <a:endParaRPr lang="en-US" b="1" dirty="0"/>
          </a:p>
          <a:p>
            <a:pPr algn="ctr"/>
            <a:endParaRPr lang="en-US" b="1" dirty="0"/>
          </a:p>
          <a:p>
            <a:pPr algn="ctr"/>
            <a:endParaRPr lang="en-US" b="1" dirty="0"/>
          </a:p>
          <a:p>
            <a:pPr algn="ctr"/>
            <a:r>
              <a:rPr lang="en-US" b="1" dirty="0"/>
              <a:t>VM</a:t>
            </a:r>
          </a:p>
        </p:txBody>
      </p:sp>
      <p:sp>
        <p:nvSpPr>
          <p:cNvPr id="7" name="Rectangle 6">
            <a:extLst>
              <a:ext uri="{FF2B5EF4-FFF2-40B4-BE49-F238E27FC236}">
                <a16:creationId xmlns:a16="http://schemas.microsoft.com/office/drawing/2014/main" id="{B103075F-1A16-4430-8AE4-0BFAE38F64C4}"/>
              </a:ext>
            </a:extLst>
          </p:cNvPr>
          <p:cNvSpPr/>
          <p:nvPr/>
        </p:nvSpPr>
        <p:spPr>
          <a:xfrm>
            <a:off x="2819400" y="2493752"/>
            <a:ext cx="1524000" cy="78776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Browser</a:t>
            </a:r>
          </a:p>
        </p:txBody>
      </p:sp>
      <p:sp>
        <p:nvSpPr>
          <p:cNvPr id="8" name="Thought Bubble: Cloud 7">
            <a:extLst>
              <a:ext uri="{FF2B5EF4-FFF2-40B4-BE49-F238E27FC236}">
                <a16:creationId xmlns:a16="http://schemas.microsoft.com/office/drawing/2014/main" id="{8DC3AE4B-AEF7-4575-89E4-D7930ED2F885}"/>
              </a:ext>
            </a:extLst>
          </p:cNvPr>
          <p:cNvSpPr/>
          <p:nvPr/>
        </p:nvSpPr>
        <p:spPr>
          <a:xfrm>
            <a:off x="6248400" y="2087533"/>
            <a:ext cx="1981200" cy="1600200"/>
          </a:xfrm>
          <a:prstGeom prst="cloudCallout">
            <a:avLst>
              <a:gd name="adj1" fmla="val 39369"/>
              <a:gd name="adj2" fmla="val 2291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INTERNET</a:t>
            </a:r>
          </a:p>
        </p:txBody>
      </p:sp>
      <p:sp>
        <p:nvSpPr>
          <p:cNvPr id="9" name="Arrow: Right 8">
            <a:extLst>
              <a:ext uri="{FF2B5EF4-FFF2-40B4-BE49-F238E27FC236}">
                <a16:creationId xmlns:a16="http://schemas.microsoft.com/office/drawing/2014/main" id="{8A6E6F1A-A3F3-4B34-AE49-BD83FC9B2DB6}"/>
              </a:ext>
            </a:extLst>
          </p:cNvPr>
          <p:cNvSpPr/>
          <p:nvPr/>
        </p:nvSpPr>
        <p:spPr>
          <a:xfrm>
            <a:off x="4441046" y="2403001"/>
            <a:ext cx="19050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252DD9E-62D3-430D-A087-D43467CE3B8B}"/>
              </a:ext>
            </a:extLst>
          </p:cNvPr>
          <p:cNvSpPr/>
          <p:nvPr/>
        </p:nvSpPr>
        <p:spPr>
          <a:xfrm flipH="1">
            <a:off x="4364847" y="2803051"/>
            <a:ext cx="1981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94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310B-FAF2-438C-8178-C5C22F3F75A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63659131-F502-48E1-8D39-53D3AD907F2B}"/>
              </a:ext>
            </a:extLst>
          </p:cNvPr>
          <p:cNvSpPr>
            <a:spLocks noGrp="1"/>
          </p:cNvSpPr>
          <p:nvPr>
            <p:ph idx="1"/>
          </p:nvPr>
        </p:nvSpPr>
        <p:spPr>
          <a:xfrm>
            <a:off x="822959" y="1981200"/>
            <a:ext cx="7543801" cy="3887894"/>
          </a:xfrm>
        </p:spPr>
        <p:txBody>
          <a:bodyPr>
            <a:normAutofit/>
          </a:bodyPr>
          <a:lstStyle/>
          <a:p>
            <a:r>
              <a:rPr lang="en-US" sz="2400" dirty="0"/>
              <a:t>User may copy malware from VM to physical machine</a:t>
            </a:r>
          </a:p>
          <a:p>
            <a:r>
              <a:rPr lang="en-US" sz="2400" dirty="0"/>
              <a:t>High performance costs</a:t>
            </a:r>
          </a:p>
          <a:p>
            <a:r>
              <a:rPr lang="en-US" sz="2400" dirty="0"/>
              <a:t>Many VM’s not “locked down” out of the box</a:t>
            </a:r>
          </a:p>
          <a:p>
            <a:pPr lvl="1"/>
            <a:r>
              <a:rPr lang="en-US" sz="2000" dirty="0"/>
              <a:t>May still have network access</a:t>
            </a:r>
          </a:p>
          <a:p>
            <a:pPr lvl="1"/>
            <a:r>
              <a:rPr lang="en-US" sz="2000" dirty="0"/>
              <a:t>User may configure easy file transfers</a:t>
            </a:r>
          </a:p>
        </p:txBody>
      </p:sp>
    </p:spTree>
    <p:extLst>
      <p:ext uri="{BB962C8B-B14F-4D97-AF65-F5344CB8AC3E}">
        <p14:creationId xmlns:p14="http://schemas.microsoft.com/office/powerpoint/2010/main" val="29670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99B6-A367-4DBD-8F0E-4FB96838F46F}"/>
              </a:ext>
            </a:extLst>
          </p:cNvPr>
          <p:cNvSpPr>
            <a:spLocks noGrp="1"/>
          </p:cNvSpPr>
          <p:nvPr>
            <p:ph type="title"/>
          </p:nvPr>
        </p:nvSpPr>
        <p:spPr/>
        <p:txBody>
          <a:bodyPr/>
          <a:lstStyle/>
          <a:p>
            <a:r>
              <a:rPr lang="en-US" dirty="0"/>
              <a:t>(Copyright Use)</a:t>
            </a:r>
          </a:p>
        </p:txBody>
      </p:sp>
      <p:sp>
        <p:nvSpPr>
          <p:cNvPr id="13" name="TextBox 12">
            <a:extLst>
              <a:ext uri="{FF2B5EF4-FFF2-40B4-BE49-F238E27FC236}">
                <a16:creationId xmlns:a16="http://schemas.microsoft.com/office/drawing/2014/main" id="{EA8EB8EB-CA82-465E-B439-51EFDDC2FDF7}"/>
              </a:ext>
            </a:extLst>
          </p:cNvPr>
          <p:cNvSpPr txBox="1"/>
          <p:nvPr/>
        </p:nvSpPr>
        <p:spPr>
          <a:xfrm>
            <a:off x="609600" y="2057400"/>
            <a:ext cx="7924800" cy="3108543"/>
          </a:xfrm>
          <a:prstGeom prst="rect">
            <a:avLst/>
          </a:prstGeom>
          <a:noFill/>
        </p:spPr>
        <p:txBody>
          <a:bodyPr wrap="square" rtlCol="0">
            <a:spAutoFit/>
          </a:bodyPr>
          <a:lstStyle/>
          <a:p>
            <a:pPr algn="just"/>
            <a:r>
              <a:rPr lang="en-US" b="0" i="0" dirty="0">
                <a:solidFill>
                  <a:srgbClr val="5F6062"/>
                </a:solidFill>
                <a:effectLst/>
                <a:latin typeface="Arial" panose="020B0604020202020204" pitchFamily="34" charset="0"/>
              </a:rPr>
              <a:t>There is no need to request permission if you wish to use a cartoon for educational or classroom usage. Classroom use refers to public and private schools (grade K-12), home schooling (grade K-12), college dissertations, college thesis papers and other restricted college usage only. They MAY NOT be used in presentations outside of the classroom such as employee training, as handouts for non-student use or in any manner that is not a classroom setting at the K to college level. All other use will be charged a permission fee. If your use falls under the classroom use as stated above, you may use up to seven (7) cartoons per year at no costs as part of our fair use policy.</a:t>
            </a:r>
          </a:p>
          <a:p>
            <a:pPr algn="just"/>
            <a:r>
              <a:rPr lang="en-US" sz="1600" dirty="0"/>
              <a:t>		- http://syndication.andrewsmcmeel.com/licensing_permissions/educational_use</a:t>
            </a:r>
          </a:p>
        </p:txBody>
      </p:sp>
    </p:spTree>
    <p:extLst>
      <p:ext uri="{BB962C8B-B14F-4D97-AF65-F5344CB8AC3E}">
        <p14:creationId xmlns:p14="http://schemas.microsoft.com/office/powerpoint/2010/main" val="134789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7475-76A6-45F0-AF56-CF4CA651C43A}"/>
              </a:ext>
            </a:extLst>
          </p:cNvPr>
          <p:cNvSpPr>
            <a:spLocks noGrp="1"/>
          </p:cNvSpPr>
          <p:nvPr>
            <p:ph type="title"/>
          </p:nvPr>
        </p:nvSpPr>
        <p:spPr/>
        <p:txBody>
          <a:bodyPr/>
          <a:lstStyle/>
          <a:p>
            <a:r>
              <a:rPr lang="en-US" dirty="0"/>
              <a:t>Code Trustworthiness</a:t>
            </a:r>
          </a:p>
        </p:txBody>
      </p:sp>
      <p:sp>
        <p:nvSpPr>
          <p:cNvPr id="3" name="Content Placeholder 2">
            <a:extLst>
              <a:ext uri="{FF2B5EF4-FFF2-40B4-BE49-F238E27FC236}">
                <a16:creationId xmlns:a16="http://schemas.microsoft.com/office/drawing/2014/main" id="{79D892AF-C598-4D1F-B863-3C767CA7F573}"/>
              </a:ext>
            </a:extLst>
          </p:cNvPr>
          <p:cNvSpPr>
            <a:spLocks noGrp="1"/>
          </p:cNvSpPr>
          <p:nvPr>
            <p:ph sz="quarter" idx="13"/>
          </p:nvPr>
        </p:nvSpPr>
        <p:spPr>
          <a:xfrm>
            <a:off x="609600" y="1828800"/>
            <a:ext cx="7924800" cy="3886200"/>
          </a:xfrm>
        </p:spPr>
        <p:txBody>
          <a:bodyPr>
            <a:normAutofit/>
          </a:bodyPr>
          <a:lstStyle/>
          <a:p>
            <a:r>
              <a:rPr lang="en-US" sz="2400" dirty="0"/>
              <a:t>Running a program is </a:t>
            </a:r>
            <a:r>
              <a:rPr lang="en-US" sz="2400" b="1" i="1" u="sng" dirty="0"/>
              <a:t>DANGEROUS</a:t>
            </a:r>
            <a:endParaRPr lang="en-US" sz="2400" dirty="0"/>
          </a:p>
          <a:p>
            <a:r>
              <a:rPr lang="en-US" sz="2400" dirty="0"/>
              <a:t>You are allowing the author(s) to </a:t>
            </a:r>
            <a:r>
              <a:rPr lang="en-US" sz="2400" b="1" i="1" u="sng" dirty="0"/>
              <a:t>CONTROL</a:t>
            </a:r>
            <a:r>
              <a:rPr lang="en-US" sz="2400" dirty="0"/>
              <a:t> your computer!</a:t>
            </a:r>
          </a:p>
          <a:p>
            <a:r>
              <a:rPr lang="en-US" sz="2400" dirty="0"/>
              <a:t>Large corporate vendors have incentives to behave</a:t>
            </a:r>
          </a:p>
          <a:p>
            <a:pPr lvl="1"/>
            <a:r>
              <a:rPr lang="en-US" sz="2000" dirty="0"/>
              <a:t>Commercial incentives (selling product)</a:t>
            </a:r>
          </a:p>
          <a:p>
            <a:pPr lvl="1"/>
            <a:r>
              <a:rPr lang="en-US" sz="2000" dirty="0"/>
              <a:t>Brand/company reputation</a:t>
            </a:r>
          </a:p>
          <a:p>
            <a:pPr lvl="1"/>
            <a:r>
              <a:rPr lang="en-US" sz="2000" dirty="0"/>
              <a:t>Lawsuit threats</a:t>
            </a:r>
          </a:p>
          <a:p>
            <a:r>
              <a:rPr lang="en-US" sz="2200" dirty="0"/>
              <a:t>Even then, bad code happens (e.g., Sony Rootkit)</a:t>
            </a:r>
          </a:p>
        </p:txBody>
      </p:sp>
    </p:spTree>
    <p:extLst>
      <p:ext uri="{BB962C8B-B14F-4D97-AF65-F5344CB8AC3E}">
        <p14:creationId xmlns:p14="http://schemas.microsoft.com/office/powerpoint/2010/main" val="303584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DB01-A375-4E89-A850-6D6988C41961}"/>
              </a:ext>
            </a:extLst>
          </p:cNvPr>
          <p:cNvSpPr>
            <a:spLocks noGrp="1"/>
          </p:cNvSpPr>
          <p:nvPr>
            <p:ph type="title"/>
          </p:nvPr>
        </p:nvSpPr>
        <p:spPr/>
        <p:txBody>
          <a:bodyPr/>
          <a:lstStyle/>
          <a:p>
            <a:r>
              <a:rPr lang="en-US" dirty="0"/>
              <a:t>Less Trustworthy Code</a:t>
            </a:r>
          </a:p>
        </p:txBody>
      </p:sp>
      <p:sp>
        <p:nvSpPr>
          <p:cNvPr id="3" name="Content Placeholder 2">
            <a:extLst>
              <a:ext uri="{FF2B5EF4-FFF2-40B4-BE49-F238E27FC236}">
                <a16:creationId xmlns:a16="http://schemas.microsoft.com/office/drawing/2014/main" id="{8EBAE806-05AD-42BB-A1C5-C6F67931A06E}"/>
              </a:ext>
            </a:extLst>
          </p:cNvPr>
          <p:cNvSpPr>
            <a:spLocks noGrp="1"/>
          </p:cNvSpPr>
          <p:nvPr>
            <p:ph sz="quarter" idx="13"/>
          </p:nvPr>
        </p:nvSpPr>
        <p:spPr>
          <a:xfrm>
            <a:off x="609600" y="1828800"/>
            <a:ext cx="7924800" cy="3886200"/>
          </a:xfrm>
        </p:spPr>
        <p:txBody>
          <a:bodyPr>
            <a:normAutofit/>
          </a:bodyPr>
          <a:lstStyle/>
          <a:p>
            <a:r>
              <a:rPr lang="en-US" sz="2400" dirty="0"/>
              <a:t>Until the Internet, most code written by corporate vendors</a:t>
            </a:r>
          </a:p>
          <a:p>
            <a:r>
              <a:rPr lang="en-US" sz="2400" dirty="0"/>
              <a:t>After the Internet, potential code from every website</a:t>
            </a:r>
          </a:p>
          <a:p>
            <a:r>
              <a:rPr lang="en-US" sz="2400" dirty="0"/>
              <a:t>Incentives of each author varies but includes malice</a:t>
            </a:r>
          </a:p>
          <a:p>
            <a:r>
              <a:rPr lang="en-US" sz="2400" dirty="0"/>
              <a:t>Impossible to tell if a program is good or bad (halting problem)</a:t>
            </a:r>
          </a:p>
          <a:p>
            <a:r>
              <a:rPr lang="en-US" sz="2400" dirty="0"/>
              <a:t>(Note: we should all be terrified of the Internet)</a:t>
            </a:r>
          </a:p>
        </p:txBody>
      </p:sp>
    </p:spTree>
    <p:extLst>
      <p:ext uri="{BB962C8B-B14F-4D97-AF65-F5344CB8AC3E}">
        <p14:creationId xmlns:p14="http://schemas.microsoft.com/office/powerpoint/2010/main" val="236148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DCEA-1AA7-4109-ABBD-748B27918D8D}"/>
              </a:ext>
            </a:extLst>
          </p:cNvPr>
          <p:cNvSpPr>
            <a:spLocks noGrp="1"/>
          </p:cNvSpPr>
          <p:nvPr>
            <p:ph type="title"/>
          </p:nvPr>
        </p:nvSpPr>
        <p:spPr/>
        <p:txBody>
          <a:bodyPr/>
          <a:lstStyle/>
          <a:p>
            <a:r>
              <a:rPr lang="en-US" dirty="0"/>
              <a:t>The Problem with Computers</a:t>
            </a:r>
          </a:p>
        </p:txBody>
      </p:sp>
      <p:sp>
        <p:nvSpPr>
          <p:cNvPr id="3" name="Content Placeholder 2">
            <a:extLst>
              <a:ext uri="{FF2B5EF4-FFF2-40B4-BE49-F238E27FC236}">
                <a16:creationId xmlns:a16="http://schemas.microsoft.com/office/drawing/2014/main" id="{25CB69F5-90EE-41A2-B1EE-8F40D9149273}"/>
              </a:ext>
            </a:extLst>
          </p:cNvPr>
          <p:cNvSpPr>
            <a:spLocks noGrp="1"/>
          </p:cNvSpPr>
          <p:nvPr>
            <p:ph idx="1"/>
          </p:nvPr>
        </p:nvSpPr>
        <p:spPr/>
        <p:txBody>
          <a:bodyPr>
            <a:normAutofit/>
          </a:bodyPr>
          <a:lstStyle/>
          <a:p>
            <a:r>
              <a:rPr lang="en-US" sz="2400" dirty="0"/>
              <a:t>Computer processors do </a:t>
            </a:r>
            <a:r>
              <a:rPr lang="en-US" sz="2400" b="1" i="1" dirty="0"/>
              <a:t>exactly</a:t>
            </a:r>
            <a:r>
              <a:rPr lang="en-US" sz="2400" dirty="0"/>
              <a:t> what they’re told</a:t>
            </a:r>
          </a:p>
          <a:p>
            <a:r>
              <a:rPr lang="en-US" sz="2400" dirty="0"/>
              <a:t>They have no ability to decide if they </a:t>
            </a:r>
            <a:r>
              <a:rPr lang="en-US" sz="2400" b="1" i="1" dirty="0"/>
              <a:t>should</a:t>
            </a:r>
            <a:r>
              <a:rPr lang="en-US" sz="2400" dirty="0"/>
              <a:t> </a:t>
            </a:r>
          </a:p>
          <a:p>
            <a:r>
              <a:rPr lang="en-US" sz="2400" dirty="0"/>
              <a:t>What if they’re told to do something </a:t>
            </a:r>
            <a:r>
              <a:rPr lang="en-US" sz="2400" b="1" i="1" dirty="0"/>
              <a:t>harmful</a:t>
            </a:r>
            <a:r>
              <a:rPr lang="en-US" sz="2400" dirty="0"/>
              <a:t>?</a:t>
            </a:r>
          </a:p>
          <a:p>
            <a:r>
              <a:rPr lang="en-US" sz="2400" dirty="0"/>
              <a:t>A lot of tech goes into figuring out what should be done</a:t>
            </a:r>
          </a:p>
          <a:p>
            <a:pPr lvl="1"/>
            <a:r>
              <a:rPr lang="en-US" sz="2000" dirty="0"/>
              <a:t>Operating System</a:t>
            </a:r>
          </a:p>
          <a:p>
            <a:pPr lvl="1"/>
            <a:r>
              <a:rPr lang="en-US" sz="2000" dirty="0"/>
              <a:t>Anti-virus</a:t>
            </a:r>
          </a:p>
          <a:p>
            <a:pPr lvl="1"/>
            <a:r>
              <a:rPr lang="en-US" sz="2000" dirty="0"/>
              <a:t>Device permissions</a:t>
            </a:r>
          </a:p>
        </p:txBody>
      </p:sp>
    </p:spTree>
    <p:extLst>
      <p:ext uri="{BB962C8B-B14F-4D97-AF65-F5344CB8AC3E}">
        <p14:creationId xmlns:p14="http://schemas.microsoft.com/office/powerpoint/2010/main" val="295188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893C-2D71-4473-99B7-9C2B4BC6D26B}"/>
              </a:ext>
            </a:extLst>
          </p:cNvPr>
          <p:cNvSpPr>
            <a:spLocks noGrp="1"/>
          </p:cNvSpPr>
          <p:nvPr>
            <p:ph type="title"/>
          </p:nvPr>
        </p:nvSpPr>
        <p:spPr/>
        <p:txBody>
          <a:bodyPr/>
          <a:lstStyle/>
          <a:p>
            <a:r>
              <a:rPr lang="en-US" dirty="0"/>
              <a:t>A Sandbox: </a:t>
            </a:r>
          </a:p>
        </p:txBody>
      </p:sp>
      <p:sp>
        <p:nvSpPr>
          <p:cNvPr id="3" name="Content Placeholder 2">
            <a:extLst>
              <a:ext uri="{FF2B5EF4-FFF2-40B4-BE49-F238E27FC236}">
                <a16:creationId xmlns:a16="http://schemas.microsoft.com/office/drawing/2014/main" id="{CBE15AC9-C5AF-4E88-A72C-865AC1315721}"/>
              </a:ext>
            </a:extLst>
          </p:cNvPr>
          <p:cNvSpPr>
            <a:spLocks noGrp="1"/>
          </p:cNvSpPr>
          <p:nvPr>
            <p:ph idx="1"/>
          </p:nvPr>
        </p:nvSpPr>
        <p:spPr/>
        <p:txBody>
          <a:bodyPr/>
          <a:lstStyle/>
          <a:p>
            <a:r>
              <a:rPr lang="en-US" sz="2400" dirty="0"/>
              <a:t>Concept: environment where destruction doesn’t matter</a:t>
            </a:r>
          </a:p>
          <a:p>
            <a:r>
              <a:rPr lang="en-US" sz="2400" dirty="0"/>
              <a:t>In practice: a virtualized layer between code and resources</a:t>
            </a:r>
          </a:p>
          <a:p>
            <a:r>
              <a:rPr lang="en-US" sz="2400" dirty="0"/>
              <a:t>The virtualization layer enables:</a:t>
            </a:r>
          </a:p>
          <a:p>
            <a:pPr lvl="1"/>
            <a:r>
              <a:rPr lang="en-US" sz="2000" dirty="0"/>
              <a:t>Policy Enforcement</a:t>
            </a:r>
          </a:p>
          <a:p>
            <a:pPr lvl="1"/>
            <a:r>
              <a:rPr lang="en-US" sz="2000" dirty="0"/>
              <a:t>“Sensor” (inputs to App) Translations</a:t>
            </a:r>
          </a:p>
          <a:p>
            <a:pPr lvl="1"/>
            <a:r>
              <a:rPr lang="en-US" sz="2000" dirty="0"/>
              <a:t>“Command” (outputs from App) Translations</a:t>
            </a:r>
          </a:p>
          <a:p>
            <a:r>
              <a:rPr lang="en-US" sz="2200" dirty="0"/>
              <a:t>Result: </a:t>
            </a:r>
            <a:r>
              <a:rPr lang="en-US" sz="2200" b="1" i="1" dirty="0"/>
              <a:t>no direct access to critical resources</a:t>
            </a:r>
            <a:endParaRPr lang="en-US" sz="2200" dirty="0"/>
          </a:p>
          <a:p>
            <a:pPr lvl="1"/>
            <a:endParaRPr lang="en-US" dirty="0"/>
          </a:p>
        </p:txBody>
      </p:sp>
    </p:spTree>
    <p:extLst>
      <p:ext uri="{BB962C8B-B14F-4D97-AF65-F5344CB8AC3E}">
        <p14:creationId xmlns:p14="http://schemas.microsoft.com/office/powerpoint/2010/main" val="294298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C84B805F-5FC3-4553-91C2-7EE98C6F95EE}"/>
              </a:ext>
            </a:extLst>
          </p:cNvPr>
          <p:cNvSpPr/>
          <p:nvPr/>
        </p:nvSpPr>
        <p:spPr>
          <a:xfrm>
            <a:off x="3755251" y="1213467"/>
            <a:ext cx="1924238" cy="1061991"/>
          </a:xfrm>
          <a:prstGeom prst="foldedCorne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350" b="1" dirty="0"/>
              <a:t>Untrusted</a:t>
            </a:r>
          </a:p>
          <a:p>
            <a:pPr algn="ctr"/>
            <a:r>
              <a:rPr lang="en-US" sz="1350" b="1" dirty="0"/>
              <a:t>Application</a:t>
            </a:r>
          </a:p>
        </p:txBody>
      </p:sp>
      <p:sp>
        <p:nvSpPr>
          <p:cNvPr id="5" name="Flowchart: Multidocument 4">
            <a:extLst>
              <a:ext uri="{FF2B5EF4-FFF2-40B4-BE49-F238E27FC236}">
                <a16:creationId xmlns:a16="http://schemas.microsoft.com/office/drawing/2014/main" id="{1419D467-BDAF-4297-88DE-DCD3D9A83F82}"/>
              </a:ext>
            </a:extLst>
          </p:cNvPr>
          <p:cNvSpPr/>
          <p:nvPr/>
        </p:nvSpPr>
        <p:spPr>
          <a:xfrm>
            <a:off x="2723223" y="4492588"/>
            <a:ext cx="3981638" cy="143818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b="1" dirty="0"/>
              <a:t>Operating System</a:t>
            </a:r>
          </a:p>
          <a:p>
            <a:pPr algn="ctr"/>
            <a:r>
              <a:rPr lang="en-US" sz="1350" b="1" dirty="0"/>
              <a:t>Services</a:t>
            </a:r>
          </a:p>
          <a:p>
            <a:pPr algn="ctr"/>
            <a:r>
              <a:rPr lang="en-US" sz="1350" b="1" dirty="0"/>
              <a:t>(Network, Filesystem, </a:t>
            </a:r>
            <a:r>
              <a:rPr lang="en-US" sz="1350" b="1" dirty="0" err="1"/>
              <a:t>etc</a:t>
            </a:r>
            <a:r>
              <a:rPr lang="en-US" sz="1350" b="1" dirty="0"/>
              <a:t>)</a:t>
            </a:r>
          </a:p>
        </p:txBody>
      </p:sp>
      <p:sp>
        <p:nvSpPr>
          <p:cNvPr id="6" name="Rectangle 5">
            <a:extLst>
              <a:ext uri="{FF2B5EF4-FFF2-40B4-BE49-F238E27FC236}">
                <a16:creationId xmlns:a16="http://schemas.microsoft.com/office/drawing/2014/main" id="{3CFEC7BF-23B7-4157-80EC-F3DE6F1866FD}"/>
              </a:ext>
            </a:extLst>
          </p:cNvPr>
          <p:cNvSpPr/>
          <p:nvPr/>
        </p:nvSpPr>
        <p:spPr>
          <a:xfrm>
            <a:off x="1484790" y="3187638"/>
            <a:ext cx="6458504" cy="392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350" b="1" dirty="0"/>
              <a:t>SANDBOX</a:t>
            </a:r>
          </a:p>
        </p:txBody>
      </p:sp>
      <p:sp>
        <p:nvSpPr>
          <p:cNvPr id="7" name="Arrow: Up-Down 6">
            <a:extLst>
              <a:ext uri="{FF2B5EF4-FFF2-40B4-BE49-F238E27FC236}">
                <a16:creationId xmlns:a16="http://schemas.microsoft.com/office/drawing/2014/main" id="{AA2A97EC-5936-4AB8-AA81-8FF368CC0F84}"/>
              </a:ext>
            </a:extLst>
          </p:cNvPr>
          <p:cNvSpPr/>
          <p:nvPr/>
        </p:nvSpPr>
        <p:spPr>
          <a:xfrm>
            <a:off x="4532303" y="2275458"/>
            <a:ext cx="363474" cy="912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Arrow: Up-Down 7">
            <a:extLst>
              <a:ext uri="{FF2B5EF4-FFF2-40B4-BE49-F238E27FC236}">
                <a16:creationId xmlns:a16="http://schemas.microsoft.com/office/drawing/2014/main" id="{BA4F2F9F-82FC-4265-BA21-ADF1D45C443E}"/>
              </a:ext>
            </a:extLst>
          </p:cNvPr>
          <p:cNvSpPr/>
          <p:nvPr/>
        </p:nvSpPr>
        <p:spPr>
          <a:xfrm>
            <a:off x="4532303" y="3580475"/>
            <a:ext cx="363474" cy="912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6970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F2C0-CFE4-459B-A8E9-0FCB525AE949}"/>
              </a:ext>
            </a:extLst>
          </p:cNvPr>
          <p:cNvSpPr>
            <a:spLocks noGrp="1"/>
          </p:cNvSpPr>
          <p:nvPr>
            <p:ph type="title"/>
          </p:nvPr>
        </p:nvSpPr>
        <p:spPr/>
        <p:txBody>
          <a:bodyPr/>
          <a:lstStyle/>
          <a:p>
            <a:r>
              <a:rPr lang="en-US" dirty="0"/>
              <a:t>Policy Enforcement</a:t>
            </a:r>
          </a:p>
        </p:txBody>
      </p:sp>
      <p:sp>
        <p:nvSpPr>
          <p:cNvPr id="3" name="Content Placeholder 2">
            <a:extLst>
              <a:ext uri="{FF2B5EF4-FFF2-40B4-BE49-F238E27FC236}">
                <a16:creationId xmlns:a16="http://schemas.microsoft.com/office/drawing/2014/main" id="{32F0C45E-EF96-44D7-813B-569008D40B29}"/>
              </a:ext>
            </a:extLst>
          </p:cNvPr>
          <p:cNvSpPr>
            <a:spLocks noGrp="1"/>
          </p:cNvSpPr>
          <p:nvPr>
            <p:ph idx="1"/>
          </p:nvPr>
        </p:nvSpPr>
        <p:spPr/>
        <p:txBody>
          <a:bodyPr>
            <a:normAutofit/>
          </a:bodyPr>
          <a:lstStyle/>
          <a:p>
            <a:r>
              <a:rPr lang="en-US" sz="2400" dirty="0"/>
              <a:t>Most common use of a Sandbox</a:t>
            </a:r>
          </a:p>
          <a:p>
            <a:r>
              <a:rPr lang="en-US" sz="2400" dirty="0"/>
              <a:t>Each incoming request </a:t>
            </a:r>
            <a:r>
              <a:rPr lang="en-US" sz="2400" b="1" i="1" dirty="0"/>
              <a:t>and response</a:t>
            </a:r>
            <a:r>
              <a:rPr lang="en-US" sz="2400" dirty="0"/>
              <a:t> can be inspected</a:t>
            </a:r>
          </a:p>
          <a:p>
            <a:pPr lvl="1"/>
            <a:r>
              <a:rPr lang="en-US" sz="2000" dirty="0"/>
              <a:t>Can be allowed, denied, </a:t>
            </a:r>
            <a:r>
              <a:rPr lang="en-US" sz="2000" b="1" i="0" dirty="0"/>
              <a:t>or modified</a:t>
            </a:r>
            <a:endParaRPr lang="en-US" sz="2000" dirty="0"/>
          </a:p>
          <a:p>
            <a:pPr lvl="1"/>
            <a:r>
              <a:rPr lang="en-US" sz="2000" dirty="0"/>
              <a:t>Evaluate type, parameters, state of the system, </a:t>
            </a:r>
            <a:r>
              <a:rPr lang="en-US" sz="2000" dirty="0" err="1"/>
              <a:t>etc</a:t>
            </a:r>
            <a:endParaRPr lang="en-US" sz="2000" dirty="0"/>
          </a:p>
          <a:p>
            <a:r>
              <a:rPr lang="en-US" sz="2400" dirty="0"/>
              <a:t>Examples:</a:t>
            </a:r>
          </a:p>
          <a:p>
            <a:pPr lvl="1"/>
            <a:r>
              <a:rPr lang="en-US" sz="2000" dirty="0"/>
              <a:t>Network Access (Deny, Same-Origin Policy)</a:t>
            </a:r>
          </a:p>
          <a:p>
            <a:pPr lvl="1"/>
            <a:r>
              <a:rPr lang="en-US" sz="2000" dirty="0"/>
              <a:t>File Access (Read Only, Write-to-Temp)</a:t>
            </a:r>
          </a:p>
          <a:p>
            <a:pPr lvl="1"/>
            <a:r>
              <a:rPr lang="en-US" sz="2000" dirty="0"/>
              <a:t>Even memory allocations</a:t>
            </a:r>
          </a:p>
        </p:txBody>
      </p:sp>
    </p:spTree>
    <p:extLst>
      <p:ext uri="{BB962C8B-B14F-4D97-AF65-F5344CB8AC3E}">
        <p14:creationId xmlns:p14="http://schemas.microsoft.com/office/powerpoint/2010/main" val="2113066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331</TotalTime>
  <Words>1146</Words>
  <Application>Microsoft Office PowerPoint</Application>
  <PresentationFormat>On-screen Show (4:3)</PresentationFormat>
  <Paragraphs>182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Retrospect</vt:lpstr>
      <vt:lpstr>Sandboxing and Virtualization</vt:lpstr>
      <vt:lpstr>Sandboxing: the Concept</vt:lpstr>
      <vt:lpstr>(Copyright Use)</vt:lpstr>
      <vt:lpstr>Code Trustworthiness</vt:lpstr>
      <vt:lpstr>Less Trustworthy Code</vt:lpstr>
      <vt:lpstr>The Problem with Computers</vt:lpstr>
      <vt:lpstr>A Sandbox: </vt:lpstr>
      <vt:lpstr>PowerPoint Presentation</vt:lpstr>
      <vt:lpstr>Policy Enforcement</vt:lpstr>
      <vt:lpstr>Sensor/Command Translations</vt:lpstr>
      <vt:lpstr>PowerPoint Presentation</vt:lpstr>
      <vt:lpstr>Mobile Code Sandboxes</vt:lpstr>
      <vt:lpstr>Java mkdir Example</vt:lpstr>
      <vt:lpstr>Java Applets</vt:lpstr>
      <vt:lpstr>Sandbox Woes</vt:lpstr>
      <vt:lpstr>The PyPy Sandbox</vt:lpstr>
      <vt:lpstr>PowerPoint Presentation</vt:lpstr>
      <vt:lpstr>Infinite Variety of Sandboxes</vt:lpstr>
      <vt:lpstr>PowerPoint Presentation</vt:lpstr>
      <vt:lpstr>Running an Untrusted Script</vt:lpstr>
      <vt:lpstr>PowerPoint Presentation</vt:lpstr>
      <vt:lpstr>Sample Enforcement Functions</vt:lpstr>
      <vt:lpstr>OS Sandboxes</vt:lpstr>
      <vt:lpstr>Sample Apple Permissions</vt:lpstr>
      <vt:lpstr>Full Virtualization</vt:lpstr>
      <vt:lpstr>Use 1: Controlled Detonation</vt:lpstr>
      <vt:lpstr>Limitations</vt:lpstr>
      <vt:lpstr>Use #2: Browsing Proxy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Email Threats</dc:title>
  <dc:creator>Seth Nielson</dc:creator>
  <cp:lastModifiedBy>Seth Nielson</cp:lastModifiedBy>
  <cp:revision>30</cp:revision>
  <dcterms:created xsi:type="dcterms:W3CDTF">2020-11-09T22:50:53Z</dcterms:created>
  <dcterms:modified xsi:type="dcterms:W3CDTF">2020-11-30T14:57:59Z</dcterms:modified>
</cp:coreProperties>
</file>