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4" r:id="rId8"/>
    <p:sldId id="274" r:id="rId9"/>
    <p:sldId id="267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71" r:id="rId27"/>
    <p:sldId id="291" r:id="rId28"/>
    <p:sldId id="268" r:id="rId29"/>
    <p:sldId id="269" r:id="rId30"/>
    <p:sldId id="270" r:id="rId31"/>
    <p:sldId id="272" r:id="rId32"/>
    <p:sldId id="293" r:id="rId33"/>
    <p:sldId id="294" r:id="rId34"/>
    <p:sldId id="292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6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67" d="100"/>
          <a:sy n="67" d="100"/>
        </p:scale>
        <p:origin x="7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1DB03-0D95-45E0-BA40-EB9F6322016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6EB51F-15B7-438C-9731-E91B6BB5888D}">
      <dgm:prSet/>
      <dgm:spPr/>
      <dgm:t>
        <a:bodyPr/>
        <a:lstStyle/>
        <a:p>
          <a:r>
            <a:rPr lang="en-US"/>
            <a:t>Identify and neutralize</a:t>
          </a:r>
        </a:p>
      </dgm:t>
    </dgm:pt>
    <dgm:pt modelId="{2DD80DE2-6D11-47B8-8A6A-F3729AB5A295}" type="parTrans" cxnId="{7BDA451C-F71E-4F2F-B596-9D9B91792824}">
      <dgm:prSet/>
      <dgm:spPr/>
      <dgm:t>
        <a:bodyPr/>
        <a:lstStyle/>
        <a:p>
          <a:endParaRPr lang="en-US"/>
        </a:p>
      </dgm:t>
    </dgm:pt>
    <dgm:pt modelId="{22BFEA41-5054-42EF-88A2-A8F6E7F1E689}" type="sibTrans" cxnId="{7BDA451C-F71E-4F2F-B596-9D9B91792824}">
      <dgm:prSet/>
      <dgm:spPr/>
      <dgm:t>
        <a:bodyPr/>
        <a:lstStyle/>
        <a:p>
          <a:endParaRPr lang="en-US"/>
        </a:p>
      </dgm:t>
    </dgm:pt>
    <dgm:pt modelId="{43EA1F00-C5BB-41D3-BCEF-9FAB0E10908D}">
      <dgm:prSet/>
      <dgm:spPr/>
      <dgm:t>
        <a:bodyPr/>
        <a:lstStyle/>
        <a:p>
          <a:r>
            <a:rPr lang="en-US"/>
            <a:t>Identify and neutralize malware before the attack</a:t>
          </a:r>
        </a:p>
      </dgm:t>
    </dgm:pt>
    <dgm:pt modelId="{CDA0B518-1C78-43DB-8219-21627033AD5B}" type="parTrans" cxnId="{73603C0B-75B0-49DF-A460-069DD90691FF}">
      <dgm:prSet/>
      <dgm:spPr/>
      <dgm:t>
        <a:bodyPr/>
        <a:lstStyle/>
        <a:p>
          <a:endParaRPr lang="en-US"/>
        </a:p>
      </dgm:t>
    </dgm:pt>
    <dgm:pt modelId="{4BE170D9-CB5B-4158-865B-E7D0E3316BF5}" type="sibTrans" cxnId="{73603C0B-75B0-49DF-A460-069DD90691FF}">
      <dgm:prSet/>
      <dgm:spPr/>
      <dgm:t>
        <a:bodyPr/>
        <a:lstStyle/>
        <a:p>
          <a:endParaRPr lang="en-US"/>
        </a:p>
      </dgm:t>
    </dgm:pt>
    <dgm:pt modelId="{8FE439D3-09EE-4211-8120-22939344C14A}">
      <dgm:prSet/>
      <dgm:spPr/>
      <dgm:t>
        <a:bodyPr/>
        <a:lstStyle/>
        <a:p>
          <a:r>
            <a:rPr lang="en-US"/>
            <a:t>Mitigate</a:t>
          </a:r>
        </a:p>
      </dgm:t>
    </dgm:pt>
    <dgm:pt modelId="{70FA0ADC-9EEE-4066-AF50-EF320E344722}" type="parTrans" cxnId="{F8C162F9-EB04-4636-BABD-BF7BD1BBC998}">
      <dgm:prSet/>
      <dgm:spPr/>
      <dgm:t>
        <a:bodyPr/>
        <a:lstStyle/>
        <a:p>
          <a:endParaRPr lang="en-US"/>
        </a:p>
      </dgm:t>
    </dgm:pt>
    <dgm:pt modelId="{F23428B9-FD6E-4A1D-80B4-A93792425D11}" type="sibTrans" cxnId="{F8C162F9-EB04-4636-BABD-BF7BD1BBC998}">
      <dgm:prSet/>
      <dgm:spPr/>
      <dgm:t>
        <a:bodyPr/>
        <a:lstStyle/>
        <a:p>
          <a:endParaRPr lang="en-US"/>
        </a:p>
      </dgm:t>
    </dgm:pt>
    <dgm:pt modelId="{39CC9D00-2130-4B0F-9DC3-F1B480E1B469}">
      <dgm:prSet/>
      <dgm:spPr/>
      <dgm:t>
        <a:bodyPr/>
        <a:lstStyle/>
        <a:p>
          <a:r>
            <a:rPr lang="en-US"/>
            <a:t>Mitigate malicious activity during the attack</a:t>
          </a:r>
        </a:p>
      </dgm:t>
    </dgm:pt>
    <dgm:pt modelId="{46FCBB54-55A8-4ABB-9449-F3D668731AAD}" type="parTrans" cxnId="{30BDBDC0-68D8-40B6-94CA-4E7107115E7D}">
      <dgm:prSet/>
      <dgm:spPr/>
      <dgm:t>
        <a:bodyPr/>
        <a:lstStyle/>
        <a:p>
          <a:endParaRPr lang="en-US"/>
        </a:p>
      </dgm:t>
    </dgm:pt>
    <dgm:pt modelId="{C3DE6809-0B41-4A26-B538-71FE16AC8C0F}" type="sibTrans" cxnId="{30BDBDC0-68D8-40B6-94CA-4E7107115E7D}">
      <dgm:prSet/>
      <dgm:spPr/>
      <dgm:t>
        <a:bodyPr/>
        <a:lstStyle/>
        <a:p>
          <a:endParaRPr lang="en-US"/>
        </a:p>
      </dgm:t>
    </dgm:pt>
    <dgm:pt modelId="{CA2D84C5-C60E-448C-BCEE-3751249B89E8}">
      <dgm:prSet/>
      <dgm:spPr/>
      <dgm:t>
        <a:bodyPr/>
        <a:lstStyle/>
        <a:p>
          <a:r>
            <a:rPr lang="en-US"/>
            <a:t>Recover or restore</a:t>
          </a:r>
        </a:p>
      </dgm:t>
    </dgm:pt>
    <dgm:pt modelId="{F3086C5A-7214-4F53-9F0D-12ECAC24E64C}" type="parTrans" cxnId="{AEB51A9E-7D31-4679-ACDB-C6BDCD1740D0}">
      <dgm:prSet/>
      <dgm:spPr/>
      <dgm:t>
        <a:bodyPr/>
        <a:lstStyle/>
        <a:p>
          <a:endParaRPr lang="en-US"/>
        </a:p>
      </dgm:t>
    </dgm:pt>
    <dgm:pt modelId="{49A60F8B-33A6-4A02-B0A4-32E4313967F4}" type="sibTrans" cxnId="{AEB51A9E-7D31-4679-ACDB-C6BDCD1740D0}">
      <dgm:prSet/>
      <dgm:spPr/>
      <dgm:t>
        <a:bodyPr/>
        <a:lstStyle/>
        <a:p>
          <a:endParaRPr lang="en-US"/>
        </a:p>
      </dgm:t>
    </dgm:pt>
    <dgm:pt modelId="{CF917D4F-1A36-4C28-91CB-78C259511C5F}">
      <dgm:prSet/>
      <dgm:spPr/>
      <dgm:t>
        <a:bodyPr/>
        <a:lstStyle/>
        <a:p>
          <a:r>
            <a:rPr lang="en-US"/>
            <a:t>Recover or restore damaged systems after the attack</a:t>
          </a:r>
        </a:p>
      </dgm:t>
    </dgm:pt>
    <dgm:pt modelId="{AE5EAA6D-DA4F-47C8-A429-13A78A85ECE8}" type="parTrans" cxnId="{34F6E5B2-9E89-4AA3-ACE4-65206C90AE5E}">
      <dgm:prSet/>
      <dgm:spPr/>
      <dgm:t>
        <a:bodyPr/>
        <a:lstStyle/>
        <a:p>
          <a:endParaRPr lang="en-US"/>
        </a:p>
      </dgm:t>
    </dgm:pt>
    <dgm:pt modelId="{0E4467BB-A760-49B1-86C6-B0ED520A3239}" type="sibTrans" cxnId="{34F6E5B2-9E89-4AA3-ACE4-65206C90AE5E}">
      <dgm:prSet/>
      <dgm:spPr/>
      <dgm:t>
        <a:bodyPr/>
        <a:lstStyle/>
        <a:p>
          <a:endParaRPr lang="en-US"/>
        </a:p>
      </dgm:t>
    </dgm:pt>
    <dgm:pt modelId="{812B8A36-B877-417B-BECC-D05825D048B6}" type="pres">
      <dgm:prSet presAssocID="{EE31DB03-0D95-45E0-BA40-EB9F6322016B}" presName="Name0" presStyleCnt="0">
        <dgm:presLayoutVars>
          <dgm:dir/>
          <dgm:animLvl val="lvl"/>
          <dgm:resizeHandles val="exact"/>
        </dgm:presLayoutVars>
      </dgm:prSet>
      <dgm:spPr/>
    </dgm:pt>
    <dgm:pt modelId="{F5EFFA7B-6A25-4807-92B8-98ED17D99DE6}" type="pres">
      <dgm:prSet presAssocID="{216EB51F-15B7-438C-9731-E91B6BB5888D}" presName="linNode" presStyleCnt="0"/>
      <dgm:spPr/>
    </dgm:pt>
    <dgm:pt modelId="{2CEC7B0D-04FB-4A88-B802-23ED9A61AA67}" type="pres">
      <dgm:prSet presAssocID="{216EB51F-15B7-438C-9731-E91B6BB5888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F704849-B7CC-4103-A58A-16F279025445}" type="pres">
      <dgm:prSet presAssocID="{216EB51F-15B7-438C-9731-E91B6BB5888D}" presName="descendantText" presStyleLbl="alignAccFollowNode1" presStyleIdx="0" presStyleCnt="3">
        <dgm:presLayoutVars>
          <dgm:bulletEnabled/>
        </dgm:presLayoutVars>
      </dgm:prSet>
      <dgm:spPr/>
    </dgm:pt>
    <dgm:pt modelId="{E9E20868-FD02-40C4-A7C4-605311D2CAED}" type="pres">
      <dgm:prSet presAssocID="{22BFEA41-5054-42EF-88A2-A8F6E7F1E689}" presName="sp" presStyleCnt="0"/>
      <dgm:spPr/>
    </dgm:pt>
    <dgm:pt modelId="{8F2522E8-4D0D-4ED6-B4E5-68CDB4D241CA}" type="pres">
      <dgm:prSet presAssocID="{8FE439D3-09EE-4211-8120-22939344C14A}" presName="linNode" presStyleCnt="0"/>
      <dgm:spPr/>
    </dgm:pt>
    <dgm:pt modelId="{91E7E0C7-9019-4730-A7B3-CB0D935C1849}" type="pres">
      <dgm:prSet presAssocID="{8FE439D3-09EE-4211-8120-22939344C14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1D8BD1B-2A8B-42CB-B1C3-389C2E37D764}" type="pres">
      <dgm:prSet presAssocID="{8FE439D3-09EE-4211-8120-22939344C14A}" presName="descendantText" presStyleLbl="alignAccFollowNode1" presStyleIdx="1" presStyleCnt="3">
        <dgm:presLayoutVars>
          <dgm:bulletEnabled/>
        </dgm:presLayoutVars>
      </dgm:prSet>
      <dgm:spPr/>
    </dgm:pt>
    <dgm:pt modelId="{E7B1BFED-8EFD-4EF1-BE0B-BB660C21610E}" type="pres">
      <dgm:prSet presAssocID="{F23428B9-FD6E-4A1D-80B4-A93792425D11}" presName="sp" presStyleCnt="0"/>
      <dgm:spPr/>
    </dgm:pt>
    <dgm:pt modelId="{6498B446-EC53-4810-98BE-F78784967A2C}" type="pres">
      <dgm:prSet presAssocID="{CA2D84C5-C60E-448C-BCEE-3751249B89E8}" presName="linNode" presStyleCnt="0"/>
      <dgm:spPr/>
    </dgm:pt>
    <dgm:pt modelId="{0451A3BE-E8F7-4C98-8270-F25498955BB4}" type="pres">
      <dgm:prSet presAssocID="{CA2D84C5-C60E-448C-BCEE-3751249B89E8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15FA70C-91B8-4A08-81BF-1501D42D0422}" type="pres">
      <dgm:prSet presAssocID="{CA2D84C5-C60E-448C-BCEE-3751249B89E8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3603C0B-75B0-49DF-A460-069DD90691FF}" srcId="{216EB51F-15B7-438C-9731-E91B6BB5888D}" destId="{43EA1F00-C5BB-41D3-BCEF-9FAB0E10908D}" srcOrd="0" destOrd="0" parTransId="{CDA0B518-1C78-43DB-8219-21627033AD5B}" sibTransId="{4BE170D9-CB5B-4158-865B-E7D0E3316BF5}"/>
    <dgm:cxn modelId="{7BDA451C-F71E-4F2F-B596-9D9B91792824}" srcId="{EE31DB03-0D95-45E0-BA40-EB9F6322016B}" destId="{216EB51F-15B7-438C-9731-E91B6BB5888D}" srcOrd="0" destOrd="0" parTransId="{2DD80DE2-6D11-47B8-8A6A-F3729AB5A295}" sibTransId="{22BFEA41-5054-42EF-88A2-A8F6E7F1E689}"/>
    <dgm:cxn modelId="{59FE4822-3222-488F-A053-EB62F7939657}" type="presOf" srcId="{EE31DB03-0D95-45E0-BA40-EB9F6322016B}" destId="{812B8A36-B877-417B-BECC-D05825D048B6}" srcOrd="0" destOrd="0" presId="urn:microsoft.com/office/officeart/2016/7/layout/VerticalSolidActionList"/>
    <dgm:cxn modelId="{62C25225-A0FE-49FC-A6BC-4A288B387EC5}" type="presOf" srcId="{39CC9D00-2130-4B0F-9DC3-F1B480E1B469}" destId="{71D8BD1B-2A8B-42CB-B1C3-389C2E37D764}" srcOrd="0" destOrd="0" presId="urn:microsoft.com/office/officeart/2016/7/layout/VerticalSolidActionList"/>
    <dgm:cxn modelId="{F2E06150-88F7-4CD5-8DD1-74CDE20F89ED}" type="presOf" srcId="{8FE439D3-09EE-4211-8120-22939344C14A}" destId="{91E7E0C7-9019-4730-A7B3-CB0D935C1849}" srcOrd="0" destOrd="0" presId="urn:microsoft.com/office/officeart/2016/7/layout/VerticalSolidActionList"/>
    <dgm:cxn modelId="{AEB51A9E-7D31-4679-ACDB-C6BDCD1740D0}" srcId="{EE31DB03-0D95-45E0-BA40-EB9F6322016B}" destId="{CA2D84C5-C60E-448C-BCEE-3751249B89E8}" srcOrd="2" destOrd="0" parTransId="{F3086C5A-7214-4F53-9F0D-12ECAC24E64C}" sibTransId="{49A60F8B-33A6-4A02-B0A4-32E4313967F4}"/>
    <dgm:cxn modelId="{4071DEA8-A730-4836-8A96-7D60585507E2}" type="presOf" srcId="{216EB51F-15B7-438C-9731-E91B6BB5888D}" destId="{2CEC7B0D-04FB-4A88-B802-23ED9A61AA67}" srcOrd="0" destOrd="0" presId="urn:microsoft.com/office/officeart/2016/7/layout/VerticalSolidActionList"/>
    <dgm:cxn modelId="{34F6E5B2-9E89-4AA3-ACE4-65206C90AE5E}" srcId="{CA2D84C5-C60E-448C-BCEE-3751249B89E8}" destId="{CF917D4F-1A36-4C28-91CB-78C259511C5F}" srcOrd="0" destOrd="0" parTransId="{AE5EAA6D-DA4F-47C8-A429-13A78A85ECE8}" sibTransId="{0E4467BB-A760-49B1-86C6-B0ED520A3239}"/>
    <dgm:cxn modelId="{384B4DB7-3ED1-4BE1-8DD4-002A74BA68B4}" type="presOf" srcId="{CF917D4F-1A36-4C28-91CB-78C259511C5F}" destId="{715FA70C-91B8-4A08-81BF-1501D42D0422}" srcOrd="0" destOrd="0" presId="urn:microsoft.com/office/officeart/2016/7/layout/VerticalSolidActionList"/>
    <dgm:cxn modelId="{30BDBDC0-68D8-40B6-94CA-4E7107115E7D}" srcId="{8FE439D3-09EE-4211-8120-22939344C14A}" destId="{39CC9D00-2130-4B0F-9DC3-F1B480E1B469}" srcOrd="0" destOrd="0" parTransId="{46FCBB54-55A8-4ABB-9449-F3D668731AAD}" sibTransId="{C3DE6809-0B41-4A26-B538-71FE16AC8C0F}"/>
    <dgm:cxn modelId="{5D394EC1-393A-41EB-B0D4-67C489162701}" type="presOf" srcId="{CA2D84C5-C60E-448C-BCEE-3751249B89E8}" destId="{0451A3BE-E8F7-4C98-8270-F25498955BB4}" srcOrd="0" destOrd="0" presId="urn:microsoft.com/office/officeart/2016/7/layout/VerticalSolidActionList"/>
    <dgm:cxn modelId="{676D90C7-A3C4-49D1-96EC-0CEA5CA53ABF}" type="presOf" srcId="{43EA1F00-C5BB-41D3-BCEF-9FAB0E10908D}" destId="{1F704849-B7CC-4103-A58A-16F279025445}" srcOrd="0" destOrd="0" presId="urn:microsoft.com/office/officeart/2016/7/layout/VerticalSolidActionList"/>
    <dgm:cxn modelId="{F8C162F9-EB04-4636-BABD-BF7BD1BBC998}" srcId="{EE31DB03-0D95-45E0-BA40-EB9F6322016B}" destId="{8FE439D3-09EE-4211-8120-22939344C14A}" srcOrd="1" destOrd="0" parTransId="{70FA0ADC-9EEE-4066-AF50-EF320E344722}" sibTransId="{F23428B9-FD6E-4A1D-80B4-A93792425D11}"/>
    <dgm:cxn modelId="{EC9FAAAE-A2A3-44E6-B89B-C0404C06A185}" type="presParOf" srcId="{812B8A36-B877-417B-BECC-D05825D048B6}" destId="{F5EFFA7B-6A25-4807-92B8-98ED17D99DE6}" srcOrd="0" destOrd="0" presId="urn:microsoft.com/office/officeart/2016/7/layout/VerticalSolidActionList"/>
    <dgm:cxn modelId="{237CEA42-6C30-467D-9CDC-D21AC262CD7B}" type="presParOf" srcId="{F5EFFA7B-6A25-4807-92B8-98ED17D99DE6}" destId="{2CEC7B0D-04FB-4A88-B802-23ED9A61AA67}" srcOrd="0" destOrd="0" presId="urn:microsoft.com/office/officeart/2016/7/layout/VerticalSolidActionList"/>
    <dgm:cxn modelId="{F448EF88-DB09-4D3E-B208-7F08B1D7B5B4}" type="presParOf" srcId="{F5EFFA7B-6A25-4807-92B8-98ED17D99DE6}" destId="{1F704849-B7CC-4103-A58A-16F279025445}" srcOrd="1" destOrd="0" presId="urn:microsoft.com/office/officeart/2016/7/layout/VerticalSolidActionList"/>
    <dgm:cxn modelId="{AEC32611-508F-473A-8E8C-2008A92BD107}" type="presParOf" srcId="{812B8A36-B877-417B-BECC-D05825D048B6}" destId="{E9E20868-FD02-40C4-A7C4-605311D2CAED}" srcOrd="1" destOrd="0" presId="urn:microsoft.com/office/officeart/2016/7/layout/VerticalSolidActionList"/>
    <dgm:cxn modelId="{77B978EA-FC56-48A2-A272-236B382BF0C2}" type="presParOf" srcId="{812B8A36-B877-417B-BECC-D05825D048B6}" destId="{8F2522E8-4D0D-4ED6-B4E5-68CDB4D241CA}" srcOrd="2" destOrd="0" presId="urn:microsoft.com/office/officeart/2016/7/layout/VerticalSolidActionList"/>
    <dgm:cxn modelId="{9945C1B5-3794-442C-9335-4F5472B6C5BF}" type="presParOf" srcId="{8F2522E8-4D0D-4ED6-B4E5-68CDB4D241CA}" destId="{91E7E0C7-9019-4730-A7B3-CB0D935C1849}" srcOrd="0" destOrd="0" presId="urn:microsoft.com/office/officeart/2016/7/layout/VerticalSolidActionList"/>
    <dgm:cxn modelId="{07A02CC0-824C-48C3-8E37-A76C1966CE30}" type="presParOf" srcId="{8F2522E8-4D0D-4ED6-B4E5-68CDB4D241CA}" destId="{71D8BD1B-2A8B-42CB-B1C3-389C2E37D764}" srcOrd="1" destOrd="0" presId="urn:microsoft.com/office/officeart/2016/7/layout/VerticalSolidActionList"/>
    <dgm:cxn modelId="{7E3E7F7E-718B-4F37-A83E-654773D31FB1}" type="presParOf" srcId="{812B8A36-B877-417B-BECC-D05825D048B6}" destId="{E7B1BFED-8EFD-4EF1-BE0B-BB660C21610E}" srcOrd="3" destOrd="0" presId="urn:microsoft.com/office/officeart/2016/7/layout/VerticalSolidActionList"/>
    <dgm:cxn modelId="{A25CFC19-95A9-4B99-8FB4-40D486D5446F}" type="presParOf" srcId="{812B8A36-B877-417B-BECC-D05825D048B6}" destId="{6498B446-EC53-4810-98BE-F78784967A2C}" srcOrd="4" destOrd="0" presId="urn:microsoft.com/office/officeart/2016/7/layout/VerticalSolidActionList"/>
    <dgm:cxn modelId="{BD7E9AD0-0584-447F-A250-1A6DA16235B0}" type="presParOf" srcId="{6498B446-EC53-4810-98BE-F78784967A2C}" destId="{0451A3BE-E8F7-4C98-8270-F25498955BB4}" srcOrd="0" destOrd="0" presId="urn:microsoft.com/office/officeart/2016/7/layout/VerticalSolidActionList"/>
    <dgm:cxn modelId="{761E0450-DE38-43C5-BD96-6D55487779E3}" type="presParOf" srcId="{6498B446-EC53-4810-98BE-F78784967A2C}" destId="{715FA70C-91B8-4A08-81BF-1501D42D042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04849-B7CC-4103-A58A-16F279025445}">
      <dsp:nvSpPr>
        <dsp:cNvPr id="0" name=""/>
        <dsp:cNvSpPr/>
      </dsp:nvSpPr>
      <dsp:spPr>
        <a:xfrm>
          <a:off x="1019651" y="1765"/>
          <a:ext cx="4078604" cy="18097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and neutralize malware before the attack</a:t>
          </a:r>
        </a:p>
      </dsp:txBody>
      <dsp:txXfrm>
        <a:off x="1019651" y="1765"/>
        <a:ext cx="4078604" cy="1809737"/>
      </dsp:txXfrm>
    </dsp:sp>
    <dsp:sp modelId="{2CEC7B0D-04FB-4A88-B802-23ED9A61AA67}">
      <dsp:nvSpPr>
        <dsp:cNvPr id="0" name=""/>
        <dsp:cNvSpPr/>
      </dsp:nvSpPr>
      <dsp:spPr>
        <a:xfrm>
          <a:off x="0" y="1765"/>
          <a:ext cx="1019651" cy="1809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 and neutralize</a:t>
          </a:r>
        </a:p>
      </dsp:txBody>
      <dsp:txXfrm>
        <a:off x="0" y="1765"/>
        <a:ext cx="1019651" cy="1809737"/>
      </dsp:txXfrm>
    </dsp:sp>
    <dsp:sp modelId="{71D8BD1B-2A8B-42CB-B1C3-389C2E37D764}">
      <dsp:nvSpPr>
        <dsp:cNvPr id="0" name=""/>
        <dsp:cNvSpPr/>
      </dsp:nvSpPr>
      <dsp:spPr>
        <a:xfrm>
          <a:off x="1019651" y="1920087"/>
          <a:ext cx="4078604" cy="18097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Mitigate malicious activity during the attack</a:t>
          </a:r>
        </a:p>
      </dsp:txBody>
      <dsp:txXfrm>
        <a:off x="1019651" y="1920087"/>
        <a:ext cx="4078604" cy="1809737"/>
      </dsp:txXfrm>
    </dsp:sp>
    <dsp:sp modelId="{91E7E0C7-9019-4730-A7B3-CB0D935C1849}">
      <dsp:nvSpPr>
        <dsp:cNvPr id="0" name=""/>
        <dsp:cNvSpPr/>
      </dsp:nvSpPr>
      <dsp:spPr>
        <a:xfrm>
          <a:off x="0" y="1920087"/>
          <a:ext cx="1019651" cy="1809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Mitigate</a:t>
          </a:r>
        </a:p>
      </dsp:txBody>
      <dsp:txXfrm>
        <a:off x="0" y="1920087"/>
        <a:ext cx="1019651" cy="1809737"/>
      </dsp:txXfrm>
    </dsp:sp>
    <dsp:sp modelId="{715FA70C-91B8-4A08-81BF-1501D42D0422}">
      <dsp:nvSpPr>
        <dsp:cNvPr id="0" name=""/>
        <dsp:cNvSpPr/>
      </dsp:nvSpPr>
      <dsp:spPr>
        <a:xfrm>
          <a:off x="1019651" y="3838408"/>
          <a:ext cx="4078604" cy="18097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Recover or restore damaged systems after the attack</a:t>
          </a:r>
        </a:p>
      </dsp:txBody>
      <dsp:txXfrm>
        <a:off x="1019651" y="3838408"/>
        <a:ext cx="4078604" cy="1809737"/>
      </dsp:txXfrm>
    </dsp:sp>
    <dsp:sp modelId="{0451A3BE-E8F7-4C98-8270-F25498955BB4}">
      <dsp:nvSpPr>
        <dsp:cNvPr id="0" name=""/>
        <dsp:cNvSpPr/>
      </dsp:nvSpPr>
      <dsp:spPr>
        <a:xfrm>
          <a:off x="0" y="3838408"/>
          <a:ext cx="1019651" cy="1809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Recover or restore</a:t>
          </a:r>
        </a:p>
      </dsp:txBody>
      <dsp:txXfrm>
        <a:off x="0" y="3838408"/>
        <a:ext cx="1019651" cy="1809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virusbulletin.com/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Malicious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2020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5496-9EAC-46A3-B7AA-9364AE5E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Early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C176-8ED6-4B83-9B10-556AC20FB1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Amazingly, most early malware </a:t>
            </a:r>
            <a:r>
              <a:rPr lang="en-US" sz="2400" b="1" i="1" dirty="0"/>
              <a:t>DID MINIMAL DAMAGE</a:t>
            </a:r>
            <a:endParaRPr lang="en-US" sz="2400" dirty="0"/>
          </a:p>
          <a:p>
            <a:r>
              <a:rPr lang="en-US" sz="2400" dirty="0"/>
              <a:t>Often just a delivery system with a weak payload</a:t>
            </a:r>
          </a:p>
          <a:p>
            <a:r>
              <a:rPr lang="en-US" sz="2400" dirty="0"/>
              <a:t>Many viruses spread for the sake of spreading</a:t>
            </a:r>
          </a:p>
          <a:p>
            <a:r>
              <a:rPr lang="en-US" sz="2400" dirty="0"/>
              <a:t>Even the Morris worm was disruptive by accident</a:t>
            </a:r>
          </a:p>
          <a:p>
            <a:r>
              <a:rPr lang="en-US" sz="2400" dirty="0"/>
              <a:t>There were exceptions, but also plenty of hype</a:t>
            </a:r>
          </a:p>
        </p:txBody>
      </p:sp>
    </p:spTree>
    <p:extLst>
      <p:ext uri="{BB962C8B-B14F-4D97-AF65-F5344CB8AC3E}">
        <p14:creationId xmlns:p14="http://schemas.microsoft.com/office/powerpoint/2010/main" val="411581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A10E-18F9-41E5-8078-9BFE7261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Concept Macro 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7268-8625-43CA-964B-0597199751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Microsoft Word and Excel have limited scripting (“Macros”)</a:t>
            </a:r>
          </a:p>
          <a:p>
            <a:r>
              <a:rPr lang="en-US" sz="2400" dirty="0"/>
              <a:t>Concept was the first virus written completely as a macro</a:t>
            </a:r>
          </a:p>
          <a:p>
            <a:r>
              <a:rPr lang="en-US" sz="2400" dirty="0"/>
              <a:t>It was a delivery system only with no payload</a:t>
            </a:r>
          </a:p>
          <a:p>
            <a:r>
              <a:rPr lang="en-US" sz="2400" dirty="0"/>
              <a:t>But was an important proof-of-concept</a:t>
            </a:r>
          </a:p>
          <a:p>
            <a:r>
              <a:rPr lang="en-US" sz="2400" dirty="0"/>
              <a:t>Users often open documents directly from email</a:t>
            </a:r>
          </a:p>
        </p:txBody>
      </p:sp>
    </p:spTree>
    <p:extLst>
      <p:ext uri="{BB962C8B-B14F-4D97-AF65-F5344CB8AC3E}">
        <p14:creationId xmlns:p14="http://schemas.microsoft.com/office/powerpoint/2010/main" val="331865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96C2-AE2B-41C9-ACBB-9D1E867E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2000: I Love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6FCF-7D84-420D-B144-E247D2ACC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Visual Basic Script virus</a:t>
            </a:r>
          </a:p>
          <a:p>
            <a:r>
              <a:rPr lang="en-US" dirty="0"/>
              <a:t>Appears as email attachment:</a:t>
            </a:r>
          </a:p>
          <a:p>
            <a:pPr lvl="1"/>
            <a:r>
              <a:rPr lang="en-US" dirty="0"/>
              <a:t> LOVE-LETTER-FOR-YOU.txt.vbs</a:t>
            </a:r>
          </a:p>
          <a:p>
            <a:pPr lvl="1"/>
            <a:r>
              <a:rPr lang="en-US" dirty="0"/>
              <a:t>The .</a:t>
            </a:r>
            <a:r>
              <a:rPr lang="en-US" dirty="0" err="1"/>
              <a:t>vbs</a:t>
            </a:r>
            <a:r>
              <a:rPr lang="en-US" dirty="0"/>
              <a:t> often hidden on Windows</a:t>
            </a:r>
          </a:p>
          <a:p>
            <a:r>
              <a:rPr lang="en-US" dirty="0"/>
              <a:t>When executed:</a:t>
            </a:r>
          </a:p>
          <a:p>
            <a:pPr lvl="1"/>
            <a:r>
              <a:rPr lang="en-US" dirty="0"/>
              <a:t>Damaged many office files</a:t>
            </a:r>
          </a:p>
          <a:p>
            <a:pPr lvl="1"/>
            <a:r>
              <a:rPr lang="en-US" dirty="0"/>
              <a:t>Sent email out to email address book </a:t>
            </a:r>
            <a:r>
              <a:rPr lang="en-US" b="1" i="1" dirty="0"/>
              <a:t>automatically</a:t>
            </a:r>
            <a:endParaRPr lang="en-US" dirty="0"/>
          </a:p>
          <a:p>
            <a:r>
              <a:rPr lang="en-US" dirty="0"/>
              <a:t>Spread worldwide in hours</a:t>
            </a:r>
          </a:p>
        </p:txBody>
      </p:sp>
    </p:spTree>
    <p:extLst>
      <p:ext uri="{BB962C8B-B14F-4D97-AF65-F5344CB8AC3E}">
        <p14:creationId xmlns:p14="http://schemas.microsoft.com/office/powerpoint/2010/main" val="96876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4D4F-2297-4D03-84E1-0FF50E59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2004: </a:t>
            </a:r>
            <a:r>
              <a:rPr lang="en-US" dirty="0" err="1"/>
              <a:t>MyDoom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21AC-BA2F-4423-BB53-CA4ED7737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Fastest spreading mass mailer virus at the time</a:t>
            </a:r>
          </a:p>
          <a:p>
            <a:pPr lvl="1"/>
            <a:r>
              <a:rPr lang="en-US" sz="2200" dirty="0"/>
              <a:t>Slows overall internet performance by about 10%</a:t>
            </a:r>
          </a:p>
          <a:p>
            <a:pPr lvl="1"/>
            <a:r>
              <a:rPr lang="en-US" sz="2200" dirty="0"/>
              <a:t>Slows average web page load times by about 50% percent</a:t>
            </a:r>
          </a:p>
          <a:p>
            <a:pPr lvl="1"/>
            <a:r>
              <a:rPr lang="en-US" sz="2200" dirty="0"/>
              <a:t>Responsible for approximately one in ten e-mail messages.</a:t>
            </a:r>
          </a:p>
          <a:p>
            <a:r>
              <a:rPr lang="en-US" sz="2400" dirty="0"/>
              <a:t>Appears as a delivery error, mail error,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Includes an attachment that, if clicked on, mails out copies</a:t>
            </a:r>
          </a:p>
          <a:p>
            <a:r>
              <a:rPr lang="en-US" sz="2400" dirty="0"/>
              <a:t>Also attempted to spread via P2P vile sharing </a:t>
            </a:r>
            <a:r>
              <a:rPr lang="en-US" sz="2400" dirty="0" err="1"/>
              <a:t>Kazaa</a:t>
            </a:r>
            <a:endParaRPr lang="en-US" sz="2400" dirty="0"/>
          </a:p>
          <a:p>
            <a:r>
              <a:rPr lang="en-US" sz="2400" dirty="0"/>
              <a:t>Opened a back door for remote control</a:t>
            </a:r>
          </a:p>
          <a:p>
            <a:r>
              <a:rPr lang="en-US" sz="2400" dirty="0"/>
              <a:t>Attempted to launch a DDOS against the SCO Group’s website</a:t>
            </a:r>
          </a:p>
        </p:txBody>
      </p:sp>
    </p:spTree>
    <p:extLst>
      <p:ext uri="{BB962C8B-B14F-4D97-AF65-F5344CB8AC3E}">
        <p14:creationId xmlns:p14="http://schemas.microsoft.com/office/powerpoint/2010/main" val="376484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F83F-1B1E-4B4A-BCE2-2F988299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2005: Sony Rootkit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1204-AF15-40D9-8F8F-070B10B12C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Sony CD’s from the 2004-2005 era installed a “Rootkit”</a:t>
            </a:r>
          </a:p>
          <a:p>
            <a:pPr lvl="1"/>
            <a:r>
              <a:rPr lang="en-US" dirty="0"/>
              <a:t>Rootkit, as name implies, usually installs with elevated access</a:t>
            </a:r>
          </a:p>
          <a:p>
            <a:pPr lvl="1"/>
            <a:r>
              <a:rPr lang="en-US" dirty="0"/>
              <a:t>Using this elevated access, it can change the OS</a:t>
            </a:r>
          </a:p>
          <a:p>
            <a:pPr lvl="1"/>
            <a:r>
              <a:rPr lang="en-US" dirty="0"/>
              <a:t>This bypasses usual security such as antivirus,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Also usually very good at being undetectable</a:t>
            </a:r>
          </a:p>
          <a:p>
            <a:r>
              <a:rPr lang="en-US" dirty="0"/>
              <a:t>Installed at root with an EULA </a:t>
            </a:r>
            <a:r>
              <a:rPr lang="en-US" b="1" i="1" dirty="0"/>
              <a:t>that did not mention the software</a:t>
            </a:r>
            <a:endParaRPr lang="en-US" dirty="0"/>
          </a:p>
          <a:p>
            <a:r>
              <a:rPr lang="en-US" dirty="0"/>
              <a:t>In 2005, </a:t>
            </a:r>
            <a:r>
              <a:rPr lang="en-US" b="1" i="1" dirty="0"/>
              <a:t>US-CERT ISSUED AN ADVISORY!!!</a:t>
            </a:r>
            <a:endParaRPr lang="en-US" dirty="0"/>
          </a:p>
          <a:p>
            <a:r>
              <a:rPr lang="en-US" dirty="0"/>
              <a:t>Texas, </a:t>
            </a:r>
            <a:r>
              <a:rPr lang="en-US" b="1" i="1" dirty="0"/>
              <a:t>under Greg Abbot</a:t>
            </a:r>
            <a:r>
              <a:rPr lang="en-US" dirty="0"/>
              <a:t>, was the first state to sue</a:t>
            </a:r>
          </a:p>
        </p:txBody>
      </p:sp>
    </p:spTree>
    <p:extLst>
      <p:ext uri="{BB962C8B-B14F-4D97-AF65-F5344CB8AC3E}">
        <p14:creationId xmlns:p14="http://schemas.microsoft.com/office/powerpoint/2010/main" val="417008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526-2BA7-4DBB-BF67-8DB99A6F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Sony Rootkit So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95C0-089C-48BE-A789-D74BDAD601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In addition to violations of privacy, </a:t>
            </a:r>
            <a:r>
              <a:rPr lang="en-US" sz="2400" dirty="0" err="1"/>
              <a:t>etc</a:t>
            </a:r>
            <a:r>
              <a:rPr lang="en-US" sz="2400" dirty="0"/>
              <a:t>, caused:</a:t>
            </a:r>
          </a:p>
          <a:p>
            <a:pPr lvl="1"/>
            <a:r>
              <a:rPr lang="en-US" sz="2000" dirty="0"/>
              <a:t>Slowing the system, consuming resources</a:t>
            </a:r>
          </a:p>
          <a:p>
            <a:pPr lvl="1"/>
            <a:r>
              <a:rPr lang="en-US" sz="2000" dirty="0"/>
              <a:t>False alarms from antivirus</a:t>
            </a:r>
          </a:p>
          <a:p>
            <a:r>
              <a:rPr lang="en-US" sz="2400" b="1" i="1" dirty="0"/>
              <a:t>OPENED HOLES FOR ADDITIONAL MALWARE</a:t>
            </a:r>
            <a:endParaRPr lang="en-US" sz="2400" dirty="0"/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Stinx</a:t>
            </a:r>
            <a:r>
              <a:rPr lang="en-US" sz="2000" dirty="0"/>
              <a:t>-E trojan”</a:t>
            </a:r>
          </a:p>
        </p:txBody>
      </p:sp>
    </p:spTree>
    <p:extLst>
      <p:ext uri="{BB962C8B-B14F-4D97-AF65-F5344CB8AC3E}">
        <p14:creationId xmlns:p14="http://schemas.microsoft.com/office/powerpoint/2010/main" val="38877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5682-D9EF-4850-8904-B9C1F5FB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2013: </a:t>
            </a:r>
            <a:r>
              <a:rPr lang="en-US" dirty="0" err="1"/>
              <a:t>Cryptolocker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02A8-D5E6-418D-B00B-631AC02D0D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Modern Ransomware</a:t>
            </a:r>
          </a:p>
          <a:p>
            <a:r>
              <a:rPr lang="en-US" sz="2400" dirty="0"/>
              <a:t>(1980’s had a ransomware called </a:t>
            </a:r>
            <a:r>
              <a:rPr lang="en-US" sz="2400" dirty="0" err="1"/>
              <a:t>CyberAIDS</a:t>
            </a:r>
            <a:r>
              <a:rPr lang="en-US" sz="2400" dirty="0"/>
              <a:t>)</a:t>
            </a:r>
          </a:p>
          <a:p>
            <a:r>
              <a:rPr lang="en-US" sz="2400" dirty="0"/>
              <a:t>Locks up system and uses public key crypto</a:t>
            </a:r>
          </a:p>
          <a:p>
            <a:r>
              <a:rPr lang="en-US" sz="2400" dirty="0"/>
              <a:t>In addition to fiat currency, accepted </a:t>
            </a:r>
            <a:r>
              <a:rPr lang="en-US" sz="2400" dirty="0" err="1"/>
              <a:t>BitCoin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89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C2F1-0179-41DB-B3F2-F824BCDF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2016: </a:t>
            </a:r>
            <a:r>
              <a:rPr lang="en-US" dirty="0" err="1"/>
              <a:t>Mirai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63A2-2B04-4EEF-82CF-4ABB09A0C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Worm that finds vulnerabilities in IoT devices</a:t>
            </a:r>
          </a:p>
          <a:p>
            <a:r>
              <a:rPr lang="en-US" sz="2400" dirty="0"/>
              <a:t>Takes over the device (“Zombie”)</a:t>
            </a:r>
          </a:p>
          <a:p>
            <a:r>
              <a:rPr lang="en-US" sz="2400" dirty="0" err="1"/>
              <a:t>Corrdinates</a:t>
            </a:r>
            <a:r>
              <a:rPr lang="en-US" sz="2400" dirty="0"/>
              <a:t> all devices with a Command and Control</a:t>
            </a:r>
          </a:p>
          <a:p>
            <a:r>
              <a:rPr lang="en-US" sz="2400" dirty="0"/>
              <a:t>Launched a powerful DDOS against “</a:t>
            </a:r>
            <a:r>
              <a:rPr lang="en-US" sz="2400" dirty="0" err="1"/>
              <a:t>krebs</a:t>
            </a:r>
            <a:r>
              <a:rPr lang="en-US" sz="2400" dirty="0"/>
              <a:t> on security”</a:t>
            </a:r>
          </a:p>
        </p:txBody>
      </p:sp>
    </p:spTree>
    <p:extLst>
      <p:ext uri="{BB962C8B-B14F-4D97-AF65-F5344CB8AC3E}">
        <p14:creationId xmlns:p14="http://schemas.microsoft.com/office/powerpoint/2010/main" val="198128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D9C-DADE-4EDD-99CF-7C9E4D23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and Control 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20A35-9184-445E-9F1F-13326D6F2895}"/>
              </a:ext>
            </a:extLst>
          </p:cNvPr>
          <p:cNvSpPr/>
          <p:nvPr/>
        </p:nvSpPr>
        <p:spPr>
          <a:xfrm>
            <a:off x="1295400" y="1905000"/>
            <a:ext cx="2057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Uninfected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1E20E-CC75-4F91-87F7-6523F3938234}"/>
              </a:ext>
            </a:extLst>
          </p:cNvPr>
          <p:cNvSpPr/>
          <p:nvPr/>
        </p:nvSpPr>
        <p:spPr>
          <a:xfrm>
            <a:off x="1295400" y="4297362"/>
            <a:ext cx="20574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Infected Machine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D204BC-816F-477A-BA8D-679D34C500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0" y="3124200"/>
            <a:ext cx="2971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Command and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179AC4-5E6C-4D5A-A16F-FC0EA4D23F40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324100" y="3429000"/>
            <a:ext cx="0" cy="868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2DCA0B-9CBE-4483-8414-901B9B35758B}"/>
              </a:ext>
            </a:extLst>
          </p:cNvPr>
          <p:cNvSpPr txBox="1"/>
          <p:nvPr/>
        </p:nvSpPr>
        <p:spPr>
          <a:xfrm>
            <a:off x="300993" y="3678515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Infect Others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B3B74A-3FBB-4F34-9A44-95C2BD47DA1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352800" y="3848100"/>
            <a:ext cx="2362200" cy="1249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585518-89E4-41B6-877D-BF3BE7727B96}"/>
              </a:ext>
            </a:extLst>
          </p:cNvPr>
          <p:cNvSpPr txBox="1"/>
          <p:nvPr/>
        </p:nvSpPr>
        <p:spPr>
          <a:xfrm>
            <a:off x="4648200" y="4876800"/>
            <a:ext cx="382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infected, contact C&amp;C. Can</a:t>
            </a:r>
          </a:p>
          <a:p>
            <a:r>
              <a:rPr lang="en-US" dirty="0"/>
              <a:t>then receive updates, instructions, etc.</a:t>
            </a:r>
          </a:p>
        </p:txBody>
      </p:sp>
    </p:spTree>
    <p:extLst>
      <p:ext uri="{BB962C8B-B14F-4D97-AF65-F5344CB8AC3E}">
        <p14:creationId xmlns:p14="http://schemas.microsoft.com/office/powerpoint/2010/main" val="348269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D423-AE4C-49FB-A8B5-80E821BE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Zero-day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444C-6662-4EDD-AF4E-1A62FF76DF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What is a </a:t>
            </a:r>
            <a:r>
              <a:rPr lang="en-US" sz="2400" b="1" dirty="0"/>
              <a:t>ZERO DAY</a:t>
            </a:r>
            <a:r>
              <a:rPr lang="en-US" sz="2400" dirty="0"/>
              <a:t> exploit?</a:t>
            </a:r>
          </a:p>
          <a:p>
            <a:r>
              <a:rPr lang="en-US" sz="2400" dirty="0"/>
              <a:t>It is a vulnerability to a system for which a fix/defense is not yet available</a:t>
            </a:r>
          </a:p>
          <a:p>
            <a:r>
              <a:rPr lang="en-US" sz="2400" dirty="0"/>
              <a:t>Notice this isn’t a very technical term</a:t>
            </a:r>
          </a:p>
          <a:p>
            <a:r>
              <a:rPr lang="en-US" sz="2400" dirty="0"/>
              <a:t>Could be in any form</a:t>
            </a:r>
          </a:p>
          <a:p>
            <a:pPr lvl="1"/>
            <a:r>
              <a:rPr lang="en-US" sz="2000" dirty="0"/>
              <a:t>Virus</a:t>
            </a:r>
          </a:p>
          <a:p>
            <a:pPr lvl="1"/>
            <a:r>
              <a:rPr lang="en-US" sz="2000" dirty="0"/>
              <a:t>Worm</a:t>
            </a:r>
          </a:p>
          <a:p>
            <a:pPr lvl="1"/>
            <a:r>
              <a:rPr lang="en-US" sz="2000" dirty="0"/>
              <a:t>Trojan</a:t>
            </a:r>
          </a:p>
          <a:p>
            <a:r>
              <a:rPr lang="en-US" sz="2400" dirty="0"/>
              <a:t>Typically, the context is </a:t>
            </a:r>
            <a:r>
              <a:rPr lang="en-US" sz="2400" i="1" dirty="0"/>
              <a:t>serious</a:t>
            </a:r>
            <a:r>
              <a:rPr lang="en-US" sz="2400" dirty="0"/>
              <a:t> vulnerability</a:t>
            </a:r>
          </a:p>
          <a:p>
            <a:pPr lvl="1"/>
            <a:r>
              <a:rPr lang="en-US" sz="2000" dirty="0"/>
              <a:t>Privilege escalation</a:t>
            </a:r>
          </a:p>
          <a:p>
            <a:pPr lvl="1"/>
            <a:r>
              <a:rPr lang="en-US" sz="2000" dirty="0"/>
              <a:t>Login bypassing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4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“Malicious Code”?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“Software or firmware intended to perform an </a:t>
            </a:r>
            <a:r>
              <a:rPr lang="en-US" sz="2800" b="1" i="1" dirty="0"/>
              <a:t>unauthorized</a:t>
            </a:r>
            <a:r>
              <a:rPr lang="en-US" sz="2800" dirty="0"/>
              <a:t> process that will have </a:t>
            </a:r>
            <a:r>
              <a:rPr lang="en-US" sz="2800" b="1" i="1" dirty="0"/>
              <a:t>adverse impacts </a:t>
            </a:r>
            <a:r>
              <a:rPr lang="en-US" sz="2800" dirty="0"/>
              <a:t>on the confidentiality, integrity, or availability of a system. A virus, worm, Trojan horse, or other code-based entity that infects a host. Spyware and some forms of adware are also examples of malicious code.”</a:t>
            </a:r>
          </a:p>
          <a:p>
            <a:pPr marL="0" indent="0">
              <a:buNone/>
            </a:pPr>
            <a:r>
              <a:rPr lang="en-US" dirty="0"/>
              <a:t>			NIST Special Publication 800-53, Revision 5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CF7-C6E6-41D6-A987-B20308C2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Simultaneously New and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B490-80CD-49EE-8405-2D62AA9ACD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Obviously, by definition, zero day vulnerabilities are not new</a:t>
            </a:r>
          </a:p>
          <a:p>
            <a:pPr lvl="1"/>
            <a:r>
              <a:rPr lang="en-US" sz="2000" dirty="0"/>
              <a:t>Every vulnerability starts out as a zero-day</a:t>
            </a:r>
          </a:p>
          <a:p>
            <a:r>
              <a:rPr lang="en-US" sz="2400" dirty="0"/>
              <a:t>But the </a:t>
            </a:r>
            <a:r>
              <a:rPr lang="en-US" sz="2400" i="1" dirty="0"/>
              <a:t>CONTEXT </a:t>
            </a:r>
            <a:r>
              <a:rPr lang="en-US" sz="2400" dirty="0"/>
              <a:t>has changed so drastically in recent years</a:t>
            </a:r>
          </a:p>
          <a:p>
            <a:pPr lvl="1"/>
            <a:r>
              <a:rPr lang="en-US" sz="2000" dirty="0"/>
              <a:t>Political shifts (Drones, “Smart Power”)</a:t>
            </a:r>
          </a:p>
          <a:p>
            <a:pPr lvl="1"/>
            <a:r>
              <a:rPr lang="en-US" sz="2000" dirty="0"/>
              <a:t>Ubiquity of Computing</a:t>
            </a:r>
          </a:p>
          <a:p>
            <a:pPr lvl="1"/>
            <a:r>
              <a:rPr lang="en-US" sz="2000" dirty="0"/>
              <a:t>Reliance on Computing</a:t>
            </a:r>
          </a:p>
          <a:p>
            <a:pPr lvl="1"/>
            <a:r>
              <a:rPr lang="en-US" sz="2000" dirty="0"/>
              <a:t>Automation </a:t>
            </a:r>
          </a:p>
          <a:p>
            <a:pPr lvl="1"/>
            <a:r>
              <a:rPr lang="en-US" sz="2000" dirty="0"/>
              <a:t>Speed of information dissemination</a:t>
            </a:r>
          </a:p>
          <a:p>
            <a:pPr lvl="1"/>
            <a:r>
              <a:rPr lang="en-US" sz="2000" dirty="0"/>
              <a:t>Broader knowledge of computing among the masses</a:t>
            </a:r>
          </a:p>
          <a:p>
            <a:pPr lvl="1"/>
            <a:r>
              <a:rPr lang="en-US" sz="2000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954099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E856-312E-4849-896B-5E0F7D34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Days from 2005 until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BFBF-453A-4B2B-B1A7-D8D6F6B66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dirty="0"/>
              <a:t>In the last ten years, a true “market” has emerged for buying zero-day’s</a:t>
            </a:r>
          </a:p>
          <a:p>
            <a:r>
              <a:rPr lang="en-US" dirty="0"/>
              <a:t>December 2005 – </a:t>
            </a:r>
            <a:r>
              <a:rPr lang="en-US" dirty="0" err="1"/>
              <a:t>Fearwall</a:t>
            </a:r>
            <a:r>
              <a:rPr lang="en-US" dirty="0"/>
              <a:t> tried to sell an exploit on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/>
              <a:t>2006 – Unnamed security firm began selling exploits to US defense firms</a:t>
            </a:r>
          </a:p>
          <a:p>
            <a:r>
              <a:rPr lang="en-US" dirty="0"/>
              <a:t>2006 – Unnamed security firm had Charlie Miller selling exploits to U.S.</a:t>
            </a:r>
          </a:p>
          <a:p>
            <a:pPr lvl="1"/>
            <a:r>
              <a:rPr lang="en-US" dirty="0"/>
              <a:t>I was there at the time but wasn’t involved</a:t>
            </a:r>
          </a:p>
          <a:p>
            <a:pPr lvl="1"/>
            <a:r>
              <a:rPr lang="en-US" dirty="0"/>
              <a:t>Didn’t really know what was going on</a:t>
            </a:r>
          </a:p>
          <a:p>
            <a:pPr lvl="1"/>
            <a:r>
              <a:rPr lang="en-US" dirty="0"/>
              <a:t>My current knowledge is from the book “Countdown to Zero Day”</a:t>
            </a:r>
          </a:p>
          <a:p>
            <a:r>
              <a:rPr lang="en-US" dirty="0"/>
              <a:t>2011 – “Middlemen” that broker deals </a:t>
            </a:r>
          </a:p>
          <a:p>
            <a:r>
              <a:rPr lang="en-US" dirty="0"/>
              <a:t>Currently, companies like VUPEN,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8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437F-A5A6-4B3E-B30B-58D282B7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Zero-Days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B6E1-8CAB-45A7-A883-1BEDBF73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Defensive testing</a:t>
            </a:r>
          </a:p>
          <a:p>
            <a:pPr lvl="1"/>
            <a:r>
              <a:rPr lang="en-US" sz="2000" dirty="0"/>
              <a:t>Some companies/agencies/groups buy zero-days for advanced penetration testing</a:t>
            </a:r>
          </a:p>
          <a:p>
            <a:pPr lvl="1"/>
            <a:r>
              <a:rPr lang="en-US" sz="2000" dirty="0"/>
              <a:t>If one system is compromised, how do the others do?</a:t>
            </a:r>
          </a:p>
          <a:p>
            <a:pPr lvl="1"/>
            <a:r>
              <a:rPr lang="en-US" sz="2000" dirty="0"/>
              <a:t>Why don’t they report these?</a:t>
            </a:r>
          </a:p>
          <a:p>
            <a:r>
              <a:rPr lang="en-US" sz="2400" dirty="0"/>
              <a:t>Bug bounties</a:t>
            </a:r>
          </a:p>
          <a:p>
            <a:r>
              <a:rPr lang="en-US" sz="2400" dirty="0"/>
              <a:t>Private Black Market </a:t>
            </a:r>
          </a:p>
          <a:p>
            <a:pPr lvl="1"/>
            <a:r>
              <a:rPr lang="en-US" sz="2000" dirty="0"/>
              <a:t>Anonymous</a:t>
            </a:r>
          </a:p>
          <a:p>
            <a:pPr lvl="1"/>
            <a:r>
              <a:rPr lang="en-US" sz="2000" dirty="0"/>
              <a:t>Russian Mafia</a:t>
            </a:r>
          </a:p>
          <a:p>
            <a:r>
              <a:rPr lang="en-US" sz="2400" dirty="0"/>
              <a:t>Military</a:t>
            </a:r>
          </a:p>
        </p:txBody>
      </p:sp>
    </p:spTree>
    <p:extLst>
      <p:ext uri="{BB962C8B-B14F-4D97-AF65-F5344CB8AC3E}">
        <p14:creationId xmlns:p14="http://schemas.microsoft.com/office/powerpoint/2010/main" val="1230727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4AC9-7FCD-47CE-ACAB-62666200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Militarization of Cyberspace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1E81-CF3F-4A6E-B6A1-EFB07D2AD1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Cyberweapons are seductive</a:t>
            </a:r>
          </a:p>
          <a:p>
            <a:pPr lvl="1"/>
            <a:r>
              <a:rPr lang="en-US" sz="2400" dirty="0"/>
              <a:t>Plausible deniability</a:t>
            </a:r>
          </a:p>
          <a:p>
            <a:pPr lvl="1"/>
            <a:r>
              <a:rPr lang="en-US" sz="2400" dirty="0"/>
              <a:t>Secrecy</a:t>
            </a:r>
          </a:p>
          <a:p>
            <a:pPr lvl="1"/>
            <a:r>
              <a:rPr lang="en-US" sz="2400" dirty="0"/>
              <a:t>Potential to minimize casualties on both sides</a:t>
            </a:r>
          </a:p>
          <a:p>
            <a:pPr lvl="1"/>
            <a:r>
              <a:rPr lang="en-US" sz="2400" dirty="0"/>
              <a:t>Cost effectiveness</a:t>
            </a:r>
          </a:p>
          <a:p>
            <a:pPr lvl="1"/>
            <a:r>
              <a:rPr lang="en-US" sz="2400" dirty="0"/>
              <a:t>Political convenience</a:t>
            </a:r>
          </a:p>
          <a:p>
            <a:pPr lvl="1"/>
            <a:r>
              <a:rPr lang="en-US" sz="2400" dirty="0"/>
              <a:t>CURRENTLY, ambiguity of law and regulation</a:t>
            </a:r>
          </a:p>
        </p:txBody>
      </p:sp>
    </p:spTree>
    <p:extLst>
      <p:ext uri="{BB962C8B-B14F-4D97-AF65-F5344CB8AC3E}">
        <p14:creationId xmlns:p14="http://schemas.microsoft.com/office/powerpoint/2010/main" val="226633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C6A0-C970-4349-BC17-BB3B7569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</a:t>
            </a:r>
            <a:r>
              <a:rPr lang="en-US"/>
              <a:t>of Cyberweapons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51FB-1F7A-4FC8-8E2F-5E064E2770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b="1" dirty="0"/>
              <a:t>ONE:</a:t>
            </a:r>
            <a:r>
              <a:rPr lang="en-US" dirty="0"/>
              <a:t> Everything is interconnected</a:t>
            </a:r>
          </a:p>
          <a:p>
            <a:r>
              <a:rPr lang="en-US" b="1" dirty="0"/>
              <a:t>TWO:</a:t>
            </a:r>
            <a:r>
              <a:rPr lang="en-US" dirty="0"/>
              <a:t> Humanity is reliant on automation</a:t>
            </a:r>
          </a:p>
          <a:p>
            <a:r>
              <a:rPr lang="en-US" b="1" dirty="0"/>
              <a:t>THREE:</a:t>
            </a:r>
            <a:r>
              <a:rPr lang="en-US" dirty="0"/>
              <a:t> Law of Unintended Consequences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10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9210-1471-415E-88E3-5F81451F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Malware Defense Strategies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4755D-7652-46CF-99AA-F1C62FD3D36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9854031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174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Primarily a </a:t>
            </a:r>
            <a:r>
              <a:rPr lang="en-US" b="1" i="1" dirty="0"/>
              <a:t>classification</a:t>
            </a:r>
            <a:r>
              <a:rPr lang="en-US" dirty="0"/>
              <a:t> problem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A627D06-C510-4187-8EC9-9BECE79725E0}"/>
              </a:ext>
            </a:extLst>
          </p:cNvPr>
          <p:cNvSpPr/>
          <p:nvPr/>
        </p:nvSpPr>
        <p:spPr>
          <a:xfrm>
            <a:off x="4114800" y="3898737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41FFD54-4C43-44B8-A772-E696BEE093CE}"/>
              </a:ext>
            </a:extLst>
          </p:cNvPr>
          <p:cNvSpPr/>
          <p:nvPr/>
        </p:nvSpPr>
        <p:spPr>
          <a:xfrm>
            <a:off x="3962400" y="2670048"/>
            <a:ext cx="1219200" cy="838200"/>
          </a:xfrm>
          <a:prstGeom prst="flowChartInternalStorag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FA1B20-E530-4039-8C3E-405B1EADA91D}"/>
              </a:ext>
            </a:extLst>
          </p:cNvPr>
          <p:cNvSpPr/>
          <p:nvPr/>
        </p:nvSpPr>
        <p:spPr>
          <a:xfrm>
            <a:off x="5674532" y="4286847"/>
            <a:ext cx="16764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15C5C-C01C-4F9E-B7B4-40CEAEE78F46}"/>
              </a:ext>
            </a:extLst>
          </p:cNvPr>
          <p:cNvSpPr/>
          <p:nvPr/>
        </p:nvSpPr>
        <p:spPr>
          <a:xfrm>
            <a:off x="1787165" y="4269557"/>
            <a:ext cx="1676400" cy="144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Benign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CA5F43-FA90-4BD5-8489-70AC049199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4572000" y="3508248"/>
            <a:ext cx="0" cy="3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1B061A-3A0A-4507-86D9-BA6A2E56D5BA}"/>
              </a:ext>
            </a:extLst>
          </p:cNvPr>
          <p:cNvCxnSpPr>
            <a:cxnSpLocks/>
            <a:stCxn id="4" idx="1"/>
            <a:endCxn id="8" idx="7"/>
          </p:cNvCxnSpPr>
          <p:nvPr/>
        </p:nvCxnSpPr>
        <p:spPr>
          <a:xfrm flipH="1">
            <a:off x="3218062" y="4205061"/>
            <a:ext cx="896738" cy="27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D8823-9354-40F0-BB61-BDC63F7F2F6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029200" y="4205061"/>
            <a:ext cx="890835" cy="29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02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Static Analysis</a:t>
            </a:r>
          </a:p>
          <a:p>
            <a:pPr lvl="1"/>
            <a:r>
              <a:rPr lang="en-US" dirty="0"/>
              <a:t>Analyze the software to categorize it</a:t>
            </a:r>
          </a:p>
          <a:p>
            <a:pPr lvl="1"/>
            <a:r>
              <a:rPr lang="en-US" dirty="0"/>
              <a:t>Compare against known patterns (signatures)</a:t>
            </a:r>
          </a:p>
          <a:p>
            <a:pPr lvl="1"/>
            <a:r>
              <a:rPr lang="en-US" dirty="0"/>
              <a:t>Or </a:t>
            </a:r>
            <a:r>
              <a:rPr lang="en-US" strike="sngStrike" dirty="0"/>
              <a:t>determine</a:t>
            </a:r>
            <a:r>
              <a:rPr lang="en-US" dirty="0"/>
              <a:t> </a:t>
            </a:r>
            <a:r>
              <a:rPr lang="en-US" b="1" i="1" u="sng" dirty="0"/>
              <a:t>guess</a:t>
            </a:r>
            <a:r>
              <a:rPr lang="en-US" dirty="0"/>
              <a:t> how it will behave (heuristics)</a:t>
            </a:r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Analyze the software’s </a:t>
            </a:r>
            <a:r>
              <a:rPr lang="en-US" b="1" i="1" dirty="0"/>
              <a:t>execution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Identify behavior that violates a security policy</a:t>
            </a:r>
          </a:p>
          <a:p>
            <a:pPr lvl="1"/>
            <a:r>
              <a:rPr lang="en-US" dirty="0"/>
              <a:t>Or, </a:t>
            </a:r>
            <a:r>
              <a:rPr lang="en-US" strike="sngStrike" dirty="0"/>
              <a:t>determine</a:t>
            </a:r>
            <a:r>
              <a:rPr lang="en-US" dirty="0"/>
              <a:t> </a:t>
            </a:r>
            <a:r>
              <a:rPr lang="en-US" b="1" i="1" u="sng" dirty="0"/>
              <a:t>guess</a:t>
            </a:r>
            <a:r>
              <a:rPr lang="en-US" dirty="0"/>
              <a:t> if behavior is dangerous</a:t>
            </a:r>
          </a:p>
          <a:p>
            <a:pPr lvl="1"/>
            <a:r>
              <a:rPr lang="en-US" dirty="0"/>
              <a:t>Typically in a “safe” container (emulation or sandboxing) </a:t>
            </a:r>
          </a:p>
        </p:txBody>
      </p:sp>
    </p:spTree>
    <p:extLst>
      <p:ext uri="{BB962C8B-B14F-4D97-AF65-F5344CB8AC3E}">
        <p14:creationId xmlns:p14="http://schemas.microsoft.com/office/powerpoint/2010/main" val="2553852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F51A-45CB-43BF-92D1-EC4BF0A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“Anti Virus”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D15A-73E3-44FB-B383-EE194E1CF7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“Virus Bulletin” started in 1989</a:t>
            </a:r>
          </a:p>
          <a:p>
            <a:r>
              <a:rPr lang="en-US" dirty="0"/>
              <a:t>Still available at </a:t>
            </a:r>
            <a:r>
              <a:rPr lang="en-US" dirty="0">
                <a:hlinkClick r:id="rId2"/>
              </a:rPr>
              <a:t>www.virusbulletin.com</a:t>
            </a:r>
            <a:endParaRPr lang="en-US" dirty="0"/>
          </a:p>
          <a:p>
            <a:r>
              <a:rPr lang="en-US" dirty="0"/>
              <a:t>Used to print </a:t>
            </a:r>
            <a:r>
              <a:rPr lang="en-US" b="1" i="1" dirty="0"/>
              <a:t>BYTE SEQUENCES</a:t>
            </a:r>
            <a:r>
              <a:rPr lang="en-US" dirty="0"/>
              <a:t> of known viruses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                                                              Virus Bulletin, January 1991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0A6A-5921-415F-930B-5FC74CF5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745892"/>
            <a:ext cx="8305800" cy="7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23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F54B-F192-4C47-A263-6DC7D124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Advancements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D8AE-4975-419F-8DDF-7E8195DADD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Antivirus scanners emerged with “libraries” of virus signatures</a:t>
            </a:r>
          </a:p>
          <a:p>
            <a:r>
              <a:rPr lang="en-US" dirty="0"/>
              <a:t>In response, viruses became “polymorphic”’</a:t>
            </a:r>
          </a:p>
          <a:p>
            <a:pPr lvl="1"/>
            <a:r>
              <a:rPr lang="en-US" dirty="0"/>
              <a:t>Each infection encrypts virus under a different key</a:t>
            </a:r>
          </a:p>
          <a:p>
            <a:pPr lvl="1"/>
            <a:r>
              <a:rPr lang="en-US" dirty="0"/>
              <a:t>Decryption engine decrypts virus for operations</a:t>
            </a:r>
          </a:p>
          <a:p>
            <a:pPr lvl="1"/>
            <a:r>
              <a:rPr lang="en-US" dirty="0"/>
              <a:t>Encryption means that each infection has unique bytes</a:t>
            </a:r>
          </a:p>
        </p:txBody>
      </p:sp>
    </p:spTree>
    <p:extLst>
      <p:ext uri="{BB962C8B-B14F-4D97-AF65-F5344CB8AC3E}">
        <p14:creationId xmlns:p14="http://schemas.microsoft.com/office/powerpoint/2010/main" val="125608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97EB-545B-4AA2-BF26-9CC84CFF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Malware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CDE0-9E0A-4319-A156-1FFC41EA60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Malware can be classified by how it spreads or generically behaves</a:t>
            </a:r>
          </a:p>
          <a:p>
            <a:pPr lvl="1"/>
            <a:r>
              <a:rPr lang="en-US" sz="2000" dirty="0"/>
              <a:t>Virus – typically has to be attached to another program (infection)</a:t>
            </a:r>
          </a:p>
          <a:p>
            <a:pPr lvl="1"/>
            <a:r>
              <a:rPr lang="en-US" sz="2000" dirty="0"/>
              <a:t>Worm – typically spreads via network vulnerabilities</a:t>
            </a:r>
          </a:p>
          <a:p>
            <a:pPr lvl="1"/>
            <a:r>
              <a:rPr lang="en-US" sz="2000" dirty="0"/>
              <a:t>Trojan Horse – typically appears benign but contains hostile operations</a:t>
            </a:r>
          </a:p>
          <a:p>
            <a:pPr lvl="1"/>
            <a:endParaRPr lang="en-US" sz="2000" dirty="0"/>
          </a:p>
          <a:p>
            <a:r>
              <a:rPr lang="en-US" sz="2400" dirty="0"/>
              <a:t>Malware can also be classified by its behavior</a:t>
            </a:r>
          </a:p>
          <a:p>
            <a:pPr lvl="1"/>
            <a:r>
              <a:rPr lang="en-US" sz="2000" dirty="0"/>
              <a:t>Spyware – typically designed to steal information, observe behavior, etc.</a:t>
            </a:r>
          </a:p>
          <a:p>
            <a:pPr lvl="1"/>
            <a:r>
              <a:rPr lang="en-US" sz="2000" dirty="0"/>
              <a:t>Adware – typically designed to “trap” a user into viewing certain ads</a:t>
            </a:r>
          </a:p>
          <a:p>
            <a:pPr lvl="1"/>
            <a:r>
              <a:rPr lang="en-US" sz="2000" dirty="0"/>
              <a:t>Ransomware – typically locks data unless the user pays a ransom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0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A590-4F55-4E14-8216-E5B94979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Virus Diagram</a:t>
            </a:r>
          </a:p>
        </p:txBody>
      </p:sp>
      <p:pic>
        <p:nvPicPr>
          <p:cNvPr id="2050" name="Picture 2" descr="Figure 1 from Automated extraction of polymorphic virus signatures using  abstract interpretation | Semantic Scholar">
            <a:extLst>
              <a:ext uri="{FF2B5EF4-FFF2-40B4-BE49-F238E27FC236}">
                <a16:creationId xmlns:a16="http://schemas.microsoft.com/office/drawing/2014/main" id="{4BFF6FBE-B630-4EFA-B79A-89FB8A6B46B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35" y="1472475"/>
            <a:ext cx="598353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E9C68-7734-48B4-95A0-FF354AEF6207}"/>
              </a:ext>
            </a:extLst>
          </p:cNvPr>
          <p:cNvSpPr txBox="1"/>
          <p:nvPr/>
        </p:nvSpPr>
        <p:spPr>
          <a:xfrm>
            <a:off x="2514600" y="5705534"/>
            <a:ext cx="6308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“Automated extraction of polymorphic virus signatures </a:t>
            </a:r>
          </a:p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using abstract interpretation” by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Chaumette</a:t>
            </a:r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 and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Tabary</a:t>
            </a:r>
            <a:endParaRPr lang="en-US" b="1" i="0" dirty="0">
              <a:solidFill>
                <a:srgbClr val="2E414F"/>
              </a:solidFill>
              <a:effectLst/>
              <a:latin typeface="Roboto Slab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93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Anti-virus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400" dirty="0"/>
              <a:t>Advanced Signatures</a:t>
            </a:r>
          </a:p>
          <a:p>
            <a:pPr lvl="1"/>
            <a:r>
              <a:rPr lang="en-US" sz="2000" dirty="0"/>
              <a:t>Signature is not just a byte sequence</a:t>
            </a:r>
          </a:p>
          <a:p>
            <a:pPr lvl="1"/>
            <a:r>
              <a:rPr lang="en-US" sz="2000" dirty="0"/>
              <a:t>Each “signature” is a mini-program of detection instructions</a:t>
            </a:r>
          </a:p>
          <a:p>
            <a:r>
              <a:rPr lang="en-US" sz="2400" dirty="0"/>
              <a:t>Partial Interpreter</a:t>
            </a:r>
          </a:p>
          <a:p>
            <a:pPr lvl="1"/>
            <a:r>
              <a:rPr lang="en-US" sz="2000" dirty="0"/>
              <a:t>Virus usually takes control early</a:t>
            </a:r>
          </a:p>
          <a:p>
            <a:pPr lvl="1"/>
            <a:r>
              <a:rPr lang="en-US" sz="2000" dirty="0"/>
              <a:t>Interpret the first bytes to see if its decrypting</a:t>
            </a:r>
          </a:p>
          <a:p>
            <a:pPr lvl="1"/>
            <a:r>
              <a:rPr lang="en-US" sz="2000" dirty="0"/>
              <a:t>Decrypt and then scan</a:t>
            </a:r>
          </a:p>
          <a:p>
            <a:r>
              <a:rPr lang="en-US" sz="2200" dirty="0"/>
              <a:t>(Developed in the 1990’s)</a:t>
            </a:r>
          </a:p>
        </p:txBody>
      </p:sp>
    </p:spTree>
    <p:extLst>
      <p:ext uri="{BB962C8B-B14F-4D97-AF65-F5344CB8AC3E}">
        <p14:creationId xmlns:p14="http://schemas.microsoft.com/office/powerpoint/2010/main" val="2444996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3769-0177-4E05-9674-0788FFAE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8C07-13BC-4947-84D8-D56099889E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Behavior Blockers</a:t>
            </a:r>
          </a:p>
          <a:p>
            <a:pPr lvl="1"/>
            <a:r>
              <a:rPr lang="en-US" sz="2000" dirty="0"/>
              <a:t>Tries to block bad behavior</a:t>
            </a:r>
          </a:p>
          <a:p>
            <a:pPr lvl="1"/>
            <a:r>
              <a:rPr lang="en-US" sz="2000" dirty="0"/>
              <a:t>But what counts as “bad”?</a:t>
            </a:r>
          </a:p>
          <a:p>
            <a:r>
              <a:rPr lang="en-US" sz="2400" dirty="0"/>
              <a:t>Integrity Checkers</a:t>
            </a:r>
          </a:p>
          <a:p>
            <a:pPr lvl="1"/>
            <a:r>
              <a:rPr lang="en-US" sz="2000" dirty="0"/>
              <a:t>Checksum files</a:t>
            </a:r>
          </a:p>
          <a:p>
            <a:pPr lvl="1"/>
            <a:r>
              <a:rPr lang="en-US" sz="2000" dirty="0"/>
              <a:t>Detect unauthorized changes</a:t>
            </a:r>
          </a:p>
          <a:p>
            <a:pPr lvl="1"/>
            <a:r>
              <a:rPr lang="en-US" sz="2000" dirty="0"/>
              <a:t>But what is authorized?</a:t>
            </a:r>
          </a:p>
          <a:p>
            <a:r>
              <a:rPr lang="en-US" sz="2400" dirty="0"/>
              <a:t>Heuristics</a:t>
            </a:r>
          </a:p>
          <a:p>
            <a:pPr lvl="1"/>
            <a:r>
              <a:rPr lang="en-US" sz="2000" dirty="0"/>
              <a:t>Look for “telltale” signs</a:t>
            </a:r>
          </a:p>
          <a:p>
            <a:pPr lvl="1"/>
            <a:r>
              <a:rPr lang="en-US" sz="2000" dirty="0"/>
              <a:t>Minimally effective; too many false positives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48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BE62-186A-43DE-99AC-B943D57A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and Sandboxing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42E3-A5D2-4B67-BA22-3760329CAA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962400"/>
          </a:xfrm>
        </p:spPr>
        <p:txBody>
          <a:bodyPr>
            <a:normAutofit/>
          </a:bodyPr>
          <a:lstStyle/>
          <a:p>
            <a:r>
              <a:rPr lang="en-US" dirty="0"/>
              <a:t>Emulation </a:t>
            </a:r>
            <a:r>
              <a:rPr lang="en-US" b="1" i="1" dirty="0"/>
              <a:t>simulates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Stubbed I/O</a:t>
            </a:r>
          </a:p>
          <a:p>
            <a:pPr lvl="1"/>
            <a:r>
              <a:rPr lang="en-US" dirty="0"/>
              <a:t>Simulate the “beginning” when viruses activate</a:t>
            </a:r>
          </a:p>
          <a:p>
            <a:r>
              <a:rPr lang="en-US" dirty="0"/>
              <a:t>Sandboxing runs the software in a virtual environment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Usually for a limited amount of time (e.g., 1 minute)</a:t>
            </a:r>
          </a:p>
          <a:p>
            <a:pPr lvl="1"/>
            <a:r>
              <a:rPr lang="en-US" dirty="0"/>
              <a:t>Observe changes to the filesystem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Non-contextual execution including arguments</a:t>
            </a:r>
          </a:p>
          <a:p>
            <a:pPr lvl="1"/>
            <a:r>
              <a:rPr lang="en-US" dirty="0"/>
              <a:t>Malware that detects sandboxes</a:t>
            </a:r>
          </a:p>
        </p:txBody>
      </p:sp>
    </p:spTree>
    <p:extLst>
      <p:ext uri="{BB962C8B-B14F-4D97-AF65-F5344CB8AC3E}">
        <p14:creationId xmlns:p14="http://schemas.microsoft.com/office/powerpoint/2010/main" val="309369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D60A-5806-4900-B3C7-D2049BF0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48DA-EBE6-4003-9163-AE9D25B89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Antivirus scanning is representative of all malware scanning</a:t>
            </a:r>
          </a:p>
          <a:p>
            <a:pPr marL="0" indent="0">
              <a:buNone/>
            </a:pPr>
            <a:r>
              <a:rPr lang="en-US" dirty="0"/>
              <a:t>Always “behind” the enemy</a:t>
            </a:r>
          </a:p>
          <a:p>
            <a:pPr marL="0" indent="0">
              <a:buNone/>
            </a:pPr>
            <a:r>
              <a:rPr lang="en-US" dirty="0"/>
              <a:t>Signatures can only catch “known” malware</a:t>
            </a:r>
          </a:p>
          <a:p>
            <a:pPr marL="0" indent="0">
              <a:buNone/>
            </a:pPr>
            <a:r>
              <a:rPr lang="en-US" dirty="0"/>
              <a:t>Guesses always have FP and FN</a:t>
            </a:r>
          </a:p>
          <a:p>
            <a:pPr marL="0" indent="0">
              <a:buNone/>
            </a:pPr>
            <a:r>
              <a:rPr lang="en-US" dirty="0"/>
              <a:t>Dynamic execution can be detected/evaded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79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3EB-5E2B-4073-91B8-3B875740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Enemy: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0925-9D3D-42C9-A1AE-321F445FAA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b="1" i="1" dirty="0"/>
              <a:t>Decidability</a:t>
            </a:r>
            <a:r>
              <a:rPr lang="en-US" dirty="0"/>
              <a:t> is a classic computer science problem</a:t>
            </a:r>
          </a:p>
          <a:p>
            <a:r>
              <a:rPr lang="en-US" dirty="0"/>
              <a:t>Halting Problem:</a:t>
            </a:r>
          </a:p>
          <a:p>
            <a:pPr lvl="1"/>
            <a:r>
              <a:rPr lang="en-US" dirty="0"/>
              <a:t>Given: a program P and input I</a:t>
            </a:r>
          </a:p>
          <a:p>
            <a:pPr lvl="1"/>
            <a:r>
              <a:rPr lang="en-US" dirty="0"/>
              <a:t>Can you write a program D that determines if P </a:t>
            </a:r>
            <a:r>
              <a:rPr lang="en-US" b="1" i="1" dirty="0"/>
              <a:t>halts</a:t>
            </a:r>
            <a:r>
              <a:rPr lang="en-US" dirty="0"/>
              <a:t> on input I</a:t>
            </a:r>
          </a:p>
          <a:p>
            <a:pPr lvl="1"/>
            <a:r>
              <a:rPr lang="en-US" dirty="0"/>
              <a:t>(Halts, meaning e.g., not stuck in an infinite loop)</a:t>
            </a:r>
          </a:p>
          <a:p>
            <a:pPr lvl="1"/>
            <a:r>
              <a:rPr lang="en-US" dirty="0"/>
              <a:t>Over the </a:t>
            </a:r>
            <a:r>
              <a:rPr lang="en-US" b="1" i="1" dirty="0"/>
              <a:t>set of all possible programs</a:t>
            </a:r>
            <a:r>
              <a:rPr lang="en-US" dirty="0"/>
              <a:t>, the answer is </a:t>
            </a:r>
            <a:r>
              <a:rPr lang="en-US" b="1" i="1" u="sng" dirty="0"/>
              <a:t>NO</a:t>
            </a:r>
            <a:endParaRPr lang="en-US" dirty="0"/>
          </a:p>
          <a:p>
            <a:pPr lvl="1"/>
            <a:r>
              <a:rPr lang="en-US" dirty="0"/>
              <a:t>(Maybe able to determine for some, but not for all)</a:t>
            </a:r>
          </a:p>
          <a:p>
            <a:r>
              <a:rPr lang="en-US" dirty="0"/>
              <a:t>Alan Turing proved this in 1936!</a:t>
            </a:r>
          </a:p>
          <a:p>
            <a:r>
              <a:rPr lang="en-US" b="1" i="1" dirty="0"/>
              <a:t>Halting problem proven to extend to any non-trivial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3097632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3DA2-D50F-468F-9EE1-F65E5DCF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4857-8DFB-46E2-B284-7FBFECF751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There is no program that can detect all malware</a:t>
            </a:r>
          </a:p>
          <a:p>
            <a:r>
              <a:rPr lang="en-US" sz="2400" dirty="0"/>
              <a:t>Is this just theoretical?</a:t>
            </a:r>
          </a:p>
          <a:p>
            <a:pPr lvl="1"/>
            <a:r>
              <a:rPr lang="en-US" sz="2000" dirty="0"/>
              <a:t>What if we can detect 99.9999999%?</a:t>
            </a:r>
          </a:p>
          <a:p>
            <a:pPr lvl="1"/>
            <a:r>
              <a:rPr lang="en-US" sz="2000" dirty="0"/>
              <a:t>What if we can detect all the “important” threats?</a:t>
            </a:r>
          </a:p>
        </p:txBody>
      </p:sp>
    </p:spTree>
    <p:extLst>
      <p:ext uri="{BB962C8B-B14F-4D97-AF65-F5344CB8AC3E}">
        <p14:creationId xmlns:p14="http://schemas.microsoft.com/office/powerpoint/2010/main" val="910384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9307-5F84-4184-A3CE-D39DEAB7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from 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11D7-F76A-459C-BD0A-4AAF1B428C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dirty="0"/>
              <a:t>In 1995, </a:t>
            </a:r>
            <a:r>
              <a:rPr lang="en-US" dirty="0" err="1"/>
              <a:t>Gryaznov</a:t>
            </a:r>
            <a:r>
              <a:rPr lang="en-US" dirty="0"/>
              <a:t> wrote, “Scanners of the year 2000”</a:t>
            </a:r>
          </a:p>
          <a:p>
            <a:r>
              <a:rPr lang="en-US" dirty="0"/>
              <a:t>He discussed Heuristics</a:t>
            </a:r>
          </a:p>
          <a:p>
            <a:r>
              <a:rPr lang="en-US" dirty="0"/>
              <a:t>Specifically mentioned the halting problem, but said:</a:t>
            </a:r>
          </a:p>
          <a:p>
            <a:r>
              <a:rPr lang="en-US" i="1" dirty="0"/>
              <a:t>Fortunately, this does not rule out a possibility of 90 or even 99 per cent reliability. And with the remaining one per cent cases we hopefully shall be able to deal with </a:t>
            </a:r>
            <a:r>
              <a:rPr lang="en-US" dirty="0"/>
              <a:t>using</a:t>
            </a:r>
            <a:r>
              <a:rPr lang="en-US" i="1" dirty="0"/>
              <a:t> our traditional virus signatures scanning technique. </a:t>
            </a:r>
            <a:endParaRPr lang="en-US" dirty="0"/>
          </a:p>
          <a:p>
            <a:endParaRPr lang="en-US" i="1" dirty="0"/>
          </a:p>
          <a:p>
            <a:r>
              <a:rPr lang="en-US" b="1" i="1" u="sng" dirty="0"/>
              <a:t>GRYAZNOV WAS WRONG.</a:t>
            </a:r>
          </a:p>
        </p:txBody>
      </p:sp>
    </p:spTree>
    <p:extLst>
      <p:ext uri="{BB962C8B-B14F-4D97-AF65-F5344CB8AC3E}">
        <p14:creationId xmlns:p14="http://schemas.microsoft.com/office/powerpoint/2010/main" val="94393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7F18-7811-4D26-947F-B2A70244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Gryaznov’s</a:t>
            </a:r>
            <a:r>
              <a:rPr lang="en-US" dirty="0"/>
              <a:t>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AAEA14-B55D-40D7-A75B-1826B66CE150}"/>
              </a:ext>
            </a:extLst>
          </p:cNvPr>
          <p:cNvSpPr/>
          <p:nvPr/>
        </p:nvSpPr>
        <p:spPr>
          <a:xfrm>
            <a:off x="2476500" y="2057400"/>
            <a:ext cx="4191000" cy="3352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687617-B28E-4546-B518-72DDED3FA17F}"/>
              </a:ext>
            </a:extLst>
          </p:cNvPr>
          <p:cNvSpPr/>
          <p:nvPr/>
        </p:nvSpPr>
        <p:spPr>
          <a:xfrm>
            <a:off x="2667000" y="2286000"/>
            <a:ext cx="4000500" cy="31242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AE5BB-651A-4DF2-99DC-91F61EDC75A7}"/>
              </a:ext>
            </a:extLst>
          </p:cNvPr>
          <p:cNvSpPr txBox="1"/>
          <p:nvPr/>
        </p:nvSpPr>
        <p:spPr>
          <a:xfrm>
            <a:off x="494144" y="2101334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Viruses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D327C-3576-460D-AEA2-2E2690E7CEC4}"/>
              </a:ext>
            </a:extLst>
          </p:cNvPr>
          <p:cNvSpPr txBox="1"/>
          <p:nvPr/>
        </p:nvSpPr>
        <p:spPr>
          <a:xfrm>
            <a:off x="6324600" y="5269468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Algorithmically Detectable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5667DD-7A4A-4565-AB94-07277B4D089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78645" y="2470666"/>
            <a:ext cx="1340755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32A887-A5DD-4166-B179-FD8BF5726B1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181600" y="4343400"/>
            <a:ext cx="2471826" cy="92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53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5FB4-8BAE-4628-B6E2-0761874A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Doesn’t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BC36-D464-4D49-BE27-4BAE104CC4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 err="1"/>
              <a:t>Gryaznov</a:t>
            </a:r>
            <a:r>
              <a:rPr lang="en-US" dirty="0"/>
              <a:t> treats viruses as if they are created at random</a:t>
            </a:r>
          </a:p>
          <a:p>
            <a:r>
              <a:rPr lang="en-US" dirty="0"/>
              <a:t>Viruses are created by </a:t>
            </a:r>
            <a:r>
              <a:rPr lang="en-US" b="1" i="1" dirty="0"/>
              <a:t>human beings</a:t>
            </a:r>
            <a:endParaRPr lang="en-US" dirty="0"/>
          </a:p>
          <a:p>
            <a:r>
              <a:rPr lang="en-US" dirty="0"/>
              <a:t>If an antivirus writer creates an algorithm, the adversary adjusts</a:t>
            </a:r>
          </a:p>
          <a:p>
            <a:r>
              <a:rPr lang="en-US" dirty="0"/>
              <a:t>The adversary moves into the space not detected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4339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7572-25EE-4240-8A75-E5630754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Primary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1C04-9189-4FFB-846E-BAF70441F4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>
            <a:normAutofit/>
          </a:bodyPr>
          <a:lstStyle/>
          <a:p>
            <a:r>
              <a:rPr lang="en-US" sz="2400" dirty="0"/>
              <a:t>Payload – The code that performs the (harmful) action</a:t>
            </a:r>
          </a:p>
          <a:p>
            <a:r>
              <a:rPr lang="en-US" sz="2400" dirty="0"/>
              <a:t>Attack Vector/Exploit/Delivery – The code that enables the payload</a:t>
            </a:r>
          </a:p>
          <a:p>
            <a:pPr lvl="1"/>
            <a:r>
              <a:rPr lang="en-US" sz="2000" dirty="0"/>
              <a:t>May include a transmission component</a:t>
            </a:r>
          </a:p>
          <a:p>
            <a:pPr lvl="1"/>
            <a:r>
              <a:rPr lang="en-US" sz="2000" dirty="0"/>
              <a:t>May include a stealth component</a:t>
            </a:r>
          </a:p>
          <a:p>
            <a:pPr lvl="1"/>
            <a:r>
              <a:rPr lang="en-US" sz="2000" dirty="0"/>
              <a:t>May include a mechanism for bypassing security</a:t>
            </a:r>
          </a:p>
          <a:p>
            <a:pPr lvl="1"/>
            <a:r>
              <a:rPr lang="en-US" sz="2000" dirty="0"/>
              <a:t>May be as simple as an email with an attachment</a:t>
            </a:r>
          </a:p>
        </p:txBody>
      </p:sp>
    </p:spTree>
    <p:extLst>
      <p:ext uri="{BB962C8B-B14F-4D97-AF65-F5344CB8AC3E}">
        <p14:creationId xmlns:p14="http://schemas.microsoft.com/office/powerpoint/2010/main" val="1933130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9FD6-8640-40C3-9BAE-4C8BF4ED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1A181C-5B34-47E9-95F9-4FF20C89CD8B}"/>
              </a:ext>
            </a:extLst>
          </p:cNvPr>
          <p:cNvSpPr/>
          <p:nvPr/>
        </p:nvSpPr>
        <p:spPr>
          <a:xfrm>
            <a:off x="2476500" y="2057400"/>
            <a:ext cx="4191000" cy="3352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C5ED03-1047-48DB-8BAC-DB11F2C160E5}"/>
              </a:ext>
            </a:extLst>
          </p:cNvPr>
          <p:cNvSpPr/>
          <p:nvPr/>
        </p:nvSpPr>
        <p:spPr>
          <a:xfrm>
            <a:off x="3788613" y="3650807"/>
            <a:ext cx="2324100" cy="14478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FE77D-DA73-4E15-8730-F9630B4CB82F}"/>
              </a:ext>
            </a:extLst>
          </p:cNvPr>
          <p:cNvSpPr txBox="1"/>
          <p:nvPr/>
        </p:nvSpPr>
        <p:spPr>
          <a:xfrm>
            <a:off x="494144" y="2101334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Viruses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8F32C-6A8B-4285-B5EF-A8B96B428486}"/>
              </a:ext>
            </a:extLst>
          </p:cNvPr>
          <p:cNvSpPr txBox="1"/>
          <p:nvPr/>
        </p:nvSpPr>
        <p:spPr>
          <a:xfrm>
            <a:off x="6324600" y="5269468"/>
            <a:ext cx="276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Antivirus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0A1E8-CAC4-4337-BB4B-84C7D3AAE88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78645" y="2470666"/>
            <a:ext cx="1340755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1E8A8D-85EA-46AD-BE82-D5FEEEC067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448328" y="4930526"/>
            <a:ext cx="2260209" cy="3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094B32B-2E83-4001-8E52-BF734D9C0607}"/>
              </a:ext>
            </a:extLst>
          </p:cNvPr>
          <p:cNvSpPr/>
          <p:nvPr/>
        </p:nvSpPr>
        <p:spPr>
          <a:xfrm>
            <a:off x="3033624" y="2621224"/>
            <a:ext cx="2414676" cy="1447800"/>
          </a:xfrm>
          <a:prstGeom prst="ellipse">
            <a:avLst/>
          </a:prstGeom>
          <a:solidFill>
            <a:schemeClr val="accent2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NEXT MONTH’S VIRUSES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FD802-E816-4705-9BBD-9319F42247A2}"/>
              </a:ext>
            </a:extLst>
          </p:cNvPr>
          <p:cNvSpPr txBox="1"/>
          <p:nvPr/>
        </p:nvSpPr>
        <p:spPr>
          <a:xfrm>
            <a:off x="6623469" y="2015725"/>
            <a:ext cx="1507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Virus Authors </a:t>
            </a:r>
          </a:p>
          <a:p>
            <a:pPr algn="ctr"/>
            <a:r>
              <a:rPr lang="en-US" b="1" i="1" dirty="0"/>
              <a:t>MOVE </a:t>
            </a:r>
            <a:r>
              <a:rPr lang="en-US" dirty="0"/>
              <a:t>in the</a:t>
            </a:r>
          </a:p>
          <a:p>
            <a:pPr algn="ctr"/>
            <a:r>
              <a:rPr lang="en-US" dirty="0"/>
              <a:t>space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F78C4-2ACF-46C6-9406-C7762B1017C7}"/>
              </a:ext>
            </a:extLst>
          </p:cNvPr>
          <p:cNvSpPr/>
          <p:nvPr/>
        </p:nvSpPr>
        <p:spPr>
          <a:xfrm>
            <a:off x="3554143" y="3572266"/>
            <a:ext cx="2324100" cy="1217528"/>
          </a:xfrm>
          <a:prstGeom prst="ellipse">
            <a:avLst/>
          </a:prstGeom>
          <a:solidFill>
            <a:schemeClr val="accent2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MONTH’S VIRUSES</a:t>
            </a:r>
          </a:p>
        </p:txBody>
      </p:sp>
    </p:spTree>
    <p:extLst>
      <p:ext uri="{BB962C8B-B14F-4D97-AF65-F5344CB8AC3E}">
        <p14:creationId xmlns:p14="http://schemas.microsoft.com/office/powerpoint/2010/main" val="3104546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E4D9-E6FE-4C81-9A4D-79FE3F50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Behavior?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A93E-0E81-45E8-9E77-F1D81910C2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Behavior isn’t a program</a:t>
            </a:r>
          </a:p>
          <a:p>
            <a:r>
              <a:rPr lang="en-US" dirty="0"/>
              <a:t>We should be able to perfectly detect bad behavior, right?</a:t>
            </a:r>
          </a:p>
        </p:txBody>
      </p:sp>
    </p:spTree>
    <p:extLst>
      <p:ext uri="{BB962C8B-B14F-4D97-AF65-F5344CB8AC3E}">
        <p14:creationId xmlns:p14="http://schemas.microsoft.com/office/powerpoint/2010/main" val="953122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977C-CD31-4127-89F2-13AE8098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“Weird Machines”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C06A-43A0-4DAE-9CCA-33D17FCF6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“Weird machines, exploitability, and provable </a:t>
            </a:r>
            <a:r>
              <a:rPr lang="en-US" dirty="0" err="1"/>
              <a:t>unexploitability</a:t>
            </a:r>
            <a:r>
              <a:rPr lang="en-US" dirty="0"/>
              <a:t>”</a:t>
            </a:r>
          </a:p>
          <a:p>
            <a:r>
              <a:rPr lang="en-US" dirty="0"/>
              <a:t>Written by Thomas </a:t>
            </a:r>
            <a:r>
              <a:rPr lang="en-US" dirty="0" err="1"/>
              <a:t>Dullien</a:t>
            </a:r>
            <a:endParaRPr lang="en-US" dirty="0"/>
          </a:p>
          <a:p>
            <a:r>
              <a:rPr lang="en-US" dirty="0"/>
              <a:t>Explains that users interacting with a program </a:t>
            </a:r>
            <a:r>
              <a:rPr lang="en-US" b="1" i="1" dirty="0"/>
              <a:t>is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8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C960-3012-49F8-9219-A4B32342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80AF0-13DE-4F1D-8E7C-482A1366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068612"/>
            <a:ext cx="7065113" cy="3265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5DA75-B112-4A51-A531-47E57C24D65A}"/>
              </a:ext>
            </a:extLst>
          </p:cNvPr>
          <p:cNvSpPr txBox="1"/>
          <p:nvPr/>
        </p:nvSpPr>
        <p:spPr>
          <a:xfrm>
            <a:off x="5410200" y="5800308"/>
            <a:ext cx="22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</a:t>
            </a:r>
            <a:r>
              <a:rPr lang="en-US" dirty="0" err="1"/>
              <a:t>Dullien’s</a:t>
            </a:r>
            <a:r>
              <a:rPr lang="en-US" dirty="0"/>
              <a:t> Paper</a:t>
            </a:r>
          </a:p>
        </p:txBody>
      </p:sp>
    </p:spTree>
    <p:extLst>
      <p:ext uri="{BB962C8B-B14F-4D97-AF65-F5344CB8AC3E}">
        <p14:creationId xmlns:p14="http://schemas.microsoft.com/office/powerpoint/2010/main" val="1620588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3B40-A889-49BF-8537-6D388D53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8723-864D-461F-99C2-4E87DB86E4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View a “Program” as a state machine</a:t>
            </a:r>
          </a:p>
          <a:p>
            <a:r>
              <a:rPr lang="en-US" dirty="0"/>
              <a:t>Program starts in state S_0</a:t>
            </a:r>
          </a:p>
          <a:p>
            <a:r>
              <a:rPr lang="en-US" dirty="0"/>
              <a:t>Based on instruction, advances to state </a:t>
            </a:r>
            <a:r>
              <a:rPr lang="en-US" dirty="0" err="1"/>
              <a:t>S_i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4E480-6FAB-47B8-9239-ACFF3E3A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44" y="3611822"/>
            <a:ext cx="4550512" cy="21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27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1164-3C3F-4EAA-AA1C-4744D488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User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5B31-CBE1-4A09-9C0F-4DCB755C63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Program is in some State. Call it S_0</a:t>
            </a:r>
          </a:p>
          <a:p>
            <a:r>
              <a:rPr lang="en-US" dirty="0"/>
              <a:t>User interacts with the program</a:t>
            </a:r>
          </a:p>
          <a:p>
            <a:r>
              <a:rPr lang="en-US" dirty="0"/>
              <a:t>Program advances to state S_1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E20CD-9382-4815-BE05-4B95706D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352800"/>
            <a:ext cx="6172200" cy="2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7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AC6A-A912-4E68-9269-452E6EB9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“User”?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AEF6-E73E-4BF3-B97A-CBA3717C43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Do we literally mean a flesh-and-blood human?</a:t>
            </a:r>
          </a:p>
          <a:p>
            <a:r>
              <a:rPr lang="en-US" dirty="0"/>
              <a:t>Really, “user” is just whatever provides the input</a:t>
            </a:r>
          </a:p>
          <a:p>
            <a:r>
              <a:rPr lang="en-US" dirty="0"/>
              <a:t>This can, of course, just be another process</a:t>
            </a:r>
          </a:p>
          <a:p>
            <a:r>
              <a:rPr lang="en-US" dirty="0"/>
              <a:t>Thus, two processes interacting </a:t>
            </a:r>
            <a:r>
              <a:rPr lang="en-US" b="1" i="1" dirty="0"/>
              <a:t>IS A PROGRAM</a:t>
            </a:r>
            <a:endParaRPr lang="en-US" dirty="0"/>
          </a:p>
          <a:p>
            <a:r>
              <a:rPr lang="en-US" dirty="0"/>
              <a:t>Therefore, determining if “behavior” is good is undecidable</a:t>
            </a:r>
          </a:p>
        </p:txBody>
      </p:sp>
    </p:spTree>
    <p:extLst>
      <p:ext uri="{BB962C8B-B14F-4D97-AF65-F5344CB8AC3E}">
        <p14:creationId xmlns:p14="http://schemas.microsoft.com/office/powerpoint/2010/main" val="3324087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048C-BA69-44FB-ADEA-35F01D66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Big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A252-92A8-4E43-80EC-0C54EA17F3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Decidability is a fundamental, </a:t>
            </a:r>
            <a:r>
              <a:rPr lang="en-US" b="1" i="1" dirty="0"/>
              <a:t>unsolvable</a:t>
            </a:r>
            <a:r>
              <a:rPr lang="en-US" dirty="0"/>
              <a:t> problem</a:t>
            </a:r>
          </a:p>
          <a:p>
            <a:r>
              <a:rPr lang="en-US" dirty="0"/>
              <a:t>Another big problem is </a:t>
            </a:r>
            <a:r>
              <a:rPr lang="en-US" b="1" i="1" u="sng" dirty="0"/>
              <a:t>Supply Chain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82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B0E3-8481-4B33-A4D0-8E2EE98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1984: Thompson’s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74D9-494C-45E3-8BD2-0AA850F0B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“Reflections on Trusting Trust” by Ken Thompson, 1984</a:t>
            </a:r>
          </a:p>
          <a:p>
            <a:r>
              <a:rPr lang="en-US" dirty="0"/>
              <a:t>Demonstrated creating an evil compiler</a:t>
            </a:r>
          </a:p>
          <a:p>
            <a:r>
              <a:rPr lang="en-US" dirty="0"/>
              <a:t>Would compile a login program with a backdoor</a:t>
            </a:r>
          </a:p>
          <a:p>
            <a:r>
              <a:rPr lang="en-US" dirty="0"/>
              <a:t>BUT! </a:t>
            </a:r>
            <a:r>
              <a:rPr lang="en-US" b="1" i="1" dirty="0"/>
              <a:t>ALSO COMPILED </a:t>
            </a:r>
            <a:r>
              <a:rPr lang="en-US" b="1" i="1" u="sng" dirty="0"/>
              <a:t>COMPILERS</a:t>
            </a:r>
            <a:r>
              <a:rPr lang="en-US" b="1" i="1" dirty="0"/>
              <a:t> WITH THIS LOGIC!</a:t>
            </a:r>
            <a:endParaRPr lang="en-US" dirty="0"/>
          </a:p>
          <a:p>
            <a:r>
              <a:rPr lang="en-US" dirty="0"/>
              <a:t>“Clean” compiler source code compiled by an evil compiler </a:t>
            </a:r>
            <a:r>
              <a:rPr lang="en-US" b="1" i="1" dirty="0"/>
              <a:t>is evil!</a:t>
            </a:r>
            <a:endParaRPr lang="en-US" dirty="0"/>
          </a:p>
          <a:p>
            <a:r>
              <a:rPr lang="en-US" dirty="0"/>
              <a:t>Proved that a “source code review” can’t catch all evil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4645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1D87-CB9D-49AA-B686-4036B29C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B708-6E01-4A27-A02F-672D291223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Much of early computer security driven by military concerns</a:t>
            </a:r>
          </a:p>
          <a:p>
            <a:pPr marL="0" indent="0">
              <a:buNone/>
            </a:pPr>
            <a:r>
              <a:rPr lang="en-US" dirty="0"/>
              <a:t>The biggest concern was an unauthorized user or program</a:t>
            </a:r>
          </a:p>
          <a:p>
            <a:pPr marL="0" indent="0">
              <a:buNone/>
            </a:pPr>
            <a:r>
              <a:rPr lang="en-US" dirty="0"/>
              <a:t>Other concerns developed over time</a:t>
            </a:r>
          </a:p>
          <a:p>
            <a:pPr marL="0" indent="0">
              <a:buNone/>
            </a:pPr>
            <a:r>
              <a:rPr lang="en-US" dirty="0"/>
              <a:t>The following slides are a very brief overview/highlight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9B2D-97C9-407F-B207-BD1FC0C6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1972 Government Report: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2694A-2D6D-4899-BE53-2364415EBE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0113" y="1828800"/>
            <a:ext cx="8623773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B1DAB-0AB8-490B-8609-B5054344E4CA}"/>
              </a:ext>
            </a:extLst>
          </p:cNvPr>
          <p:cNvSpPr txBox="1"/>
          <p:nvPr/>
        </p:nvSpPr>
        <p:spPr>
          <a:xfrm>
            <a:off x="3733800" y="5535531"/>
            <a:ext cx="44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https://apps.dtic.mil/sti/pdfs/AD0758206.pdf</a:t>
            </a:r>
          </a:p>
        </p:txBody>
      </p:sp>
    </p:spTree>
    <p:extLst>
      <p:ext uri="{BB962C8B-B14F-4D97-AF65-F5344CB8AC3E}">
        <p14:creationId xmlns:p14="http://schemas.microsoft.com/office/powerpoint/2010/main" val="38904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9240-9C7D-4421-813F-965A632B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1987: Fred Cohen’s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9920-5C9F-48AF-82AB-E11BE5B930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“Computer Viruses: Theory and Experiments” Fred Cohen, 1987</a:t>
            </a:r>
          </a:p>
          <a:p>
            <a:r>
              <a:rPr lang="en-US" dirty="0"/>
              <a:t>Introduced the concept of a self-replicating, evil program</a:t>
            </a:r>
          </a:p>
          <a:p>
            <a:r>
              <a:rPr lang="en-US" dirty="0"/>
              <a:t>The program attaches to a “good” program infecting it</a:t>
            </a:r>
          </a:p>
          <a:p>
            <a:r>
              <a:rPr lang="en-US" dirty="0"/>
              <a:t>When the infected program is run, the virus runs</a:t>
            </a:r>
          </a:p>
          <a:p>
            <a:r>
              <a:rPr lang="en-US" dirty="0"/>
              <a:t>The virus does it’s evil AND spreads itself to other programs</a:t>
            </a:r>
          </a:p>
          <a:p>
            <a:r>
              <a:rPr lang="en-US" dirty="0"/>
              <a:t>Concepts first proposed by Cohen in 1984</a:t>
            </a:r>
          </a:p>
        </p:txBody>
      </p:sp>
    </p:spTree>
    <p:extLst>
      <p:ext uri="{BB962C8B-B14F-4D97-AF65-F5344CB8AC3E}">
        <p14:creationId xmlns:p14="http://schemas.microsoft.com/office/powerpoint/2010/main" val="148636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3277-C928-458D-9E44-39C7CABD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1988: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5929-F4CE-48DD-917D-FF850E75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Robert Morris wrote a self-spreading piece of code (worm)</a:t>
            </a:r>
          </a:p>
          <a:p>
            <a:r>
              <a:rPr lang="en-US" sz="2400" dirty="0"/>
              <a:t>Spread using exploits in:</a:t>
            </a:r>
          </a:p>
          <a:p>
            <a:pPr lvl="1"/>
            <a:r>
              <a:rPr lang="en-US" sz="2000" dirty="0"/>
              <a:t>send mail,</a:t>
            </a:r>
          </a:p>
          <a:p>
            <a:pPr lvl="1"/>
            <a:r>
              <a:rPr lang="en-US" sz="2000" dirty="0"/>
              <a:t>Finger</a:t>
            </a:r>
          </a:p>
          <a:p>
            <a:pPr lvl="1"/>
            <a:r>
              <a:rPr lang="en-US" sz="2000" dirty="0" err="1"/>
              <a:t>rsh</a:t>
            </a:r>
            <a:r>
              <a:rPr lang="en-US" sz="2000" dirty="0"/>
              <a:t>/</a:t>
            </a:r>
            <a:r>
              <a:rPr lang="en-US" sz="2000" dirty="0" err="1"/>
              <a:t>rexec</a:t>
            </a:r>
            <a:endParaRPr lang="en-US" sz="2000" dirty="0"/>
          </a:p>
          <a:p>
            <a:r>
              <a:rPr lang="en-US" sz="2400" dirty="0"/>
              <a:t>Also guessed weak passwords</a:t>
            </a:r>
          </a:p>
          <a:p>
            <a:r>
              <a:rPr lang="en-US" sz="2400" dirty="0"/>
              <a:t>Copied code to new machine, compiled, and executed</a:t>
            </a:r>
          </a:p>
          <a:p>
            <a:r>
              <a:rPr lang="en-US" sz="2400" dirty="0"/>
              <a:t>Accidentally re-infected machines until machines became unusable</a:t>
            </a:r>
          </a:p>
          <a:p>
            <a:r>
              <a:rPr lang="en-US" sz="2400" dirty="0"/>
              <a:t>DOS attack brought down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46355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17A4-3081-4085-A1FA-C3BA7DF9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DOS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403A-D722-4E33-8980-EF9A2557B1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D6686-2785-4807-8EBD-7CFC5B6C1D1F}"/>
              </a:ext>
            </a:extLst>
          </p:cNvPr>
          <p:cNvSpPr/>
          <p:nvPr/>
        </p:nvSpPr>
        <p:spPr>
          <a:xfrm>
            <a:off x="762000" y="2370138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6D415-7CB3-4F9A-8ED9-BD3E54BB2579}"/>
              </a:ext>
            </a:extLst>
          </p:cNvPr>
          <p:cNvSpPr/>
          <p:nvPr/>
        </p:nvSpPr>
        <p:spPr>
          <a:xfrm>
            <a:off x="762000" y="3810000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5F62B-108C-46F2-B197-6E078BAF70D9}"/>
              </a:ext>
            </a:extLst>
          </p:cNvPr>
          <p:cNvSpPr/>
          <p:nvPr/>
        </p:nvSpPr>
        <p:spPr>
          <a:xfrm>
            <a:off x="6858000" y="3810000"/>
            <a:ext cx="990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6B138-F2C0-49D1-9E12-742F8900B13E}"/>
              </a:ext>
            </a:extLst>
          </p:cNvPr>
          <p:cNvSpPr/>
          <p:nvPr/>
        </p:nvSpPr>
        <p:spPr>
          <a:xfrm>
            <a:off x="762000" y="3810000"/>
            <a:ext cx="3048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0F995C39-55AE-49F9-BB29-FC6AA61D271E}"/>
              </a:ext>
            </a:extLst>
          </p:cNvPr>
          <p:cNvSpPr/>
          <p:nvPr/>
        </p:nvSpPr>
        <p:spPr>
          <a:xfrm>
            <a:off x="838200" y="4890764"/>
            <a:ext cx="6477000" cy="679774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35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3524</TotalTime>
  <Words>2060</Words>
  <Application>Microsoft Office PowerPoint</Application>
  <PresentationFormat>On-screen Show (4:3)</PresentationFormat>
  <Paragraphs>320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Calibri</vt:lpstr>
      <vt:lpstr>Calibri Light</vt:lpstr>
      <vt:lpstr>Roboto Slab</vt:lpstr>
      <vt:lpstr>Retrospect</vt:lpstr>
      <vt:lpstr>Malicious Software</vt:lpstr>
      <vt:lpstr>What is “Malicious Code”?</vt:lpstr>
      <vt:lpstr>Common Malware Classes</vt:lpstr>
      <vt:lpstr>Two Primary Components</vt:lpstr>
      <vt:lpstr>Malware History</vt:lpstr>
      <vt:lpstr>1972 Government Report:</vt:lpstr>
      <vt:lpstr>1987: Fred Cohen’s Viruses</vt:lpstr>
      <vt:lpstr>1988: Morris Worm</vt:lpstr>
      <vt:lpstr>Early DOS Viruses</vt:lpstr>
      <vt:lpstr>Impact of Early Viruses</vt:lpstr>
      <vt:lpstr>1995: Concept Macro Virus</vt:lpstr>
      <vt:lpstr>2000: I Love You</vt:lpstr>
      <vt:lpstr>2004: MyDoom</vt:lpstr>
      <vt:lpstr>2005: Sony Rootkit</vt:lpstr>
      <vt:lpstr>Why is the Sony Rootkit So Bad?</vt:lpstr>
      <vt:lpstr>2013: Cryptolocker</vt:lpstr>
      <vt:lpstr>2016: Mirai</vt:lpstr>
      <vt:lpstr>Command and Control Concept</vt:lpstr>
      <vt:lpstr>Zero-day Vulnerabilities</vt:lpstr>
      <vt:lpstr>Simultaneously New and Old</vt:lpstr>
      <vt:lpstr>Zero Days from 2005 until Now</vt:lpstr>
      <vt:lpstr>What are Zero-Days used for?</vt:lpstr>
      <vt:lpstr>Militarization of Cyberspace</vt:lpstr>
      <vt:lpstr>Risks of Cyberweapons</vt:lpstr>
      <vt:lpstr>Malware Defense Strategies</vt:lpstr>
      <vt:lpstr>Identifying Malware</vt:lpstr>
      <vt:lpstr>Classification Approaches</vt:lpstr>
      <vt:lpstr>Early “Anti Virus”</vt:lpstr>
      <vt:lpstr>Virus Advancements</vt:lpstr>
      <vt:lpstr>Polymorphic Virus Diagram</vt:lpstr>
      <vt:lpstr>Anti-virus Arms Race</vt:lpstr>
      <vt:lpstr>Beyond Scanning </vt:lpstr>
      <vt:lpstr>Emulation and Sandboxing</vt:lpstr>
      <vt:lpstr>Malware Scanning</vt:lpstr>
      <vt:lpstr>Enemy: Halting Problem</vt:lpstr>
      <vt:lpstr>In Other Words</vt:lpstr>
      <vt:lpstr>Thoughts from 1995</vt:lpstr>
      <vt:lpstr>Gryaznov’s View</vt:lpstr>
      <vt:lpstr>Why It Doesn’t Work</vt:lpstr>
      <vt:lpstr>Correct View</vt:lpstr>
      <vt:lpstr>What about Behavior?</vt:lpstr>
      <vt:lpstr>“Weird Machines”</vt:lpstr>
      <vt:lpstr>What is a Program?</vt:lpstr>
      <vt:lpstr>State Machine View</vt:lpstr>
      <vt:lpstr>States and User Interactions</vt:lpstr>
      <vt:lpstr>What is a “User”?</vt:lpstr>
      <vt:lpstr>One More Big Problem</vt:lpstr>
      <vt:lpstr>1984: Thompson’s 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108</cp:revision>
  <dcterms:created xsi:type="dcterms:W3CDTF">2014-01-16T20:48:15Z</dcterms:created>
  <dcterms:modified xsi:type="dcterms:W3CDTF">2020-10-28T06:56:23Z</dcterms:modified>
</cp:coreProperties>
</file>