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59" r:id="rId3"/>
    <p:sldId id="260" r:id="rId4"/>
    <p:sldId id="265" r:id="rId5"/>
    <p:sldId id="261" r:id="rId6"/>
    <p:sldId id="262" r:id="rId7"/>
    <p:sldId id="264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67" r:id="rId25"/>
    <p:sldId id="268" r:id="rId26"/>
    <p:sldId id="269" r:id="rId27"/>
    <p:sldId id="270" r:id="rId28"/>
    <p:sldId id="271" r:id="rId29"/>
    <p:sldId id="272" r:id="rId30"/>
    <p:sldId id="266" r:id="rId31"/>
    <p:sldId id="263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0" autoAdjust="0"/>
    <p:restoredTop sz="94351" autoAdjust="0"/>
  </p:normalViewPr>
  <p:slideViewPr>
    <p:cSldViewPr>
      <p:cViewPr varScale="1">
        <p:scale>
          <a:sx n="58" d="100"/>
          <a:sy n="58" d="100"/>
        </p:scale>
        <p:origin x="566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952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28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4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110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4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3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8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CB03EA0-2F37-4F62-93D1-61BCD1BEDED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6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9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1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virusbulletin.com/" TargetMode="Externa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Malicious Software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UT CS361S</a:t>
            </a:r>
          </a:p>
          <a:p>
            <a:r>
              <a:rPr lang="en-US" b="1"/>
              <a:t>Fall 2020</a:t>
            </a:r>
            <a:endParaRPr lang="en-US" b="1" dirty="0"/>
          </a:p>
          <a:p>
            <a:r>
              <a:rPr lang="en-US" dirty="0"/>
              <a:t>Lecture Notes</a:t>
            </a:r>
          </a:p>
        </p:txBody>
      </p:sp>
    </p:spTree>
    <p:extLst>
      <p:ext uri="{BB962C8B-B14F-4D97-AF65-F5344CB8AC3E}">
        <p14:creationId xmlns:p14="http://schemas.microsoft.com/office/powerpoint/2010/main" val="166104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A10E-18F9-41E5-8078-9BFE7261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1995: Concept Macro Virus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C7268-8625-43CA-964B-0597199751D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>
            <a:normAutofit/>
          </a:bodyPr>
          <a:lstStyle/>
          <a:p>
            <a:r>
              <a:rPr lang="en-US" sz="2400" dirty="0"/>
              <a:t>Microsoft Word and Excel have limited scripting (“Macros”)</a:t>
            </a:r>
          </a:p>
          <a:p>
            <a:r>
              <a:rPr lang="en-US" sz="2400" dirty="0"/>
              <a:t>Concept was the first virus written completely as a macro</a:t>
            </a:r>
          </a:p>
          <a:p>
            <a:r>
              <a:rPr lang="en-US" sz="2400" dirty="0"/>
              <a:t>It was a delivery system only with no payload</a:t>
            </a:r>
          </a:p>
          <a:p>
            <a:r>
              <a:rPr lang="en-US" sz="2400" dirty="0"/>
              <a:t>But was an important proof-of-concept</a:t>
            </a:r>
          </a:p>
          <a:p>
            <a:r>
              <a:rPr lang="en-US" sz="2400" dirty="0"/>
              <a:t>Users often open documents directly from email</a:t>
            </a:r>
          </a:p>
        </p:txBody>
      </p:sp>
    </p:spTree>
    <p:extLst>
      <p:ext uri="{BB962C8B-B14F-4D97-AF65-F5344CB8AC3E}">
        <p14:creationId xmlns:p14="http://schemas.microsoft.com/office/powerpoint/2010/main" val="3318653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96C2-AE2B-41C9-ACBB-9D1E867EE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2000: I Love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66FCF-7D84-420D-B144-E247D2ACCA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dirty="0"/>
              <a:t>Visual Basic Script virus</a:t>
            </a:r>
          </a:p>
          <a:p>
            <a:r>
              <a:rPr lang="en-US" dirty="0"/>
              <a:t>Appears as email attachment:</a:t>
            </a:r>
          </a:p>
          <a:p>
            <a:pPr lvl="1"/>
            <a:r>
              <a:rPr lang="en-US" dirty="0"/>
              <a:t> LOVE-LETTER-FOR-YOU.txt.vbs</a:t>
            </a:r>
          </a:p>
          <a:p>
            <a:pPr lvl="1"/>
            <a:r>
              <a:rPr lang="en-US" dirty="0"/>
              <a:t>The .</a:t>
            </a:r>
            <a:r>
              <a:rPr lang="en-US" dirty="0" err="1"/>
              <a:t>vbs</a:t>
            </a:r>
            <a:r>
              <a:rPr lang="en-US" dirty="0"/>
              <a:t> often hidden on Windows</a:t>
            </a:r>
          </a:p>
          <a:p>
            <a:r>
              <a:rPr lang="en-US" dirty="0"/>
              <a:t>When executed:</a:t>
            </a:r>
          </a:p>
          <a:p>
            <a:pPr lvl="1"/>
            <a:r>
              <a:rPr lang="en-US" dirty="0"/>
              <a:t>Damaged many office files</a:t>
            </a:r>
          </a:p>
          <a:p>
            <a:pPr lvl="1"/>
            <a:r>
              <a:rPr lang="en-US" dirty="0"/>
              <a:t>Sent email out to email address book </a:t>
            </a:r>
            <a:r>
              <a:rPr lang="en-US" b="1" i="1" dirty="0"/>
              <a:t>automatically</a:t>
            </a:r>
            <a:endParaRPr lang="en-US" dirty="0"/>
          </a:p>
          <a:p>
            <a:r>
              <a:rPr lang="en-US" dirty="0"/>
              <a:t>Spread worldwide in hours</a:t>
            </a:r>
          </a:p>
        </p:txBody>
      </p:sp>
    </p:spTree>
    <p:extLst>
      <p:ext uri="{BB962C8B-B14F-4D97-AF65-F5344CB8AC3E}">
        <p14:creationId xmlns:p14="http://schemas.microsoft.com/office/powerpoint/2010/main" val="968765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54D4F-2297-4D03-84E1-0FF50E59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2004: </a:t>
            </a:r>
            <a:r>
              <a:rPr lang="en-US" dirty="0" err="1"/>
              <a:t>MyDoom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121AC-BA2F-4423-BB53-CA4ED7737D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Fastest spreading mass mailer virus at the time</a:t>
            </a:r>
          </a:p>
          <a:p>
            <a:pPr lvl="1"/>
            <a:r>
              <a:rPr lang="en-US" sz="2200" dirty="0"/>
              <a:t>Slows overall internet performance by about 10%</a:t>
            </a:r>
          </a:p>
          <a:p>
            <a:pPr lvl="1"/>
            <a:r>
              <a:rPr lang="en-US" sz="2200" dirty="0"/>
              <a:t>Slows average web page load times by about 50% percent</a:t>
            </a:r>
          </a:p>
          <a:p>
            <a:pPr lvl="1"/>
            <a:r>
              <a:rPr lang="en-US" sz="2200" dirty="0"/>
              <a:t>Responsible for approximately one in ten e-mail messages.</a:t>
            </a:r>
          </a:p>
          <a:p>
            <a:r>
              <a:rPr lang="en-US" sz="2400" dirty="0"/>
              <a:t>Appears as a delivery error, mail error, </a:t>
            </a:r>
            <a:r>
              <a:rPr lang="en-US" sz="2400" dirty="0" err="1"/>
              <a:t>etc</a:t>
            </a:r>
            <a:endParaRPr lang="en-US" sz="2400" dirty="0"/>
          </a:p>
          <a:p>
            <a:r>
              <a:rPr lang="en-US" sz="2400" dirty="0"/>
              <a:t>Includes an attachment that, if clicked on, mails out copies</a:t>
            </a:r>
          </a:p>
          <a:p>
            <a:r>
              <a:rPr lang="en-US" sz="2400" dirty="0"/>
              <a:t>Also attempted to spread via P2P vile sharing </a:t>
            </a:r>
            <a:r>
              <a:rPr lang="en-US" sz="2400" dirty="0" err="1"/>
              <a:t>Kazaa</a:t>
            </a:r>
            <a:endParaRPr lang="en-US" sz="2400" dirty="0"/>
          </a:p>
          <a:p>
            <a:r>
              <a:rPr lang="en-US" sz="2400" dirty="0"/>
              <a:t>Opened a back door for remote control</a:t>
            </a:r>
          </a:p>
          <a:p>
            <a:r>
              <a:rPr lang="en-US" sz="2400" dirty="0"/>
              <a:t>Attempted to launch a DDOS against the SCO Group’s website</a:t>
            </a:r>
          </a:p>
        </p:txBody>
      </p:sp>
    </p:spTree>
    <p:extLst>
      <p:ext uri="{BB962C8B-B14F-4D97-AF65-F5344CB8AC3E}">
        <p14:creationId xmlns:p14="http://schemas.microsoft.com/office/powerpoint/2010/main" val="3764841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0F83F-1B1E-4B4A-BCE2-2F9882998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2005: Sony Rootkit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41204-AF15-40D9-8F8F-070B10B12C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81200"/>
            <a:ext cx="7924800" cy="3733800"/>
          </a:xfrm>
        </p:spPr>
        <p:txBody>
          <a:bodyPr/>
          <a:lstStyle/>
          <a:p>
            <a:r>
              <a:rPr lang="en-US" dirty="0"/>
              <a:t>Sony CD’s from the 2004-2005 era installed a “Rootkit”</a:t>
            </a:r>
          </a:p>
          <a:p>
            <a:pPr lvl="1"/>
            <a:r>
              <a:rPr lang="en-US" dirty="0"/>
              <a:t>Rootkit, as name implies, usually installs with elevated access</a:t>
            </a:r>
          </a:p>
          <a:p>
            <a:pPr lvl="1"/>
            <a:r>
              <a:rPr lang="en-US" dirty="0"/>
              <a:t>Using this elevated access, it can change the OS</a:t>
            </a:r>
          </a:p>
          <a:p>
            <a:pPr lvl="1"/>
            <a:r>
              <a:rPr lang="en-US" dirty="0"/>
              <a:t>This bypasses usual security such as antivirus,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Also usually very good at being undetectable</a:t>
            </a:r>
          </a:p>
          <a:p>
            <a:r>
              <a:rPr lang="en-US" dirty="0"/>
              <a:t>Installed at root with an EULA </a:t>
            </a:r>
            <a:r>
              <a:rPr lang="en-US" b="1" i="1" dirty="0"/>
              <a:t>that did not mention the software</a:t>
            </a:r>
            <a:endParaRPr lang="en-US" dirty="0"/>
          </a:p>
          <a:p>
            <a:r>
              <a:rPr lang="en-US" dirty="0"/>
              <a:t>In 2005, </a:t>
            </a:r>
            <a:r>
              <a:rPr lang="en-US" b="1" i="1" dirty="0"/>
              <a:t>US-CERT ISSUED AN ADVISORY!!!</a:t>
            </a:r>
            <a:endParaRPr lang="en-US" dirty="0"/>
          </a:p>
          <a:p>
            <a:r>
              <a:rPr lang="en-US" dirty="0"/>
              <a:t>Texas, </a:t>
            </a:r>
            <a:r>
              <a:rPr lang="en-US" b="1" i="1" dirty="0"/>
              <a:t>under Greg Abbot</a:t>
            </a:r>
            <a:r>
              <a:rPr lang="en-US" dirty="0"/>
              <a:t>, was the first state to sue</a:t>
            </a:r>
          </a:p>
        </p:txBody>
      </p:sp>
    </p:spTree>
    <p:extLst>
      <p:ext uri="{BB962C8B-B14F-4D97-AF65-F5344CB8AC3E}">
        <p14:creationId xmlns:p14="http://schemas.microsoft.com/office/powerpoint/2010/main" val="4170087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0526-2BA7-4DBB-BF67-8DB99A6FB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the Sony Rootkit So Bad?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C95C0-089C-48BE-A789-D74BDAD601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>
            <a:normAutofit/>
          </a:bodyPr>
          <a:lstStyle/>
          <a:p>
            <a:r>
              <a:rPr lang="en-US" sz="2400" dirty="0"/>
              <a:t>In addition to violations of privacy, </a:t>
            </a:r>
            <a:r>
              <a:rPr lang="en-US" sz="2400" dirty="0" err="1"/>
              <a:t>etc</a:t>
            </a:r>
            <a:r>
              <a:rPr lang="en-US" sz="2400" dirty="0"/>
              <a:t>, caused:</a:t>
            </a:r>
          </a:p>
          <a:p>
            <a:pPr lvl="1"/>
            <a:r>
              <a:rPr lang="en-US" sz="2000" dirty="0"/>
              <a:t>Slowing the system, consuming resources</a:t>
            </a:r>
          </a:p>
          <a:p>
            <a:pPr lvl="1"/>
            <a:r>
              <a:rPr lang="en-US" sz="2000" dirty="0"/>
              <a:t>False alarms from antivirus</a:t>
            </a:r>
          </a:p>
          <a:p>
            <a:r>
              <a:rPr lang="en-US" sz="2400" b="1" i="1" dirty="0"/>
              <a:t>OPENED HOLES FOR ADDITIONAL MALWARE</a:t>
            </a:r>
            <a:endParaRPr lang="en-US" sz="2400" dirty="0"/>
          </a:p>
          <a:p>
            <a:pPr lvl="1"/>
            <a:r>
              <a:rPr lang="en-US" sz="2000" dirty="0"/>
              <a:t>“</a:t>
            </a:r>
            <a:r>
              <a:rPr lang="en-US" sz="2000" dirty="0" err="1"/>
              <a:t>Stinx</a:t>
            </a:r>
            <a:r>
              <a:rPr lang="en-US" sz="2000" dirty="0"/>
              <a:t>-E trojan”</a:t>
            </a:r>
          </a:p>
        </p:txBody>
      </p:sp>
    </p:spTree>
    <p:extLst>
      <p:ext uri="{BB962C8B-B14F-4D97-AF65-F5344CB8AC3E}">
        <p14:creationId xmlns:p14="http://schemas.microsoft.com/office/powerpoint/2010/main" val="388776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25682-D9EF-4850-8904-B9C1F5FBB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2013: </a:t>
            </a:r>
            <a:r>
              <a:rPr lang="en-US" dirty="0" err="1"/>
              <a:t>Cryptolocker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502A8-D5E6-418D-B00B-631AC02D0DF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/>
          </a:bodyPr>
          <a:lstStyle/>
          <a:p>
            <a:r>
              <a:rPr lang="en-US" sz="2400" dirty="0"/>
              <a:t>Modern Ransomware</a:t>
            </a:r>
          </a:p>
          <a:p>
            <a:r>
              <a:rPr lang="en-US" sz="2400" dirty="0"/>
              <a:t>(1980’s had a ransomware called </a:t>
            </a:r>
            <a:r>
              <a:rPr lang="en-US" sz="2400" dirty="0" err="1"/>
              <a:t>CyberAIDS</a:t>
            </a:r>
            <a:r>
              <a:rPr lang="en-US" sz="2400" dirty="0"/>
              <a:t>)</a:t>
            </a:r>
          </a:p>
          <a:p>
            <a:r>
              <a:rPr lang="en-US" sz="2400" dirty="0"/>
              <a:t>Locks up system and uses public key crypto</a:t>
            </a:r>
          </a:p>
          <a:p>
            <a:r>
              <a:rPr lang="en-US" sz="2400" dirty="0"/>
              <a:t>In addition to fiat currency, accepted </a:t>
            </a:r>
            <a:r>
              <a:rPr lang="en-US" sz="2400" dirty="0" err="1"/>
              <a:t>BitCoin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2899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CC2F1-0179-41DB-B3F2-F824BCDF1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2016: </a:t>
            </a:r>
            <a:r>
              <a:rPr lang="en-US" dirty="0" err="1"/>
              <a:t>Mirai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263A2-2B04-4EEF-82CF-4ABB09A0C79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/>
          </a:bodyPr>
          <a:lstStyle/>
          <a:p>
            <a:r>
              <a:rPr lang="en-US" sz="2400" dirty="0"/>
              <a:t>Worm that finds vulnerabilities in IoT devices</a:t>
            </a:r>
          </a:p>
          <a:p>
            <a:r>
              <a:rPr lang="en-US" sz="2400" dirty="0"/>
              <a:t>Takes over the device (“Zombie”)</a:t>
            </a:r>
          </a:p>
          <a:p>
            <a:r>
              <a:rPr lang="en-US" sz="2400" dirty="0" err="1"/>
              <a:t>Corrdinates</a:t>
            </a:r>
            <a:r>
              <a:rPr lang="en-US" sz="2400" dirty="0"/>
              <a:t> all devices with a Command and Control</a:t>
            </a:r>
          </a:p>
          <a:p>
            <a:r>
              <a:rPr lang="en-US" sz="2400" dirty="0"/>
              <a:t>Launched a powerful DDOS against “</a:t>
            </a:r>
            <a:r>
              <a:rPr lang="en-US" sz="2400" dirty="0" err="1"/>
              <a:t>krebs</a:t>
            </a:r>
            <a:r>
              <a:rPr lang="en-US" sz="2400" dirty="0"/>
              <a:t> on security”</a:t>
            </a:r>
          </a:p>
        </p:txBody>
      </p:sp>
    </p:spTree>
    <p:extLst>
      <p:ext uri="{BB962C8B-B14F-4D97-AF65-F5344CB8AC3E}">
        <p14:creationId xmlns:p14="http://schemas.microsoft.com/office/powerpoint/2010/main" val="1981283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1FD9C-DADE-4EDD-99CF-7C9E4D237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and Control Concept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920A35-9184-445E-9F1F-13326D6F2895}"/>
              </a:ext>
            </a:extLst>
          </p:cNvPr>
          <p:cNvSpPr/>
          <p:nvPr/>
        </p:nvSpPr>
        <p:spPr>
          <a:xfrm>
            <a:off x="1295400" y="1905000"/>
            <a:ext cx="20574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Uninfected Machine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C1E20E-CC75-4F91-87F7-6523F3938234}"/>
              </a:ext>
            </a:extLst>
          </p:cNvPr>
          <p:cNvSpPr/>
          <p:nvPr/>
        </p:nvSpPr>
        <p:spPr>
          <a:xfrm>
            <a:off x="1295400" y="4297362"/>
            <a:ext cx="2057400" cy="1600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Infected Machine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D204BC-816F-477A-BA8D-679D34C500F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15000" y="3124200"/>
            <a:ext cx="29718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dirty="0"/>
              <a:t>Command and Control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179AC4-5E6C-4D5A-A16F-FC0EA4D23F40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2324100" y="3429000"/>
            <a:ext cx="0" cy="8683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32DCA0B-9CBE-4483-8414-901B9B35758B}"/>
              </a:ext>
            </a:extLst>
          </p:cNvPr>
          <p:cNvSpPr txBox="1"/>
          <p:nvPr/>
        </p:nvSpPr>
        <p:spPr>
          <a:xfrm>
            <a:off x="300993" y="3678515"/>
            <a:ext cx="1988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to Infect Others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B3B74A-3FBB-4F34-9A44-95C2BD47DA11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352800" y="3848100"/>
            <a:ext cx="2362200" cy="12493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4585518-89E4-41B6-877D-BF3BE7727B96}"/>
              </a:ext>
            </a:extLst>
          </p:cNvPr>
          <p:cNvSpPr txBox="1"/>
          <p:nvPr/>
        </p:nvSpPr>
        <p:spPr>
          <a:xfrm>
            <a:off x="4648200" y="4876800"/>
            <a:ext cx="3823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infected, contact C&amp;C. Can</a:t>
            </a:r>
          </a:p>
          <a:p>
            <a:r>
              <a:rPr lang="en-US" dirty="0"/>
              <a:t>then receive updates, instructions, etc.</a:t>
            </a:r>
          </a:p>
        </p:txBody>
      </p:sp>
    </p:spTree>
    <p:extLst>
      <p:ext uri="{BB962C8B-B14F-4D97-AF65-F5344CB8AC3E}">
        <p14:creationId xmlns:p14="http://schemas.microsoft.com/office/powerpoint/2010/main" val="3482694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ED423-AE4C-49FB-A8B5-80E821BEA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Zero-day Vulnerabilities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7444C-6662-4EDD-AF4E-1A62FF76DF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What is a </a:t>
            </a:r>
            <a:r>
              <a:rPr lang="en-US" sz="2400" b="1" dirty="0"/>
              <a:t>ZERO DAY</a:t>
            </a:r>
            <a:r>
              <a:rPr lang="en-US" sz="2400" dirty="0"/>
              <a:t> exploit?</a:t>
            </a:r>
          </a:p>
          <a:p>
            <a:r>
              <a:rPr lang="en-US" sz="2400" dirty="0"/>
              <a:t>It is a vulnerability to a system for which a fix/defense is not yet available</a:t>
            </a:r>
          </a:p>
          <a:p>
            <a:r>
              <a:rPr lang="en-US" sz="2400" dirty="0"/>
              <a:t>Notice this isn’t a very technical term</a:t>
            </a:r>
          </a:p>
          <a:p>
            <a:r>
              <a:rPr lang="en-US" sz="2400" dirty="0"/>
              <a:t>Could be in any form</a:t>
            </a:r>
          </a:p>
          <a:p>
            <a:pPr lvl="1"/>
            <a:r>
              <a:rPr lang="en-US" sz="2000" dirty="0"/>
              <a:t>Virus</a:t>
            </a:r>
          </a:p>
          <a:p>
            <a:pPr lvl="1"/>
            <a:r>
              <a:rPr lang="en-US" sz="2000" dirty="0"/>
              <a:t>Worm</a:t>
            </a:r>
          </a:p>
          <a:p>
            <a:pPr lvl="1"/>
            <a:r>
              <a:rPr lang="en-US" sz="2000" dirty="0"/>
              <a:t>Trojan</a:t>
            </a:r>
          </a:p>
          <a:p>
            <a:r>
              <a:rPr lang="en-US" sz="2400" dirty="0"/>
              <a:t>Typically, the context is </a:t>
            </a:r>
            <a:r>
              <a:rPr lang="en-US" sz="2400" i="1" dirty="0"/>
              <a:t>serious</a:t>
            </a:r>
            <a:r>
              <a:rPr lang="en-US" sz="2400" dirty="0"/>
              <a:t> vulnerability</a:t>
            </a:r>
          </a:p>
          <a:p>
            <a:pPr lvl="1"/>
            <a:r>
              <a:rPr lang="en-US" sz="2000" dirty="0"/>
              <a:t>Privilege escalation</a:t>
            </a:r>
          </a:p>
          <a:p>
            <a:pPr lvl="1"/>
            <a:r>
              <a:rPr lang="en-US" sz="2000" dirty="0"/>
              <a:t>Login bypassing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347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1CF7-C6E6-41D6-A987-B20308C29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Simultaneously New and 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CB490-80CD-49EE-8405-2D62AA9ACD4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>
            <a:normAutofit/>
          </a:bodyPr>
          <a:lstStyle/>
          <a:p>
            <a:r>
              <a:rPr lang="en-US" sz="2400" dirty="0"/>
              <a:t>Obviously, by definition, zero day vulnerabilities are not new</a:t>
            </a:r>
          </a:p>
          <a:p>
            <a:pPr lvl="1"/>
            <a:r>
              <a:rPr lang="en-US" sz="2000" dirty="0"/>
              <a:t>Every vulnerability starts out as a zero-day</a:t>
            </a:r>
          </a:p>
          <a:p>
            <a:r>
              <a:rPr lang="en-US" sz="2400" dirty="0"/>
              <a:t>But the </a:t>
            </a:r>
            <a:r>
              <a:rPr lang="en-US" sz="2400" i="1" dirty="0"/>
              <a:t>CONTEXT </a:t>
            </a:r>
            <a:r>
              <a:rPr lang="en-US" sz="2400" dirty="0"/>
              <a:t>has changed so drastically in recent years</a:t>
            </a:r>
          </a:p>
          <a:p>
            <a:pPr lvl="1"/>
            <a:r>
              <a:rPr lang="en-US" sz="2000" dirty="0"/>
              <a:t>Political shifts (Drones, “Smart Power”)</a:t>
            </a:r>
          </a:p>
          <a:p>
            <a:pPr lvl="1"/>
            <a:r>
              <a:rPr lang="en-US" sz="2000" dirty="0"/>
              <a:t>Ubiquity of Computing</a:t>
            </a:r>
          </a:p>
          <a:p>
            <a:pPr lvl="1"/>
            <a:r>
              <a:rPr lang="en-US" sz="2000" dirty="0"/>
              <a:t>Reliance on Computing</a:t>
            </a:r>
          </a:p>
          <a:p>
            <a:pPr lvl="1"/>
            <a:r>
              <a:rPr lang="en-US" sz="2000" dirty="0"/>
              <a:t>Automation </a:t>
            </a:r>
          </a:p>
          <a:p>
            <a:pPr lvl="1"/>
            <a:r>
              <a:rPr lang="en-US" sz="2000" dirty="0"/>
              <a:t>Speed of information dissemination</a:t>
            </a:r>
          </a:p>
          <a:p>
            <a:pPr lvl="1"/>
            <a:r>
              <a:rPr lang="en-US" sz="2000" dirty="0"/>
              <a:t>Broader knowledge of computing among the masses</a:t>
            </a:r>
          </a:p>
          <a:p>
            <a:pPr lvl="1"/>
            <a:r>
              <a:rPr lang="en-US" sz="2000" dirty="0"/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395409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“Malicious Code”?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“Software or firmware intended to perform an </a:t>
            </a:r>
            <a:r>
              <a:rPr lang="en-US" sz="2800" b="1" i="1" dirty="0"/>
              <a:t>unauthorized</a:t>
            </a:r>
            <a:r>
              <a:rPr lang="en-US" sz="2800" dirty="0"/>
              <a:t> process that will have </a:t>
            </a:r>
            <a:r>
              <a:rPr lang="en-US" sz="2800" b="1" i="1" dirty="0"/>
              <a:t>adverse impacts </a:t>
            </a:r>
            <a:r>
              <a:rPr lang="en-US" sz="2800" dirty="0"/>
              <a:t>on the confidentiality, integrity, or availability of a system. A virus, worm, Trojan horse, or other code-based entity that infects a host. Spyware and some forms of adware are also examples of malicious code.”</a:t>
            </a:r>
          </a:p>
          <a:p>
            <a:pPr marL="0" indent="0">
              <a:buNone/>
            </a:pPr>
            <a:r>
              <a:rPr lang="en-US" dirty="0"/>
              <a:t>			NIST Special Publication 800-53, Revision 5</a:t>
            </a:r>
          </a:p>
        </p:txBody>
      </p:sp>
    </p:spTree>
    <p:extLst>
      <p:ext uri="{BB962C8B-B14F-4D97-AF65-F5344CB8AC3E}">
        <p14:creationId xmlns:p14="http://schemas.microsoft.com/office/powerpoint/2010/main" val="1801435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5E856-312E-4849-896B-5E0F7D34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Days from 2005 until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4BFBF-453A-4B2B-B1A7-D8D6F6B66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/>
          </a:bodyPr>
          <a:lstStyle/>
          <a:p>
            <a:r>
              <a:rPr lang="en-US" dirty="0"/>
              <a:t>In the last ten years, a true “market” has emerged for buying zero-day’s</a:t>
            </a:r>
          </a:p>
          <a:p>
            <a:r>
              <a:rPr lang="en-US" dirty="0"/>
              <a:t>December 2005 – </a:t>
            </a:r>
            <a:r>
              <a:rPr lang="en-US" dirty="0" err="1"/>
              <a:t>Fearwall</a:t>
            </a:r>
            <a:r>
              <a:rPr lang="en-US" dirty="0"/>
              <a:t> tried to sell an exploit on </a:t>
            </a:r>
            <a:r>
              <a:rPr lang="en-US" dirty="0" err="1"/>
              <a:t>Ebay</a:t>
            </a:r>
            <a:endParaRPr lang="en-US" dirty="0"/>
          </a:p>
          <a:p>
            <a:r>
              <a:rPr lang="en-US" dirty="0"/>
              <a:t>2006 – Unnamed security firm began selling exploits to US defense firms</a:t>
            </a:r>
          </a:p>
          <a:p>
            <a:r>
              <a:rPr lang="en-US" dirty="0"/>
              <a:t>2006 – Unnamed security firm had Charlie Miller selling exploits to U.S.</a:t>
            </a:r>
          </a:p>
          <a:p>
            <a:pPr lvl="1"/>
            <a:r>
              <a:rPr lang="en-US" dirty="0"/>
              <a:t>I was there at the time but wasn’t involved</a:t>
            </a:r>
          </a:p>
          <a:p>
            <a:pPr lvl="1"/>
            <a:r>
              <a:rPr lang="en-US" dirty="0"/>
              <a:t>Didn’t really know what was going on</a:t>
            </a:r>
          </a:p>
          <a:p>
            <a:pPr lvl="1"/>
            <a:r>
              <a:rPr lang="en-US" dirty="0"/>
              <a:t>My current knowledge is from the book “Countdown to Zero Day”</a:t>
            </a:r>
          </a:p>
          <a:p>
            <a:r>
              <a:rPr lang="en-US" dirty="0"/>
              <a:t>2011 – “Middlemen” that broker deals </a:t>
            </a:r>
          </a:p>
          <a:p>
            <a:r>
              <a:rPr lang="en-US" dirty="0"/>
              <a:t>Currently, companies like VUPEN,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87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437F-A5A6-4B3E-B30B-58D282B78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Zero-Days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BB6E1-8CAB-45A7-A883-1BEDBF73A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Defensive testing</a:t>
            </a:r>
          </a:p>
          <a:p>
            <a:pPr lvl="1"/>
            <a:r>
              <a:rPr lang="en-US" sz="2000" dirty="0"/>
              <a:t>Some companies/agencies/groups buy zero-days for advanced penetration testing</a:t>
            </a:r>
          </a:p>
          <a:p>
            <a:pPr lvl="1"/>
            <a:r>
              <a:rPr lang="en-US" sz="2000" dirty="0"/>
              <a:t>If one system is compromised, how do the others do?</a:t>
            </a:r>
          </a:p>
          <a:p>
            <a:pPr lvl="1"/>
            <a:r>
              <a:rPr lang="en-US" sz="2000" dirty="0"/>
              <a:t>Why don’t they report these?</a:t>
            </a:r>
          </a:p>
          <a:p>
            <a:r>
              <a:rPr lang="en-US" sz="2400" dirty="0"/>
              <a:t>Bug bounties</a:t>
            </a:r>
          </a:p>
          <a:p>
            <a:r>
              <a:rPr lang="en-US" sz="2400" dirty="0"/>
              <a:t>Private Black Market </a:t>
            </a:r>
          </a:p>
          <a:p>
            <a:pPr lvl="1"/>
            <a:r>
              <a:rPr lang="en-US" sz="2000" dirty="0"/>
              <a:t>Anonymous</a:t>
            </a:r>
          </a:p>
          <a:p>
            <a:pPr lvl="1"/>
            <a:r>
              <a:rPr lang="en-US" sz="2000" dirty="0"/>
              <a:t>Russian Mafia</a:t>
            </a:r>
          </a:p>
          <a:p>
            <a:r>
              <a:rPr lang="en-US" sz="2400" dirty="0"/>
              <a:t>Military</a:t>
            </a:r>
          </a:p>
        </p:txBody>
      </p:sp>
    </p:spTree>
    <p:extLst>
      <p:ext uri="{BB962C8B-B14F-4D97-AF65-F5344CB8AC3E}">
        <p14:creationId xmlns:p14="http://schemas.microsoft.com/office/powerpoint/2010/main" val="1230727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24AC9-7FCD-47CE-ACAB-626662001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Militarization of Cyberspace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1E81-CF3F-4A6E-B6A1-EFB07D2AD19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Why Cyberweapons are seductive</a:t>
            </a:r>
          </a:p>
          <a:p>
            <a:pPr lvl="1"/>
            <a:r>
              <a:rPr lang="en-US" sz="2400" dirty="0"/>
              <a:t>Plausible deniability</a:t>
            </a:r>
          </a:p>
          <a:p>
            <a:pPr lvl="1"/>
            <a:r>
              <a:rPr lang="en-US" sz="2400" dirty="0"/>
              <a:t>Secrecy</a:t>
            </a:r>
          </a:p>
          <a:p>
            <a:pPr lvl="1"/>
            <a:r>
              <a:rPr lang="en-US" sz="2400" dirty="0"/>
              <a:t>Potential to minimize casualties on both sides</a:t>
            </a:r>
          </a:p>
          <a:p>
            <a:pPr lvl="1"/>
            <a:r>
              <a:rPr lang="en-US" sz="2400" dirty="0"/>
              <a:t>Cost effectiveness</a:t>
            </a:r>
          </a:p>
          <a:p>
            <a:pPr lvl="1"/>
            <a:r>
              <a:rPr lang="en-US" sz="2400" dirty="0"/>
              <a:t>Political convenience</a:t>
            </a:r>
          </a:p>
          <a:p>
            <a:pPr lvl="1"/>
            <a:r>
              <a:rPr lang="en-US" sz="2400" dirty="0"/>
              <a:t>CURRENTLY, ambiguity of law and regulation</a:t>
            </a:r>
          </a:p>
        </p:txBody>
      </p:sp>
    </p:spTree>
    <p:extLst>
      <p:ext uri="{BB962C8B-B14F-4D97-AF65-F5344CB8AC3E}">
        <p14:creationId xmlns:p14="http://schemas.microsoft.com/office/powerpoint/2010/main" val="2266330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C6A0-C970-4349-BC17-BB3B7569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 </a:t>
            </a:r>
            <a:r>
              <a:rPr lang="en-US"/>
              <a:t>of Cyberweapons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F51FB-1F7A-4FC8-8E2F-5E064E27706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b="1" dirty="0"/>
              <a:t>ONE:</a:t>
            </a:r>
            <a:r>
              <a:rPr lang="en-US" dirty="0"/>
              <a:t> Everything is interconnected</a:t>
            </a:r>
          </a:p>
          <a:p>
            <a:r>
              <a:rPr lang="en-US" b="1" dirty="0"/>
              <a:t>TWO:</a:t>
            </a:r>
            <a:r>
              <a:rPr lang="en-US" dirty="0"/>
              <a:t> Humanity is reliant on automation</a:t>
            </a:r>
          </a:p>
          <a:p>
            <a:r>
              <a:rPr lang="en-US" b="1" dirty="0"/>
              <a:t>THREE:</a:t>
            </a:r>
            <a:r>
              <a:rPr lang="en-US" dirty="0"/>
              <a:t> Law of Unintended Consequences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910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17A4-3081-4085-A1FA-C3BA7DF9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DOS Viruses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6403A-D722-4E33-8980-EF9A2557B10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D6686-2785-4807-8EBD-7CFC5B6C1D1F}"/>
              </a:ext>
            </a:extLst>
          </p:cNvPr>
          <p:cNvSpPr/>
          <p:nvPr/>
        </p:nvSpPr>
        <p:spPr>
          <a:xfrm>
            <a:off x="762000" y="2370138"/>
            <a:ext cx="6096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A6D415-7CB3-4F9A-8ED9-BD3E54BB2579}"/>
              </a:ext>
            </a:extLst>
          </p:cNvPr>
          <p:cNvSpPr/>
          <p:nvPr/>
        </p:nvSpPr>
        <p:spPr>
          <a:xfrm>
            <a:off x="762000" y="3810000"/>
            <a:ext cx="6096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45F62B-108C-46F2-B197-6E078BAF70D9}"/>
              </a:ext>
            </a:extLst>
          </p:cNvPr>
          <p:cNvSpPr/>
          <p:nvPr/>
        </p:nvSpPr>
        <p:spPr>
          <a:xfrm>
            <a:off x="6858000" y="3810000"/>
            <a:ext cx="9906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26B138-F2C0-49D1-9E12-742F8900B13E}"/>
              </a:ext>
            </a:extLst>
          </p:cNvPr>
          <p:cNvSpPr/>
          <p:nvPr/>
        </p:nvSpPr>
        <p:spPr>
          <a:xfrm>
            <a:off x="762000" y="3810000"/>
            <a:ext cx="3048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JUMP</a:t>
            </a:r>
          </a:p>
        </p:txBody>
      </p:sp>
      <p:sp>
        <p:nvSpPr>
          <p:cNvPr id="12" name="Arrow: Curved Up 11">
            <a:extLst>
              <a:ext uri="{FF2B5EF4-FFF2-40B4-BE49-F238E27FC236}">
                <a16:creationId xmlns:a16="http://schemas.microsoft.com/office/drawing/2014/main" id="{0F995C39-55AE-49F9-BB29-FC6AA61D271E}"/>
              </a:ext>
            </a:extLst>
          </p:cNvPr>
          <p:cNvSpPr/>
          <p:nvPr/>
        </p:nvSpPr>
        <p:spPr>
          <a:xfrm>
            <a:off x="838200" y="4890764"/>
            <a:ext cx="6477000" cy="679774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735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F51A-45CB-43BF-92D1-EC4BF0AD0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“Anti Virus”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1D15A-73E3-44FB-B383-EE194E1CF75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dirty="0"/>
              <a:t>“Virus Bulletin” started in 1989</a:t>
            </a:r>
          </a:p>
          <a:p>
            <a:r>
              <a:rPr lang="en-US" dirty="0"/>
              <a:t>Still available at </a:t>
            </a:r>
            <a:r>
              <a:rPr lang="en-US" dirty="0">
                <a:hlinkClick r:id="rId2"/>
              </a:rPr>
              <a:t>www.virusbulletin.com</a:t>
            </a:r>
            <a:endParaRPr lang="en-US" dirty="0"/>
          </a:p>
          <a:p>
            <a:r>
              <a:rPr lang="en-US" dirty="0"/>
              <a:t>Used to print </a:t>
            </a:r>
            <a:r>
              <a:rPr lang="en-US" b="1" i="1" dirty="0"/>
              <a:t>BYTE SEQUENCES</a:t>
            </a:r>
            <a:r>
              <a:rPr lang="en-US" dirty="0"/>
              <a:t> of known viruses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/>
              <a:t>                                                                  Virus Bulletin, January 1991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60A6A-5921-415F-930B-5FC74CF53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3745892"/>
            <a:ext cx="8305800" cy="79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23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6F54B-F192-4C47-A263-6DC7D124B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Virus Advancements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5D8AE-4975-419F-8DDF-7E8195DADD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dirty="0"/>
              <a:t>Antivirus scanners emerged with “libraries” of virus signatures</a:t>
            </a:r>
          </a:p>
          <a:p>
            <a:r>
              <a:rPr lang="en-US" dirty="0"/>
              <a:t>In response, viruses </a:t>
            </a:r>
            <a:r>
              <a:rPr lang="en-US" dirty="0" err="1"/>
              <a:t>becamse</a:t>
            </a:r>
            <a:r>
              <a:rPr lang="en-US" dirty="0"/>
              <a:t> “polymorphic”’</a:t>
            </a:r>
          </a:p>
          <a:p>
            <a:pPr lvl="1"/>
            <a:r>
              <a:rPr lang="en-US" dirty="0"/>
              <a:t>Each infection encrypts virus under a different key</a:t>
            </a:r>
          </a:p>
          <a:p>
            <a:pPr lvl="1"/>
            <a:r>
              <a:rPr lang="en-US" dirty="0"/>
              <a:t>Decryption engine decrypts virus for operations</a:t>
            </a:r>
          </a:p>
          <a:p>
            <a:pPr lvl="1"/>
            <a:r>
              <a:rPr lang="en-US" dirty="0"/>
              <a:t>Encryption means that each infection has unique bytes</a:t>
            </a:r>
          </a:p>
        </p:txBody>
      </p:sp>
    </p:spTree>
    <p:extLst>
      <p:ext uri="{BB962C8B-B14F-4D97-AF65-F5344CB8AC3E}">
        <p14:creationId xmlns:p14="http://schemas.microsoft.com/office/powerpoint/2010/main" val="1256086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BA590-4F55-4E14-8216-E5B949796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Polymorphic Virus Diagram</a:t>
            </a:r>
          </a:p>
        </p:txBody>
      </p:sp>
      <p:pic>
        <p:nvPicPr>
          <p:cNvPr id="2050" name="Picture 2" descr="Figure 1 from Automated extraction of polymorphic virus signatures using  abstract interpretation | Semantic Scholar">
            <a:extLst>
              <a:ext uri="{FF2B5EF4-FFF2-40B4-BE49-F238E27FC236}">
                <a16:creationId xmlns:a16="http://schemas.microsoft.com/office/drawing/2014/main" id="{4BFF6FBE-B630-4EFA-B79A-89FB8A6B46B8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235" y="1472475"/>
            <a:ext cx="598353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6E9C68-7734-48B4-95A0-FF354AEF6207}"/>
              </a:ext>
            </a:extLst>
          </p:cNvPr>
          <p:cNvSpPr txBox="1"/>
          <p:nvPr/>
        </p:nvSpPr>
        <p:spPr>
          <a:xfrm>
            <a:off x="2514600" y="5705534"/>
            <a:ext cx="63081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2E414F"/>
                </a:solidFill>
                <a:effectLst/>
                <a:latin typeface="Roboto Slab"/>
              </a:rPr>
              <a:t>“Automated extraction of polymorphic virus signatures </a:t>
            </a:r>
          </a:p>
          <a:p>
            <a:r>
              <a:rPr lang="en-US" b="1" i="0" dirty="0">
                <a:solidFill>
                  <a:srgbClr val="2E414F"/>
                </a:solidFill>
                <a:effectLst/>
                <a:latin typeface="Roboto Slab"/>
              </a:rPr>
              <a:t>using abstract interpretation” by </a:t>
            </a:r>
            <a:r>
              <a:rPr lang="en-US" b="1" i="0" dirty="0" err="1">
                <a:solidFill>
                  <a:srgbClr val="2E414F"/>
                </a:solidFill>
                <a:effectLst/>
                <a:latin typeface="Roboto Slab"/>
              </a:rPr>
              <a:t>Chaumette</a:t>
            </a:r>
            <a:r>
              <a:rPr lang="en-US" b="1" i="0" dirty="0">
                <a:solidFill>
                  <a:srgbClr val="2E414F"/>
                </a:solidFill>
                <a:effectLst/>
                <a:latin typeface="Roboto Slab"/>
              </a:rPr>
              <a:t> and </a:t>
            </a:r>
            <a:r>
              <a:rPr lang="en-US" b="1" i="0" dirty="0" err="1">
                <a:solidFill>
                  <a:srgbClr val="2E414F"/>
                </a:solidFill>
                <a:effectLst/>
                <a:latin typeface="Roboto Slab"/>
              </a:rPr>
              <a:t>Tabary</a:t>
            </a:r>
            <a:endParaRPr lang="en-US" b="1" i="0" dirty="0">
              <a:solidFill>
                <a:srgbClr val="2E414F"/>
              </a:solidFill>
              <a:effectLst/>
              <a:latin typeface="Roboto Slab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93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B5FD-A7CC-49F3-B581-8B05E17C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Antivirus Solution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161DD-CF5F-4803-8E5A-0C957F2B7F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81200"/>
            <a:ext cx="7924800" cy="3733800"/>
          </a:xfrm>
        </p:spPr>
        <p:txBody>
          <a:bodyPr>
            <a:normAutofit/>
          </a:bodyPr>
          <a:lstStyle/>
          <a:p>
            <a:r>
              <a:rPr lang="en-US" sz="2000" dirty="0"/>
              <a:t>Static Analysis</a:t>
            </a:r>
          </a:p>
          <a:p>
            <a:pPr marL="749808" lvl="1" indent="-457200"/>
            <a:r>
              <a:rPr lang="en-US" dirty="0"/>
              <a:t>Analyze the actual code of the virus</a:t>
            </a:r>
          </a:p>
          <a:p>
            <a:pPr marL="749808" lvl="1" indent="-457200"/>
            <a:endParaRPr lang="en-US" dirty="0"/>
          </a:p>
          <a:p>
            <a:r>
              <a:rPr lang="en-US" dirty="0"/>
              <a:t>Dynamic Analysis</a:t>
            </a:r>
          </a:p>
        </p:txBody>
      </p:sp>
    </p:spTree>
    <p:extLst>
      <p:ext uri="{BB962C8B-B14F-4D97-AF65-F5344CB8AC3E}">
        <p14:creationId xmlns:p14="http://schemas.microsoft.com/office/powerpoint/2010/main" val="21493025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B5FD-A7CC-49F3-B581-8B05E17C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161DD-CF5F-4803-8E5A-0C957F2B7F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81200"/>
            <a:ext cx="7924800" cy="3733800"/>
          </a:xfrm>
        </p:spPr>
        <p:txBody>
          <a:bodyPr>
            <a:normAutofit/>
          </a:bodyPr>
          <a:lstStyle/>
          <a:p>
            <a:r>
              <a:rPr lang="en-US" sz="2400" dirty="0"/>
              <a:t>Advanced Signatures</a:t>
            </a:r>
          </a:p>
          <a:p>
            <a:pPr lvl="1"/>
            <a:r>
              <a:rPr lang="en-US" sz="2000" dirty="0"/>
              <a:t>Signature is not just a byte sequence</a:t>
            </a:r>
          </a:p>
          <a:p>
            <a:pPr lvl="1"/>
            <a:r>
              <a:rPr lang="en-US" sz="2000" dirty="0"/>
              <a:t>Each “signature” is a mini-program of detection instructions</a:t>
            </a:r>
          </a:p>
          <a:p>
            <a:r>
              <a:rPr lang="en-US" sz="2400" dirty="0"/>
              <a:t>Partial Interpreter</a:t>
            </a:r>
          </a:p>
          <a:p>
            <a:pPr lvl="1"/>
            <a:r>
              <a:rPr lang="en-US" sz="2000" dirty="0"/>
              <a:t>Virus usually takes control early</a:t>
            </a:r>
          </a:p>
          <a:p>
            <a:pPr lvl="1"/>
            <a:r>
              <a:rPr lang="en-US" sz="2000" dirty="0"/>
              <a:t>Interpret the first bytes to see if its decrypting</a:t>
            </a:r>
          </a:p>
          <a:p>
            <a:r>
              <a:rPr lang="en-US" sz="2400" dirty="0"/>
              <a:t>Heuristics</a:t>
            </a:r>
          </a:p>
          <a:p>
            <a:pPr lvl="1"/>
            <a:r>
              <a:rPr lang="en-US" sz="2000" dirty="0"/>
              <a:t>Look for “telltale” signs</a:t>
            </a:r>
          </a:p>
          <a:p>
            <a:pPr lvl="1"/>
            <a:r>
              <a:rPr lang="en-US" sz="2000" dirty="0"/>
              <a:t>Minimally effective; too many false positives</a:t>
            </a:r>
          </a:p>
        </p:txBody>
      </p:sp>
    </p:spTree>
    <p:extLst>
      <p:ext uri="{BB962C8B-B14F-4D97-AF65-F5344CB8AC3E}">
        <p14:creationId xmlns:p14="http://schemas.microsoft.com/office/powerpoint/2010/main" val="2444996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97EB-545B-4AA2-BF26-9CC84CFF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Malware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CDE0-9E0A-4319-A156-1FFC41EA603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>
            <a:normAutofit/>
          </a:bodyPr>
          <a:lstStyle/>
          <a:p>
            <a:r>
              <a:rPr lang="en-US" sz="2400" dirty="0"/>
              <a:t>Malware can be classified by how it spreads or generically behaves</a:t>
            </a:r>
          </a:p>
          <a:p>
            <a:pPr lvl="1"/>
            <a:r>
              <a:rPr lang="en-US" sz="2000" dirty="0"/>
              <a:t>Virus – typically has to be attached to another program (infection)</a:t>
            </a:r>
          </a:p>
          <a:p>
            <a:pPr lvl="1"/>
            <a:r>
              <a:rPr lang="en-US" sz="2000" dirty="0"/>
              <a:t>Worm – typically spreads via network vulnerabilities</a:t>
            </a:r>
          </a:p>
          <a:p>
            <a:pPr lvl="1"/>
            <a:r>
              <a:rPr lang="en-US" sz="2000" dirty="0"/>
              <a:t>Trojan Horse – typically appears benign but contains hostile operations</a:t>
            </a:r>
          </a:p>
          <a:p>
            <a:pPr lvl="1"/>
            <a:endParaRPr lang="en-US" sz="2000" dirty="0"/>
          </a:p>
          <a:p>
            <a:r>
              <a:rPr lang="en-US" sz="2400" dirty="0"/>
              <a:t>Malware can also be classified by its behavior</a:t>
            </a:r>
          </a:p>
          <a:p>
            <a:pPr lvl="1"/>
            <a:r>
              <a:rPr lang="en-US" sz="2000" dirty="0"/>
              <a:t>Spyware – typically designed to steal information, observe behavior, etc.</a:t>
            </a:r>
          </a:p>
          <a:p>
            <a:pPr lvl="1"/>
            <a:r>
              <a:rPr lang="en-US" sz="2000" dirty="0"/>
              <a:t>Adware – typically designed to “trap” a user into viewing certain ads</a:t>
            </a:r>
          </a:p>
          <a:p>
            <a:pPr lvl="1"/>
            <a:r>
              <a:rPr lang="en-US" sz="2000" dirty="0"/>
              <a:t>Ransomware – typically locks data unless the user pays a ransom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902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BD3B-F845-452C-A6FA-2C775EE1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Virus Delivery vs Payload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D9C5C-934B-4D10-9FC9-47D362C8B8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dirty="0"/>
              <a:t>Much of the focus on Viruses is the delivery</a:t>
            </a:r>
          </a:p>
          <a:p>
            <a:r>
              <a:rPr lang="en-US" dirty="0"/>
              <a:t>How does it spread?</a:t>
            </a:r>
          </a:p>
          <a:p>
            <a:r>
              <a:rPr lang="en-US" dirty="0"/>
              <a:t>How does it bypass security?</a:t>
            </a:r>
          </a:p>
          <a:p>
            <a:r>
              <a:rPr lang="en-US" dirty="0"/>
              <a:t>Payload can be deleting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3249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FB0E3-8481-4B33-A4D0-8E2EE98D5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1984: Thompson’s 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274D9-494C-45E3-8BD2-0AA850F0BD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dirty="0"/>
              <a:t>“Reflections on Trusting Trust” by Ken Thompson, 1984</a:t>
            </a:r>
          </a:p>
          <a:p>
            <a:r>
              <a:rPr lang="en-US" dirty="0"/>
              <a:t>Demonstrated creating an evil compiler</a:t>
            </a:r>
          </a:p>
          <a:p>
            <a:r>
              <a:rPr lang="en-US" dirty="0"/>
              <a:t>Would compile a login program with a backdoor</a:t>
            </a:r>
          </a:p>
          <a:p>
            <a:r>
              <a:rPr lang="en-US" dirty="0"/>
              <a:t>BUT! Compiler code is compiled </a:t>
            </a:r>
            <a:r>
              <a:rPr lang="en-US" b="1" i="1" dirty="0"/>
              <a:t>by a compiler</a:t>
            </a:r>
            <a:endParaRPr lang="en-US" dirty="0"/>
          </a:p>
          <a:p>
            <a:r>
              <a:rPr lang="en-US" dirty="0"/>
              <a:t>“Clean” compiler source code compiled by an evil compiler </a:t>
            </a:r>
            <a:r>
              <a:rPr lang="en-US" b="1" i="1" dirty="0"/>
              <a:t>is evil!</a:t>
            </a:r>
            <a:endParaRPr lang="en-US" dirty="0"/>
          </a:p>
          <a:p>
            <a:r>
              <a:rPr lang="en-US" dirty="0"/>
              <a:t>Proved that a “source code review” can’t catch all evil</a:t>
            </a:r>
          </a:p>
          <a:p>
            <a:r>
              <a:rPr lang="en-US" b="1" i="1" dirty="0"/>
              <a:t>SUPPLY CHAIN</a:t>
            </a:r>
          </a:p>
        </p:txBody>
      </p:sp>
    </p:spTree>
    <p:extLst>
      <p:ext uri="{BB962C8B-B14F-4D97-AF65-F5344CB8AC3E}">
        <p14:creationId xmlns:p14="http://schemas.microsoft.com/office/powerpoint/2010/main" val="1746451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C7572-25EE-4240-8A75-E5630754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Primary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21C04-9189-4FFB-846E-BAF70441F40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2057400"/>
            <a:ext cx="7924800" cy="3657600"/>
          </a:xfrm>
        </p:spPr>
        <p:txBody>
          <a:bodyPr>
            <a:normAutofit/>
          </a:bodyPr>
          <a:lstStyle/>
          <a:p>
            <a:r>
              <a:rPr lang="en-US" sz="2400" dirty="0"/>
              <a:t>Payload – The code that performs the (harmful) action</a:t>
            </a:r>
          </a:p>
          <a:p>
            <a:r>
              <a:rPr lang="en-US" sz="2400" dirty="0"/>
              <a:t>Attack Vector/Exploit/Delivery – The code that enables the payload</a:t>
            </a:r>
          </a:p>
          <a:p>
            <a:pPr lvl="1"/>
            <a:r>
              <a:rPr lang="en-US" sz="2000" dirty="0"/>
              <a:t>May include a transmission component</a:t>
            </a:r>
          </a:p>
          <a:p>
            <a:pPr lvl="1"/>
            <a:r>
              <a:rPr lang="en-US" sz="2000" dirty="0"/>
              <a:t>May include a stealth component</a:t>
            </a:r>
          </a:p>
          <a:p>
            <a:pPr lvl="1"/>
            <a:r>
              <a:rPr lang="en-US" sz="2000" dirty="0"/>
              <a:t>May include a mechanism for bypassing security</a:t>
            </a:r>
          </a:p>
          <a:p>
            <a:pPr lvl="1"/>
            <a:r>
              <a:rPr lang="en-US" sz="2000" dirty="0"/>
              <a:t>May be as simple as an email with an attachment</a:t>
            </a:r>
          </a:p>
        </p:txBody>
      </p:sp>
    </p:spTree>
    <p:extLst>
      <p:ext uri="{BB962C8B-B14F-4D97-AF65-F5344CB8AC3E}">
        <p14:creationId xmlns:p14="http://schemas.microsoft.com/office/powerpoint/2010/main" val="1933130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1D87-CB9D-49AA-B686-4036B29CB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Malware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5B708-6E01-4A27-A02F-672D291223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Much of early computer security driven by military concerns</a:t>
            </a:r>
          </a:p>
          <a:p>
            <a:pPr marL="0" indent="0">
              <a:buNone/>
            </a:pPr>
            <a:r>
              <a:rPr lang="en-US" dirty="0"/>
              <a:t>The biggest concern was an unauthorized user or program</a:t>
            </a:r>
          </a:p>
          <a:p>
            <a:pPr marL="0" indent="0">
              <a:buNone/>
            </a:pPr>
            <a:r>
              <a:rPr lang="en-US" dirty="0"/>
              <a:t>Other concerns developed over time</a:t>
            </a:r>
          </a:p>
          <a:p>
            <a:pPr marL="0" indent="0">
              <a:buNone/>
            </a:pPr>
            <a:r>
              <a:rPr lang="en-US" dirty="0"/>
              <a:t>The following slides are a very brief overview/highlight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41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9B2D-97C9-407F-B207-BD1FC0C6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1972 Government Report: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12694A-2D6D-4899-BE53-2364415EBE5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60113" y="1828800"/>
            <a:ext cx="8623773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5B1DAB-0AB8-490B-8609-B5054344E4CA}"/>
              </a:ext>
            </a:extLst>
          </p:cNvPr>
          <p:cNvSpPr txBox="1"/>
          <p:nvPr/>
        </p:nvSpPr>
        <p:spPr>
          <a:xfrm>
            <a:off x="3733800" y="5535531"/>
            <a:ext cx="444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https://apps.dtic.mil/sti/pdfs/AD0758206.pdf</a:t>
            </a:r>
          </a:p>
        </p:txBody>
      </p:sp>
    </p:spTree>
    <p:extLst>
      <p:ext uri="{BB962C8B-B14F-4D97-AF65-F5344CB8AC3E}">
        <p14:creationId xmlns:p14="http://schemas.microsoft.com/office/powerpoint/2010/main" val="3890406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9240-9C7D-4421-813F-965A632B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1987: Fred Cohen’s Viruses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79920-5C9F-48AF-82AB-E11BE5B930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dirty="0"/>
              <a:t>“Computer Viruses: Theory and Experiments” Fred Cohen, 1987</a:t>
            </a:r>
          </a:p>
          <a:p>
            <a:r>
              <a:rPr lang="en-US" dirty="0"/>
              <a:t>Introduced the concept of a self-replicating, evil program</a:t>
            </a:r>
          </a:p>
          <a:p>
            <a:r>
              <a:rPr lang="en-US" dirty="0"/>
              <a:t>The program attaches to a “good” program infecting it</a:t>
            </a:r>
          </a:p>
          <a:p>
            <a:r>
              <a:rPr lang="en-US" dirty="0"/>
              <a:t>When the infected program is run, the virus runs</a:t>
            </a:r>
          </a:p>
          <a:p>
            <a:r>
              <a:rPr lang="en-US" dirty="0"/>
              <a:t>The virus does it’s evil AND spreads itself to other programs</a:t>
            </a:r>
          </a:p>
          <a:p>
            <a:r>
              <a:rPr lang="en-US" dirty="0"/>
              <a:t>Concepts first proposed by Cohen in 1984</a:t>
            </a:r>
          </a:p>
        </p:txBody>
      </p:sp>
    </p:spTree>
    <p:extLst>
      <p:ext uri="{BB962C8B-B14F-4D97-AF65-F5344CB8AC3E}">
        <p14:creationId xmlns:p14="http://schemas.microsoft.com/office/powerpoint/2010/main" val="1486364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C3277-C928-458D-9E44-39C7CABD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1988: Morris Worm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25929-F4CE-48DD-917D-FF850E75DC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Robert Morris wrote a self-spreading piece of code (worm)</a:t>
            </a:r>
          </a:p>
          <a:p>
            <a:r>
              <a:rPr lang="en-US" sz="2400" dirty="0"/>
              <a:t>Spread using exploits in:</a:t>
            </a:r>
          </a:p>
          <a:p>
            <a:pPr lvl="1"/>
            <a:r>
              <a:rPr lang="en-US" sz="2000" dirty="0"/>
              <a:t>send mail,</a:t>
            </a:r>
          </a:p>
          <a:p>
            <a:pPr lvl="1"/>
            <a:r>
              <a:rPr lang="en-US" sz="2000" dirty="0"/>
              <a:t>Finger</a:t>
            </a:r>
          </a:p>
          <a:p>
            <a:pPr lvl="1"/>
            <a:r>
              <a:rPr lang="en-US" sz="2000" dirty="0" err="1"/>
              <a:t>rsh</a:t>
            </a:r>
            <a:r>
              <a:rPr lang="en-US" sz="2000" dirty="0"/>
              <a:t>/</a:t>
            </a:r>
            <a:r>
              <a:rPr lang="en-US" sz="2000" dirty="0" err="1"/>
              <a:t>rexec</a:t>
            </a:r>
            <a:endParaRPr lang="en-US" sz="2000" dirty="0"/>
          </a:p>
          <a:p>
            <a:r>
              <a:rPr lang="en-US" sz="2400" dirty="0"/>
              <a:t>Also guessed weak passwords</a:t>
            </a:r>
          </a:p>
          <a:p>
            <a:r>
              <a:rPr lang="en-US" sz="2400" dirty="0"/>
              <a:t>Copied code to new machine, compiled, and executed</a:t>
            </a:r>
          </a:p>
          <a:p>
            <a:r>
              <a:rPr lang="en-US" sz="2400" dirty="0"/>
              <a:t>Accidentally re-infected machines until machines became unusable</a:t>
            </a:r>
          </a:p>
          <a:p>
            <a:r>
              <a:rPr lang="en-US" sz="2400" dirty="0"/>
              <a:t>DOS attack brought down the Internet</a:t>
            </a:r>
          </a:p>
        </p:txBody>
      </p:sp>
    </p:spTree>
    <p:extLst>
      <p:ext uri="{BB962C8B-B14F-4D97-AF65-F5344CB8AC3E}">
        <p14:creationId xmlns:p14="http://schemas.microsoft.com/office/powerpoint/2010/main" val="1463551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85496-9EAC-46A3-B7AA-9364AE5E8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Early Viruses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C176-8ED6-4B83-9B10-556AC20FB16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>
            <a:normAutofit/>
          </a:bodyPr>
          <a:lstStyle/>
          <a:p>
            <a:r>
              <a:rPr lang="en-US" sz="2400" dirty="0"/>
              <a:t>Amazingly, most early malware </a:t>
            </a:r>
            <a:r>
              <a:rPr lang="en-US" sz="2400" b="1" i="1" dirty="0"/>
              <a:t>DID MINIMAL DAMAGE</a:t>
            </a:r>
            <a:endParaRPr lang="en-US" sz="2400" dirty="0"/>
          </a:p>
          <a:p>
            <a:r>
              <a:rPr lang="en-US" sz="2400" dirty="0"/>
              <a:t>Often just a delivery system with a weak payload</a:t>
            </a:r>
          </a:p>
          <a:p>
            <a:r>
              <a:rPr lang="en-US" sz="2400" dirty="0"/>
              <a:t>Many viruses spread for the sake of spreading</a:t>
            </a:r>
          </a:p>
          <a:p>
            <a:r>
              <a:rPr lang="en-US" sz="2400" dirty="0"/>
              <a:t>Even the Morris worm was disruptive by accident</a:t>
            </a:r>
          </a:p>
          <a:p>
            <a:r>
              <a:rPr lang="en-US" sz="2400" dirty="0"/>
              <a:t>There were exceptions, but also plenty of hype</a:t>
            </a:r>
          </a:p>
        </p:txBody>
      </p:sp>
    </p:spTree>
    <p:extLst>
      <p:ext uri="{BB962C8B-B14F-4D97-AF65-F5344CB8AC3E}">
        <p14:creationId xmlns:p14="http://schemas.microsoft.com/office/powerpoint/2010/main" val="41158175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3299</TotalTime>
  <Words>1412</Words>
  <Application>Microsoft Office PowerPoint</Application>
  <PresentationFormat>On-screen Show (4:3)</PresentationFormat>
  <Paragraphs>215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Roboto Slab</vt:lpstr>
      <vt:lpstr>Retrospect</vt:lpstr>
      <vt:lpstr>Malicious Software</vt:lpstr>
      <vt:lpstr>What is “Malicious Code”?</vt:lpstr>
      <vt:lpstr>Common Malware Classes</vt:lpstr>
      <vt:lpstr>Two Primary Components</vt:lpstr>
      <vt:lpstr>Malware History</vt:lpstr>
      <vt:lpstr>1972 Government Report:</vt:lpstr>
      <vt:lpstr>1987: Fred Cohen’s Viruses</vt:lpstr>
      <vt:lpstr>1988: Morris Worm</vt:lpstr>
      <vt:lpstr>Impact of Early Viruses</vt:lpstr>
      <vt:lpstr>1995: Concept Macro Virus</vt:lpstr>
      <vt:lpstr>2000: I Love You</vt:lpstr>
      <vt:lpstr>2004: MyDoom</vt:lpstr>
      <vt:lpstr>2005: Sony Rootkit</vt:lpstr>
      <vt:lpstr>Why is the Sony Rootkit So Bad?</vt:lpstr>
      <vt:lpstr>2013: Cryptolocker</vt:lpstr>
      <vt:lpstr>2016: Mirai</vt:lpstr>
      <vt:lpstr>Command and Control Concept</vt:lpstr>
      <vt:lpstr>Zero-day Vulnerabilities</vt:lpstr>
      <vt:lpstr>Simultaneously New and Old</vt:lpstr>
      <vt:lpstr>Zero Days from 2005 until Now</vt:lpstr>
      <vt:lpstr>What are Zero-Days used for?</vt:lpstr>
      <vt:lpstr>Militarization of Cyberspace</vt:lpstr>
      <vt:lpstr>Risks of Cyberweapons</vt:lpstr>
      <vt:lpstr>Early DOS Viruses</vt:lpstr>
      <vt:lpstr>Early “Anti Virus”</vt:lpstr>
      <vt:lpstr>Virus Advancements</vt:lpstr>
      <vt:lpstr>Polymorphic Virus Diagram</vt:lpstr>
      <vt:lpstr>Antivirus Solution Classes</vt:lpstr>
      <vt:lpstr>Solutions</vt:lpstr>
      <vt:lpstr>Virus Delivery vs Payload</vt:lpstr>
      <vt:lpstr>1984: Thompson’s Reflections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Usable Security Design</dc:title>
  <dc:creator>Seth Nielson</dc:creator>
  <cp:lastModifiedBy>Seth Nielson</cp:lastModifiedBy>
  <cp:revision>88</cp:revision>
  <dcterms:created xsi:type="dcterms:W3CDTF">2014-01-16T20:48:15Z</dcterms:created>
  <dcterms:modified xsi:type="dcterms:W3CDTF">2020-10-26T18:59:55Z</dcterms:modified>
</cp:coreProperties>
</file>