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F9A2CA-7DE6-4A77-A26A-28B37B26A125}">
  <a:tblStyle styleId="{4CF9A2CA-7DE6-4A77-A26A-28B37B26A1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a64aea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a64aea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a64aea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a64aea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1a64aea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1a64aea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a64aea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1a64aea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1a64aea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1a64aea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1a64aea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1a64aea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1a64aea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1a64aea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588">
                <a:solidFill>
                  <a:srgbClr val="3F5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Непрерывный процесс совершенствования</a:t>
            </a:r>
            <a:endParaRPr b="0" sz="2588">
              <a:solidFill>
                <a:srgbClr val="3F5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Перечислите основные и поддерживающие бизнес-процессы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Декомпозируйте процессы вашего отдела до 3-5 уровня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Опишите 1 важный процесс в одной из нотации (BPMN, UML)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Предложите инициативы по оптимизации бизнес-процессов (минимум 5)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Посчитайте экономический эффект от каждой инициативы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Приоритезируйте инициативы с помощью фреймворка RICE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Запланируйте проект (этапы, сроки, участники) по внедрению инициатив по оптимизации процессов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5475" y="47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1. Основные и поддерживающие бизнес-процессы.</a:t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95325"/>
            <a:ext cx="76887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В качестве примера для разбора возьмем бизнес регионального эко-парка.</a:t>
            </a:r>
            <a:endParaRPr sz="115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latin typeface="Roboto"/>
                <a:ea typeface="Roboto"/>
                <a:cs typeface="Roboto"/>
                <a:sym typeface="Roboto"/>
              </a:rPr>
              <a:t>1. Основные и поддерживающие бизнес-процессы.</a:t>
            </a:r>
            <a:endParaRPr sz="115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Отдельной категорией являются процессы управления, так как эко-парк это коллективный проект регионального бизнес-сообщества.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866175" y="21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{4CF9A2CA-7DE6-4A77-A26A-28B37B26A125}</a:tableStyleId>
              </a:tblPr>
              <a:tblGrid>
                <a:gridCol w="2866700"/>
                <a:gridCol w="2866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Основные бизнес-процессы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Поддерживающие бизнес-процессы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Продажа билетов клиентам парка(b2c)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Поддержание инфраструктуры парка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Предоставление инфраструктуры парка партнерам парка в субаренду (b2b)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Информационное и техническое обеспечение парка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Управление акциями и специальными предложениями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Управление персоналом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Управление денежными средствами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Документооборот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48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40"/>
              <a:t>Декомпозиция процессов работы отдела снабжения</a:t>
            </a:r>
            <a:endParaRPr sz="184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4412900"/>
            <a:ext cx="76887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00" y="1097450"/>
            <a:ext cx="7290449" cy="33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41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40"/>
              <a:t>Описание процесса заключения договора в нотации BPMN</a:t>
            </a:r>
            <a:endParaRPr sz="14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4769800"/>
            <a:ext cx="7688700" cy="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29475"/>
            <a:ext cx="6916227" cy="38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48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72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Инициативы по оптимизации бизнес-процесса привлечение клиентов для отдела маркетинга.</a:t>
            </a:r>
            <a:endParaRPr b="0" sz="1372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4475" y="428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Самой перспективной выглядит инициатива разработки собственного приложения для клиентов парка.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834700" y="142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{4CF9A2CA-7DE6-4A77-A26A-28B37B26A125}</a:tableStyleId>
              </a:tblPr>
              <a:tblGrid>
                <a:gridCol w="2371725"/>
                <a:gridCol w="714375"/>
                <a:gridCol w="904875"/>
                <a:gridCol w="866775"/>
                <a:gridCol w="723900"/>
                <a:gridCol w="876300"/>
                <a:gridCol w="485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Инициатива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Снижение издержек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Источник жалоб клиентов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Возможность улучшения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Простота улучшения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Источник недовольства сотрудников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Итого</a:t>
                      </a:r>
                      <a:endParaRPr sz="8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Привлечение клиентов через рекламу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 приложения для клиентов парка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Привлечение клиентов через партнеров парка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Участие в тематических мероприятиях и выставках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Маркетинг в социальных сетях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6" name="Google Shape;116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76950" y="489400"/>
            <a:ext cx="76887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5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Расчет экономического эффекта от приоритетной инициативы.</a:t>
            </a:r>
            <a:endParaRPr sz="30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76950" y="1263825"/>
            <a:ext cx="76887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7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Выбрана инициатива по разработке собственного приложения для клиентов парка. Это решение комплекса проблем по взаимодействию и привлечению клиентов ,которые существуют на сегодняшний момент. Несмотря   на сложность реализации в долгосрочной перспективе это решение даст лучший результат и оно соответствует долгосрочной политики компании по развития всего проекта эко-парка.</a:t>
            </a:r>
            <a:endParaRPr sz="9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766400" y="21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{4CF9A2CA-7DE6-4A77-A26A-28B37B26A125}</a:tableStyleId>
              </a:tblPr>
              <a:tblGrid>
                <a:gridCol w="1200150"/>
                <a:gridCol w="895350"/>
                <a:gridCol w="790575"/>
                <a:gridCol w="847725"/>
                <a:gridCol w="962025"/>
                <a:gridCol w="847725"/>
                <a:gridCol w="838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Статья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0-год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 год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 год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 год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 год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 год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Инвестиции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7 000 000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Опер.доходы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2 000 000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2 500 000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3 000 000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5 000 000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8 000 000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Опер.расходы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450 000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550 000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580 000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Чистый денежный поток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-7 000 000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1 600 000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2 050 000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2 500 000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4 450 000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7 420 000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440600" y="4491025"/>
            <a:ext cx="7476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Коэффициент дисконтирования примем за текущую ставку рефинансирования ЦБ РФ  13% в год.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NPV = -7 + 1.6/1.13 + 2.05/1.13^2 + 2.5/1.13^3 + 4.45/1.13^4 + 7.42/1.13^5 = 11.51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Проект рентабелен со сроком окупаемости от 4 лет.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00" y="3910000"/>
            <a:ext cx="37147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6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Приоритезация инициативы с помощью фреймворка RICE</a:t>
            </a:r>
            <a:endParaRPr sz="31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263825"/>
            <a:ext cx="7688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Рассмотрим гипотезы оптимизации представленного проекта и выберем из них приоритетную, используя методологию RISE. Расширим список инициатив предложениями из других отделов.</a:t>
            </a:r>
            <a:endParaRPr sz="4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729450" y="181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{4CF9A2CA-7DE6-4A77-A26A-28B37B26A125}</a:tableStyleId>
              </a:tblPr>
              <a:tblGrid>
                <a:gridCol w="1125150"/>
                <a:gridCol w="1298250"/>
                <a:gridCol w="1116500"/>
                <a:gridCol w="1229000"/>
                <a:gridCol w="1229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Ускорение строительства инфраструктуры парка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Маркетинг и реклама для привлечения гостей парка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Предоставление партнерам парка локаций для мероприятий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Участие в тематических мероприятиях и выставках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Reach (Охват)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Impact (Влияние)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Confidence (Уверенность)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Effort (Затраты)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Rice Score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12.5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13.3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729450" y="4370925"/>
            <a:ext cx="63192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Приоритетной гипотезой выбран проект привлечения партнеров парка и льготное предоставление им локаций на территории парка для проведения собственных мероприятий.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520875"/>
            <a:ext cx="7688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804"/>
              <a:buNone/>
            </a:pPr>
            <a:r>
              <a:rPr lang="ru" sz="1840"/>
              <a:t>Проект разработки приложения для клиентов парка (Этапы, сроки, участники)</a:t>
            </a:r>
            <a:endParaRPr sz="1840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02800" y="4619125"/>
            <a:ext cx="76887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ru" sz="1650"/>
              <a:t> </a:t>
            </a:r>
            <a:endParaRPr sz="165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100"/>
            <a:ext cx="9334550" cy="25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