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3"/>
    <p:restoredTop sz="94641"/>
  </p:normalViewPr>
  <p:slideViewPr>
    <p:cSldViewPr>
      <p:cViewPr varScale="1">
        <p:scale>
          <a:sx n="126" d="100"/>
          <a:sy n="126" d="100"/>
        </p:scale>
        <p:origin x="9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745497-0CB2-EB4B-A7A0-C9BB5F243F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32F850-FC80-784F-B727-65215D225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05076F-C43C-5047-A23D-97126A82A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BC462-2115-114F-9EAE-E5DCD17EBB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3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625296-3C75-9149-9A52-5892C7A65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DCF838-CE2F-FB4B-B47B-C17AB3710B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A511B-FA18-B845-8536-BD632E547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6FF98-A292-5742-8224-047B19774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5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C84664-7884-5A47-8299-9A10DD7E5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EADCD3-8EAC-F144-8D17-96A64E4D2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52E225-C1D0-A946-92A2-2C22E1C980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3B771-7E5E-8745-BF20-2F39C8DD0D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57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77E8B7-A805-3C41-9D19-0C47BA751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65F114-33C8-154A-B825-D29F80EAD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9D4CE7-BC82-A044-903D-F5E5F88D2A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7C092-0813-C940-A9CB-4BEE8EF0AE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55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102D8E-47A6-634F-85F7-CC1429417A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7F2A28-02B5-4145-A8FD-239636F49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66D92D-B5AB-4B46-8453-84ADD6717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8C34B-2182-8042-AA7F-65332876A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81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B1317-F70E-5747-A157-BA12EF9BD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A2315-1D4B-2748-9567-0E513F1D15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2BC2A-4098-9843-963F-A4DB3A062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496FF-66EC-FF42-AD32-82B12B9095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0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C5EB53-F2F4-E74E-A81A-DDEB94922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D0B4BC-4DEC-0E4C-9E7F-66BAB7665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E5C7A7-D1C5-0B40-AA59-BD46571E2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01501-1720-5043-B2B6-C97ABF704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83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0DB6E1-2B97-D841-8F62-09388DC4B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2027C4-D405-3B4E-BD70-78366A4CB6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5D17A3-9C34-9F4F-B08B-4E7181312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FC22C2-6AF7-D742-813B-AE34A02DD6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0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718B0B-29DC-0842-B836-3A536C2C5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D3B7C8-0C8C-E64D-8544-1F19A68A7F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C57162-D7E3-464B-BA73-E7C7C5B09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A2925-775C-D549-93E6-87D343B812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4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3FC2A-F5A0-AA41-9419-6F2A5301B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5D8B5E-4B47-3F4C-8461-F84F55FAB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63A41-F307-B34E-B2A7-86C0D5D54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6BAB5-A32D-2C40-854E-91DED1C88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3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4CBA2-F101-C843-8AC1-6D9680AD0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F7CB-5EE0-644A-9D7C-2F2F34D70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18DE7-CD41-474A-90EF-80535361B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06E45-B579-4C4F-857C-DFC4B1467F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6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8F8C80A-9C53-D94B-B996-74F432621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87897F-5D10-0741-8D32-1501E8C43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4A23071-D16A-E948-858D-B5DDDAB565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9274422-5F15-CE4B-95E8-D7389E652B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C17B8A-13CC-B848-B945-E65EAF515B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4CA4F6-412E-A748-AC84-A716D73C85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lato.asu.edu/guide.html" TargetMode="External"/><Relationship Id="rId2" Type="http://schemas.openxmlformats.org/officeDocument/2006/relationships/hyperlink" Target="http://github.com/stevengj/nlop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vx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hyperlink" Target="http://www.stanford.edu/~boyd/cvxbook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F1547AB-B773-EA42-8C32-A8457D12E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 Brief Overview </a:t>
            </a:r>
            <a:br>
              <a:rPr lang="en-US" altLang="en-US"/>
            </a:br>
            <a:r>
              <a:rPr lang="en-US" altLang="en-US"/>
              <a:t>of Optimization Problems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49FD8D0-20C2-FF4D-87F6-F12348D50D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Steven G. Johnson</a:t>
            </a:r>
          </a:p>
          <a:p>
            <a:pPr eaLnBrk="1" hangingPunct="1"/>
            <a:r>
              <a:rPr lang="en-US" altLang="en-US" dirty="0"/>
              <a:t>MIT course 18.335, Spring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Freeform 20">
            <a:extLst>
              <a:ext uri="{FF2B5EF4-FFF2-40B4-BE49-F238E27FC236}">
                <a16:creationId xmlns:a16="http://schemas.microsoft.com/office/drawing/2014/main" id="{75B4E9D7-8B21-914C-843E-B45CC7FE0885}"/>
              </a:ext>
            </a:extLst>
          </p:cNvPr>
          <p:cNvSpPr>
            <a:spLocks/>
          </p:cNvSpPr>
          <p:nvPr/>
        </p:nvSpPr>
        <p:spPr bwMode="auto">
          <a:xfrm flipV="1">
            <a:off x="4900613" y="3048000"/>
            <a:ext cx="3276600" cy="2209800"/>
          </a:xfrm>
          <a:custGeom>
            <a:avLst/>
            <a:gdLst>
              <a:gd name="T0" fmla="*/ 0 w 1536"/>
              <a:gd name="T1" fmla="*/ 0 h 1632"/>
              <a:gd name="T2" fmla="*/ 672 w 1536"/>
              <a:gd name="T3" fmla="*/ 1008 h 1632"/>
              <a:gd name="T4" fmla="*/ 1536 w 1536"/>
              <a:gd name="T5" fmla="*/ 1632 h 1632"/>
              <a:gd name="T6" fmla="*/ 0 60000 65536"/>
              <a:gd name="T7" fmla="*/ 0 60000 65536"/>
              <a:gd name="T8" fmla="*/ 0 60000 65536"/>
              <a:gd name="T9" fmla="*/ 0 w 1536"/>
              <a:gd name="T10" fmla="*/ 0 h 1632"/>
              <a:gd name="T11" fmla="*/ 1536 w 1536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632">
                <a:moveTo>
                  <a:pt x="0" y="0"/>
                </a:moveTo>
                <a:cubicBezTo>
                  <a:pt x="208" y="368"/>
                  <a:pt x="416" y="736"/>
                  <a:pt x="672" y="1008"/>
                </a:cubicBezTo>
                <a:cubicBezTo>
                  <a:pt x="928" y="1280"/>
                  <a:pt x="1232" y="1456"/>
                  <a:pt x="1536" y="163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8" name="Rectangle 38">
            <a:extLst>
              <a:ext uri="{FF2B5EF4-FFF2-40B4-BE49-F238E27FC236}">
                <a16:creationId xmlns:a16="http://schemas.microsoft.com/office/drawing/2014/main" id="{0AAA50DB-549A-8E4B-BDB0-F0C83BD3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67200"/>
            <a:ext cx="1600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9" name="Rectangle 2">
            <a:extLst>
              <a:ext uri="{FF2B5EF4-FFF2-40B4-BE49-F238E27FC236}">
                <a16:creationId xmlns:a16="http://schemas.microsoft.com/office/drawing/2014/main" id="{46579D3A-F174-2243-A17E-9C9DEA513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Removable non-differentiability</a:t>
            </a:r>
          </a:p>
        </p:txBody>
      </p:sp>
      <p:sp>
        <p:nvSpPr>
          <p:cNvPr id="22540" name="Text Box 3">
            <a:extLst>
              <a:ext uri="{FF2B5EF4-FFF2-40B4-BE49-F238E27FC236}">
                <a16:creationId xmlns:a16="http://schemas.microsoft.com/office/drawing/2014/main" id="{A86FB6F3-4756-084A-94B4-77A2B812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693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consider the </a:t>
            </a:r>
            <a:r>
              <a:rPr lang="en-US" altLang="en-US" i="1"/>
              <a:t>non</a:t>
            </a:r>
            <a:r>
              <a:rPr lang="en-US" altLang="en-US"/>
              <a:t>-differentiable </a:t>
            </a:r>
            <a:r>
              <a:rPr lang="en-US" altLang="en-US" i="1"/>
              <a:t>unconstrained</a:t>
            </a:r>
            <a:r>
              <a:rPr lang="en-US" altLang="en-US"/>
              <a:t> problem:</a:t>
            </a:r>
          </a:p>
        </p:txBody>
      </p:sp>
      <p:grpSp>
        <p:nvGrpSpPr>
          <p:cNvPr id="22541" name="Group 17">
            <a:extLst>
              <a:ext uri="{FF2B5EF4-FFF2-40B4-BE49-F238E27FC236}">
                <a16:creationId xmlns:a16="http://schemas.microsoft.com/office/drawing/2014/main" id="{3C940CED-49A4-CB43-A6DA-0F952D8EBF85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2057400"/>
            <a:ext cx="3657600" cy="1676400"/>
            <a:chOff x="2736" y="1440"/>
            <a:chExt cx="1584" cy="960"/>
          </a:xfrm>
        </p:grpSpPr>
        <p:sp>
          <p:nvSpPr>
            <p:cNvPr id="22554" name="Line 5">
              <a:extLst>
                <a:ext uri="{FF2B5EF4-FFF2-40B4-BE49-F238E27FC236}">
                  <a16:creationId xmlns:a16="http://schemas.microsoft.com/office/drawing/2014/main" id="{1DF6DDE3-B8DB-E644-A4C0-C18559911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44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6">
              <a:extLst>
                <a:ext uri="{FF2B5EF4-FFF2-40B4-BE49-F238E27FC236}">
                  <a16:creationId xmlns:a16="http://schemas.microsoft.com/office/drawing/2014/main" id="{E944C23E-9F4F-6C4B-B473-30305355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2" name="Text Box 7">
            <a:extLst>
              <a:ext uri="{FF2B5EF4-FFF2-40B4-BE49-F238E27FC236}">
                <a16:creationId xmlns:a16="http://schemas.microsoft.com/office/drawing/2014/main" id="{F4598176-5977-434F-B200-401E6858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2286000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 baseline="-25000"/>
              <a:t>0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22543" name="Freeform 19">
            <a:extLst>
              <a:ext uri="{FF2B5EF4-FFF2-40B4-BE49-F238E27FC236}">
                <a16:creationId xmlns:a16="http://schemas.microsoft.com/office/drawing/2014/main" id="{D89C38B2-44AB-B441-9D36-DAD243259280}"/>
              </a:ext>
            </a:extLst>
          </p:cNvPr>
          <p:cNvSpPr>
            <a:spLocks/>
          </p:cNvSpPr>
          <p:nvPr/>
        </p:nvSpPr>
        <p:spPr bwMode="auto">
          <a:xfrm>
            <a:off x="4900613" y="2209800"/>
            <a:ext cx="3276600" cy="2209800"/>
          </a:xfrm>
          <a:custGeom>
            <a:avLst/>
            <a:gdLst>
              <a:gd name="T0" fmla="*/ 0 w 1536"/>
              <a:gd name="T1" fmla="*/ 0 h 1632"/>
              <a:gd name="T2" fmla="*/ 672 w 1536"/>
              <a:gd name="T3" fmla="*/ 1008 h 1632"/>
              <a:gd name="T4" fmla="*/ 1536 w 1536"/>
              <a:gd name="T5" fmla="*/ 1632 h 1632"/>
              <a:gd name="T6" fmla="*/ 0 60000 65536"/>
              <a:gd name="T7" fmla="*/ 0 60000 65536"/>
              <a:gd name="T8" fmla="*/ 0 60000 65536"/>
              <a:gd name="T9" fmla="*/ 0 w 1536"/>
              <a:gd name="T10" fmla="*/ 0 h 1632"/>
              <a:gd name="T11" fmla="*/ 1536 w 1536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632">
                <a:moveTo>
                  <a:pt x="0" y="0"/>
                </a:moveTo>
                <a:cubicBezTo>
                  <a:pt x="208" y="368"/>
                  <a:pt x="416" y="736"/>
                  <a:pt x="672" y="1008"/>
                </a:cubicBezTo>
                <a:cubicBezTo>
                  <a:pt x="928" y="1280"/>
                  <a:pt x="1232" y="1456"/>
                  <a:pt x="1536" y="1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4" name="Text Box 21">
            <a:extLst>
              <a:ext uri="{FF2B5EF4-FFF2-40B4-BE49-F238E27FC236}">
                <a16:creationId xmlns:a16="http://schemas.microsoft.com/office/drawing/2014/main" id="{DB7E4B13-7270-754B-8589-B033AEA8D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3" y="2590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–f</a:t>
            </a:r>
            <a:r>
              <a:rPr lang="en-US" altLang="en-US" baseline="-25000"/>
              <a:t>0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22545" name="Rectangle 22">
            <a:extLst>
              <a:ext uri="{FF2B5EF4-FFF2-40B4-BE49-F238E27FC236}">
                <a16:creationId xmlns:a16="http://schemas.microsoft.com/office/drawing/2014/main" id="{91A44962-88AA-9943-B3F0-F30F27AF1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35052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22546" name="Oval 23">
            <a:extLst>
              <a:ext uri="{FF2B5EF4-FFF2-40B4-BE49-F238E27FC236}">
                <a16:creationId xmlns:a16="http://schemas.microsoft.com/office/drawing/2014/main" id="{0E66B03D-C08C-3344-98E2-96B904C3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3695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7" name="Text Box 26">
            <a:extLst>
              <a:ext uri="{FF2B5EF4-FFF2-40B4-BE49-F238E27FC236}">
                <a16:creationId xmlns:a16="http://schemas.microsoft.com/office/drawing/2014/main" id="{081EF87C-5252-3F4D-9100-B71D2CEB3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00400"/>
            <a:ext cx="406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equivalent to </a:t>
            </a:r>
            <a:r>
              <a:rPr lang="en-US" altLang="en-US" i="1">
                <a:solidFill>
                  <a:srgbClr val="FF0000"/>
                </a:solidFill>
              </a:rPr>
              <a:t>minimax</a:t>
            </a:r>
            <a:r>
              <a:rPr lang="en-US" altLang="en-US">
                <a:solidFill>
                  <a:srgbClr val="FF0000"/>
                </a:solidFill>
              </a:rPr>
              <a:t> problem</a:t>
            </a:r>
            <a:r>
              <a:rPr lang="en-US" altLang="en-US"/>
              <a:t>:</a:t>
            </a:r>
          </a:p>
        </p:txBody>
      </p:sp>
      <p:sp>
        <p:nvSpPr>
          <p:cNvPr id="22548" name="Text Box 27">
            <a:extLst>
              <a:ext uri="{FF2B5EF4-FFF2-40B4-BE49-F238E27FC236}">
                <a16:creationId xmlns:a16="http://schemas.microsoft.com/office/drawing/2014/main" id="{27EE68A7-A412-124D-A998-E824A1D4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67200"/>
            <a:ext cx="2878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…still nondifferentiable…</a:t>
            </a:r>
          </a:p>
        </p:txBody>
      </p:sp>
      <p:sp>
        <p:nvSpPr>
          <p:cNvPr id="22549" name="Text Box 29">
            <a:extLst>
              <a:ext uri="{FF2B5EF4-FFF2-40B4-BE49-F238E27FC236}">
                <a16:creationId xmlns:a16="http://schemas.microsoft.com/office/drawing/2014/main" id="{458AFE99-228F-6E4F-A101-C86147413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800600"/>
            <a:ext cx="839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…equivalent to </a:t>
            </a:r>
            <a:r>
              <a:rPr lang="en-US" altLang="en-US" i="1">
                <a:solidFill>
                  <a:srgbClr val="FF0000"/>
                </a:solidFill>
              </a:rPr>
              <a:t>constrained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problem with a “temporary” variable </a:t>
            </a:r>
            <a:r>
              <a:rPr lang="en-US" altLang="en-US" i="1"/>
              <a:t>t</a:t>
            </a:r>
            <a:r>
              <a:rPr lang="en-US" altLang="en-US"/>
              <a:t>:</a:t>
            </a:r>
          </a:p>
        </p:txBody>
      </p:sp>
      <p:sp>
        <p:nvSpPr>
          <p:cNvPr id="22550" name="Text Box 36">
            <a:extLst>
              <a:ext uri="{FF2B5EF4-FFF2-40B4-BE49-F238E27FC236}">
                <a16:creationId xmlns:a16="http://schemas.microsoft.com/office/drawing/2014/main" id="{8E2DD8D4-A36C-1D49-9AD8-3E3FE91E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0"/>
            <a:ext cx="150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subject to:</a:t>
            </a:r>
          </a:p>
        </p:txBody>
      </p:sp>
      <p:sp>
        <p:nvSpPr>
          <p:cNvPr id="22551" name="Text Box 37">
            <a:extLst>
              <a:ext uri="{FF2B5EF4-FFF2-40B4-BE49-F238E27FC236}">
                <a16:creationId xmlns:a16="http://schemas.microsoft.com/office/drawing/2014/main" id="{1310852B-5252-164C-87CF-7EF94F061EDB}"/>
              </a:ext>
            </a:extLst>
          </p:cNvPr>
          <p:cNvSpPr txBox="1">
            <a:spLocks noChangeArrowheads="1"/>
          </p:cNvSpPr>
          <p:nvPr/>
        </p:nvSpPr>
        <p:spPr bwMode="auto">
          <a:xfrm rot="-2329821">
            <a:off x="120650" y="5649913"/>
            <a:ext cx="163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differentiable!</a:t>
            </a:r>
          </a:p>
        </p:txBody>
      </p:sp>
      <p:sp>
        <p:nvSpPr>
          <p:cNvPr id="22552" name="Line 39">
            <a:extLst>
              <a:ext uri="{FF2B5EF4-FFF2-40B4-BE49-F238E27FC236}">
                <a16:creationId xmlns:a16="http://schemas.microsoft.com/office/drawing/2014/main" id="{F2C93253-7922-6C43-A5AF-349DFCD34B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7175" y="3276600"/>
            <a:ext cx="9842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Text Box 40">
            <a:extLst>
              <a:ext uri="{FF2B5EF4-FFF2-40B4-BE49-F238E27FC236}">
                <a16:creationId xmlns:a16="http://schemas.microsoft.com/office/drawing/2014/main" id="{773D6634-7EDF-E244-BE46-C70B9CBCB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2990850"/>
            <a:ext cx="92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optimum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DD500D-A485-4E43-B273-F7F71ECA0DEC}"/>
                  </a:ext>
                </a:extLst>
              </p:cNvPr>
              <p:cNvSpPr txBox="1"/>
              <p:nvPr/>
            </p:nvSpPr>
            <p:spPr>
              <a:xfrm>
                <a:off x="769317" y="1919527"/>
                <a:ext cx="3201902" cy="961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DD500D-A485-4E43-B273-F7F71EC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7" y="1919527"/>
                <a:ext cx="3201902" cy="961545"/>
              </a:xfrm>
              <a:prstGeom prst="rect">
                <a:avLst/>
              </a:prstGeom>
              <a:blipFill>
                <a:blip r:embed="rId2"/>
                <a:stretch>
                  <a:fillRect l="-1186" r="-553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7846EB-714C-0249-980B-0DD8B7019AE5}"/>
                  </a:ext>
                </a:extLst>
              </p:cNvPr>
              <p:cNvSpPr txBox="1"/>
              <p:nvPr/>
            </p:nvSpPr>
            <p:spPr>
              <a:xfrm>
                <a:off x="461325" y="3692516"/>
                <a:ext cx="4014689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)}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7846EB-714C-0249-980B-0DD8B7019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5" y="3692516"/>
                <a:ext cx="4014689" cy="560923"/>
              </a:xfrm>
              <a:prstGeom prst="rect">
                <a:avLst/>
              </a:prstGeom>
              <a:blipFill>
                <a:blip r:embed="rId3"/>
                <a:stretch>
                  <a:fillRect l="-31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2D9EF8-D361-5A47-BAC9-66095F765E4A}"/>
                  </a:ext>
                </a:extLst>
              </p:cNvPr>
              <p:cNvSpPr txBox="1"/>
              <p:nvPr/>
            </p:nvSpPr>
            <p:spPr>
              <a:xfrm>
                <a:off x="752730" y="5534006"/>
                <a:ext cx="2747381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2D9EF8-D361-5A47-BAC9-66095F76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30" y="5534006"/>
                <a:ext cx="2747381" cy="763607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FDA93A-DE2E-3348-9209-D5B12BBFB18C}"/>
                  </a:ext>
                </a:extLst>
              </p:cNvPr>
              <p:cNvSpPr txBox="1"/>
              <p:nvPr/>
            </p:nvSpPr>
            <p:spPr>
              <a:xfrm>
                <a:off x="4987916" y="5420867"/>
                <a:ext cx="1301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FDA93A-DE2E-3348-9209-D5B12BBF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16" y="5420867"/>
                <a:ext cx="1301767" cy="369332"/>
              </a:xfrm>
              <a:prstGeom prst="rect">
                <a:avLst/>
              </a:prstGeom>
              <a:blipFill>
                <a:blip r:embed="rId5"/>
                <a:stretch>
                  <a:fillRect l="-3883" r="-77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7DAB84-FBFC-4F4D-A629-5F98A2801635}"/>
                  </a:ext>
                </a:extLst>
              </p:cNvPr>
              <p:cNvSpPr txBox="1"/>
              <p:nvPr/>
            </p:nvSpPr>
            <p:spPr>
              <a:xfrm>
                <a:off x="4997040" y="5883780"/>
                <a:ext cx="1530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7DAB84-FBFC-4F4D-A629-5F98A280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040" y="5883780"/>
                <a:ext cx="1530997" cy="369332"/>
              </a:xfrm>
              <a:prstGeom prst="rect">
                <a:avLst/>
              </a:prstGeom>
              <a:blipFill>
                <a:blip r:embed="rId6"/>
                <a:stretch>
                  <a:fillRect l="-2459" r="-573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C6F1B5-9CC9-814F-AA7D-072A9CC8536C}"/>
                  </a:ext>
                </a:extLst>
              </p:cNvPr>
              <p:cNvSpPr txBox="1"/>
              <p:nvPr/>
            </p:nvSpPr>
            <p:spPr>
              <a:xfrm>
                <a:off x="6766023" y="5578020"/>
                <a:ext cx="2142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C6F1B5-9CC9-814F-AA7D-072A9CC85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023" y="5578020"/>
                <a:ext cx="2142318" cy="492443"/>
              </a:xfrm>
              <a:prstGeom prst="rect">
                <a:avLst/>
              </a:prstGeom>
              <a:blipFill>
                <a:blip r:embed="rId7"/>
                <a:stretch>
                  <a:fillRect l="-5325" t="-7500" r="-17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742980-0A10-624D-B0DA-840A48B32BBE}"/>
              </a:ext>
            </a:extLst>
          </p:cNvPr>
          <p:cNvSpPr txBox="1"/>
          <p:nvPr/>
        </p:nvSpPr>
        <p:spPr>
          <a:xfrm>
            <a:off x="5762538" y="6503761"/>
            <a:ext cx="333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(also called “</a:t>
            </a:r>
            <a:r>
              <a:rPr lang="en-US" sz="1600" dirty="0">
                <a:solidFill>
                  <a:srgbClr val="0432FF"/>
                </a:solidFill>
              </a:rPr>
              <a:t>epigraph</a:t>
            </a:r>
            <a:r>
              <a:rPr lang="en-US" sz="1600" dirty="0"/>
              <a:t>” reformulation)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59FCDDEE-895C-8049-AA97-8E0D1ABC0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/>
          <a:lstStyle/>
          <a:p>
            <a:pPr eaLnBrk="1" hangingPunct="1"/>
            <a:r>
              <a:rPr lang="en-US" altLang="en-US"/>
              <a:t>Example: Chebyshev linear fitting</a:t>
            </a:r>
          </a:p>
        </p:txBody>
      </p:sp>
      <p:grpSp>
        <p:nvGrpSpPr>
          <p:cNvPr id="23558" name="Group 3">
            <a:extLst>
              <a:ext uri="{FF2B5EF4-FFF2-40B4-BE49-F238E27FC236}">
                <a16:creationId xmlns:a16="http://schemas.microsoft.com/office/drawing/2014/main" id="{EEF64D5A-6BC2-D941-8953-C379E5881460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1524000"/>
            <a:ext cx="3657600" cy="2209800"/>
            <a:chOff x="2736" y="1440"/>
            <a:chExt cx="1584" cy="960"/>
          </a:xfrm>
        </p:grpSpPr>
        <p:sp>
          <p:nvSpPr>
            <p:cNvPr id="23582" name="Line 4">
              <a:extLst>
                <a:ext uri="{FF2B5EF4-FFF2-40B4-BE49-F238E27FC236}">
                  <a16:creationId xmlns:a16="http://schemas.microsoft.com/office/drawing/2014/main" id="{87680787-44C6-0849-AC73-93CCDC486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44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5">
              <a:extLst>
                <a:ext uri="{FF2B5EF4-FFF2-40B4-BE49-F238E27FC236}">
                  <a16:creationId xmlns:a16="http://schemas.microsoft.com/office/drawing/2014/main" id="{E19FADB1-A2B0-6D42-BBBD-0867885F0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9" name="Rectangle 9">
            <a:extLst>
              <a:ext uri="{FF2B5EF4-FFF2-40B4-BE49-F238E27FC236}">
                <a16:creationId xmlns:a16="http://schemas.microsoft.com/office/drawing/2014/main" id="{17A5F1D9-9679-7C47-AB67-CC9E53FF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a</a:t>
            </a:r>
          </a:p>
        </p:txBody>
      </p:sp>
      <p:sp>
        <p:nvSpPr>
          <p:cNvPr id="23560" name="Oval 10">
            <a:extLst>
              <a:ext uri="{FF2B5EF4-FFF2-40B4-BE49-F238E27FC236}">
                <a16:creationId xmlns:a16="http://schemas.microsoft.com/office/drawing/2014/main" id="{ED1A7149-48E8-DC49-AD81-C1CDE724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1" name="Rectangle 13">
            <a:extLst>
              <a:ext uri="{FF2B5EF4-FFF2-40B4-BE49-F238E27FC236}">
                <a16:creationId xmlns:a16="http://schemas.microsoft.com/office/drawing/2014/main" id="{D62F1B39-6E01-1649-87B6-9A9DF857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114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b</a:t>
            </a:r>
          </a:p>
        </p:txBody>
      </p:sp>
      <p:sp>
        <p:nvSpPr>
          <p:cNvPr id="23562" name="Oval 14">
            <a:extLst>
              <a:ext uri="{FF2B5EF4-FFF2-40B4-BE49-F238E27FC236}">
                <a16:creationId xmlns:a16="http://schemas.microsoft.com/office/drawing/2014/main" id="{50890955-8889-0749-82B9-DCB6D5E0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3" name="Oval 15">
            <a:extLst>
              <a:ext uri="{FF2B5EF4-FFF2-40B4-BE49-F238E27FC236}">
                <a16:creationId xmlns:a16="http://schemas.microsoft.com/office/drawing/2014/main" id="{D81E9C17-C820-8B4B-871A-B4C53B30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4" name="Oval 16">
            <a:extLst>
              <a:ext uri="{FF2B5EF4-FFF2-40B4-BE49-F238E27FC236}">
                <a16:creationId xmlns:a16="http://schemas.microsoft.com/office/drawing/2014/main" id="{8F936D9B-7338-8A4B-A48B-2FA7A24E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971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5" name="Oval 17">
            <a:extLst>
              <a:ext uri="{FF2B5EF4-FFF2-40B4-BE49-F238E27FC236}">
                <a16:creationId xmlns:a16="http://schemas.microsoft.com/office/drawing/2014/main" id="{247291B6-6B3B-A24A-8EF2-B2109ACE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6" name="Oval 18">
            <a:extLst>
              <a:ext uri="{FF2B5EF4-FFF2-40B4-BE49-F238E27FC236}">
                <a16:creationId xmlns:a16="http://schemas.microsoft.com/office/drawing/2014/main" id="{C66B29F9-A36C-8D4C-9338-2E3624E8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7" name="Oval 19">
            <a:extLst>
              <a:ext uri="{FF2B5EF4-FFF2-40B4-BE49-F238E27FC236}">
                <a16:creationId xmlns:a16="http://schemas.microsoft.com/office/drawing/2014/main" id="{F225817C-95A8-FB43-A63F-9A1A9C72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8" name="Oval 20">
            <a:extLst>
              <a:ext uri="{FF2B5EF4-FFF2-40B4-BE49-F238E27FC236}">
                <a16:creationId xmlns:a16="http://schemas.microsoft.com/office/drawing/2014/main" id="{27604533-9E67-A844-A50D-32506978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9" name="Oval 21">
            <a:extLst>
              <a:ext uri="{FF2B5EF4-FFF2-40B4-BE49-F238E27FC236}">
                <a16:creationId xmlns:a16="http://schemas.microsoft.com/office/drawing/2014/main" id="{BE96D856-CC2A-C948-AC91-8A01FD1F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67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0" name="Oval 22">
            <a:extLst>
              <a:ext uri="{FF2B5EF4-FFF2-40B4-BE49-F238E27FC236}">
                <a16:creationId xmlns:a16="http://schemas.microsoft.com/office/drawing/2014/main" id="{D89A2B9A-888E-3948-935F-BDE314EE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1" name="Oval 23">
            <a:extLst>
              <a:ext uri="{FF2B5EF4-FFF2-40B4-BE49-F238E27FC236}">
                <a16:creationId xmlns:a16="http://schemas.microsoft.com/office/drawing/2014/main" id="{4B9E565C-736A-DE43-804A-7B37366C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2" name="Oval 24">
            <a:extLst>
              <a:ext uri="{FF2B5EF4-FFF2-40B4-BE49-F238E27FC236}">
                <a16:creationId xmlns:a16="http://schemas.microsoft.com/office/drawing/2014/main" id="{2EDE2BF9-D661-084F-9CCB-44BFE897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3" name="Oval 25">
            <a:extLst>
              <a:ext uri="{FF2B5EF4-FFF2-40B4-BE49-F238E27FC236}">
                <a16:creationId xmlns:a16="http://schemas.microsoft.com/office/drawing/2014/main" id="{DE90A2BD-D536-564C-AEE3-6F7AFDDE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4" name="Oval 26">
            <a:extLst>
              <a:ext uri="{FF2B5EF4-FFF2-40B4-BE49-F238E27FC236}">
                <a16:creationId xmlns:a16="http://schemas.microsoft.com/office/drawing/2014/main" id="{7B3FB9E1-B15D-344B-B194-0295A8FD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5" name="Text Box 27">
            <a:extLst>
              <a:ext uri="{FF2B5EF4-FFF2-40B4-BE49-F238E27FC236}">
                <a16:creationId xmlns:a16="http://schemas.microsoft.com/office/drawing/2014/main" id="{67ABC8F9-B1A4-154E-9278-B5B86925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2514600"/>
            <a:ext cx="1208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/>
              <a:t>N</a:t>
            </a:r>
            <a:r>
              <a:rPr lang="en-US" altLang="en-US"/>
              <a:t> points</a:t>
            </a:r>
          </a:p>
          <a:p>
            <a:pPr algn="ctr"/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,</a:t>
            </a:r>
            <a:r>
              <a:rPr lang="en-US" altLang="en-US" i="1"/>
              <a:t>b</a:t>
            </a:r>
            <a:r>
              <a:rPr lang="en-US" altLang="en-US" i="1" baseline="-25000"/>
              <a:t>i</a:t>
            </a:r>
            <a:r>
              <a:rPr lang="en-US" altLang="en-US"/>
              <a:t>)</a:t>
            </a:r>
            <a:endParaRPr lang="en-US" altLang="en-US" i="1"/>
          </a:p>
        </p:txBody>
      </p:sp>
      <p:sp>
        <p:nvSpPr>
          <p:cNvPr id="23576" name="Line 28">
            <a:extLst>
              <a:ext uri="{FF2B5EF4-FFF2-40B4-BE49-F238E27FC236}">
                <a16:creationId xmlns:a16="http://schemas.microsoft.com/office/drawing/2014/main" id="{B65B078C-8726-D649-AFD7-F9BD95D16F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676400"/>
            <a:ext cx="3962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29">
            <a:extLst>
              <a:ext uri="{FF2B5EF4-FFF2-40B4-BE49-F238E27FC236}">
                <a16:creationId xmlns:a16="http://schemas.microsoft.com/office/drawing/2014/main" id="{D8C686A9-FCAC-6E4E-80E9-1D64EADB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963" y="914400"/>
            <a:ext cx="985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fit line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ax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 i="1">
                <a:solidFill>
                  <a:srgbClr val="FF0000"/>
                </a:solidFill>
              </a:rPr>
              <a:t>x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3578" name="Text Box 30">
            <a:extLst>
              <a:ext uri="{FF2B5EF4-FFF2-40B4-BE49-F238E27FC236}">
                <a16:creationId xmlns:a16="http://schemas.microsoft.com/office/drawing/2014/main" id="{FE0B4153-46FB-2B49-8E0B-AEC67DA3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3343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find the fit that minimizes</a:t>
            </a:r>
          </a:p>
          <a:p>
            <a:pPr algn="ctr"/>
            <a:r>
              <a:rPr lang="en-US" altLang="en-US"/>
              <a:t>the </a:t>
            </a:r>
            <a:r>
              <a:rPr lang="en-US" altLang="en-US" i="1"/>
              <a:t>maximum error</a:t>
            </a:r>
            <a:r>
              <a:rPr lang="en-US" altLang="en-US"/>
              <a:t>:</a:t>
            </a:r>
          </a:p>
        </p:txBody>
      </p:sp>
      <p:sp>
        <p:nvSpPr>
          <p:cNvPr id="23579" name="Text Box 32">
            <a:extLst>
              <a:ext uri="{FF2B5EF4-FFF2-40B4-BE49-F238E27FC236}">
                <a16:creationId xmlns:a16="http://schemas.microsoft.com/office/drawing/2014/main" id="{8455B58E-52E2-3049-A5F8-D4703E66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52" y="3405188"/>
            <a:ext cx="373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/>
              <a:t>… nondifferentiable </a:t>
            </a:r>
            <a:r>
              <a:rPr lang="en-US" altLang="en-US" sz="1800" dirty="0">
                <a:solidFill>
                  <a:srgbClr val="FF0000"/>
                </a:solidFill>
              </a:rPr>
              <a:t>minimax</a:t>
            </a:r>
            <a:r>
              <a:rPr lang="en-US" altLang="en-US" sz="1800" dirty="0"/>
              <a:t> problem</a:t>
            </a:r>
          </a:p>
        </p:txBody>
      </p:sp>
      <p:sp>
        <p:nvSpPr>
          <p:cNvPr id="23580" name="Text Box 33">
            <a:extLst>
              <a:ext uri="{FF2B5EF4-FFF2-40B4-BE49-F238E27FC236}">
                <a16:creationId xmlns:a16="http://schemas.microsoft.com/office/drawing/2014/main" id="{1694F745-D3F5-2341-B605-A7E915F2A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634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equivalent to a </a:t>
            </a:r>
            <a:r>
              <a:rPr lang="en-US" altLang="en-US" i="1">
                <a:solidFill>
                  <a:srgbClr val="FF0000"/>
                </a:solidFill>
              </a:rPr>
              <a:t>linear programming</a:t>
            </a:r>
            <a:r>
              <a:rPr lang="en-US" altLang="en-US"/>
              <a:t> problem (LP):</a:t>
            </a:r>
          </a:p>
        </p:txBody>
      </p:sp>
      <p:sp>
        <p:nvSpPr>
          <p:cNvPr id="23581" name="Text Box 35">
            <a:extLst>
              <a:ext uri="{FF2B5EF4-FFF2-40B4-BE49-F238E27FC236}">
                <a16:creationId xmlns:a16="http://schemas.microsoft.com/office/drawing/2014/main" id="{8EEB09E0-28A6-8646-BA3D-1A0CA8D2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71" y="4859109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subject to 2</a:t>
            </a:r>
            <a:r>
              <a:rPr lang="en-US" altLang="en-US" i="1"/>
              <a:t>N</a:t>
            </a:r>
            <a:r>
              <a:rPr lang="en-US" altLang="en-US"/>
              <a:t> constraints: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B2238E-291D-6340-BB1E-8C4FADEAFA46}"/>
                  </a:ext>
                </a:extLst>
              </p:cNvPr>
              <p:cNvSpPr txBox="1"/>
              <p:nvPr/>
            </p:nvSpPr>
            <p:spPr>
              <a:xfrm>
                <a:off x="262306" y="2172889"/>
                <a:ext cx="3740511" cy="1112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B2238E-291D-6340-BB1E-8C4FADEA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6" y="2172889"/>
                <a:ext cx="3740511" cy="1112356"/>
              </a:xfrm>
              <a:prstGeom prst="rect">
                <a:avLst/>
              </a:prstGeom>
              <a:blipFill>
                <a:blip r:embed="rId2"/>
                <a:stretch>
                  <a:fillRect r="-1017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88F87-DD96-814C-A2CA-281A9E147BD2}"/>
                  </a:ext>
                </a:extLst>
              </p:cNvPr>
              <p:cNvSpPr txBox="1"/>
              <p:nvPr/>
            </p:nvSpPr>
            <p:spPr>
              <a:xfrm>
                <a:off x="1002946" y="5151876"/>
                <a:ext cx="1759200" cy="961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88F87-DD96-814C-A2CA-281A9E14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46" y="5151876"/>
                <a:ext cx="1759200" cy="961802"/>
              </a:xfrm>
              <a:prstGeom prst="rect">
                <a:avLst/>
              </a:prstGeom>
              <a:blipFill>
                <a:blip r:embed="rId3"/>
                <a:stretch>
                  <a:fillRect l="-1439" r="-431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5B109-DA32-F342-BBF5-E14F861475A7}"/>
                  </a:ext>
                </a:extLst>
              </p:cNvPr>
              <p:cNvSpPr txBox="1"/>
              <p:nvPr/>
            </p:nvSpPr>
            <p:spPr>
              <a:xfrm>
                <a:off x="3386746" y="5412631"/>
                <a:ext cx="2464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5B109-DA32-F342-BBF5-E14F8614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5412631"/>
                <a:ext cx="2464136" cy="369332"/>
              </a:xfrm>
              <a:prstGeom prst="rect">
                <a:avLst/>
              </a:prstGeom>
              <a:blipFill>
                <a:blip r:embed="rId4"/>
                <a:stretch>
                  <a:fillRect l="-153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AE8671-E812-9644-8AFB-DEAEF5D709AB}"/>
                  </a:ext>
                </a:extLst>
              </p:cNvPr>
              <p:cNvSpPr txBox="1"/>
              <p:nvPr/>
            </p:nvSpPr>
            <p:spPr>
              <a:xfrm>
                <a:off x="3386746" y="5817443"/>
                <a:ext cx="2693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AE8671-E812-9644-8AFB-DEAEF5D7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5817443"/>
                <a:ext cx="2693365" cy="369332"/>
              </a:xfrm>
              <a:prstGeom prst="rect">
                <a:avLst/>
              </a:prstGeom>
              <a:blipFill>
                <a:blip r:embed="rId5"/>
                <a:stretch>
                  <a:fillRect l="-140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730D01-8B4D-A44D-849E-CBDC736C56CF}"/>
                  </a:ext>
                </a:extLst>
              </p:cNvPr>
              <p:cNvSpPr txBox="1"/>
              <p:nvPr/>
            </p:nvSpPr>
            <p:spPr>
              <a:xfrm>
                <a:off x="6378705" y="5632777"/>
                <a:ext cx="26589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730D01-8B4D-A44D-849E-CBDC736C5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705" y="5632777"/>
                <a:ext cx="2658933" cy="369332"/>
              </a:xfrm>
              <a:prstGeom prst="rect">
                <a:avLst/>
              </a:prstGeom>
              <a:blipFill>
                <a:blip r:embed="rId6"/>
                <a:stretch>
                  <a:fillRect l="-94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A8685F-2D4A-BD43-94A6-D73443D953D3}"/>
              </a:ext>
            </a:extLst>
          </p:cNvPr>
          <p:cNvSpPr txBox="1"/>
          <p:nvPr/>
        </p:nvSpPr>
        <p:spPr>
          <a:xfrm>
            <a:off x="6731700" y="524371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equivalently: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26A12D-6202-B44E-86B0-FD3C7AD5E830}"/>
              </a:ext>
            </a:extLst>
          </p:cNvPr>
          <p:cNvSpPr txBox="1"/>
          <p:nvPr/>
        </p:nvSpPr>
        <p:spPr>
          <a:xfrm>
            <a:off x="5762538" y="6503761"/>
            <a:ext cx="333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(also called “</a:t>
            </a:r>
            <a:r>
              <a:rPr lang="en-US" sz="1600" dirty="0">
                <a:solidFill>
                  <a:srgbClr val="0432FF"/>
                </a:solidFill>
              </a:rPr>
              <a:t>epigraph</a:t>
            </a:r>
            <a:r>
              <a:rPr lang="en-US" sz="1600" dirty="0"/>
              <a:t>” reformulation)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4CFC6FB-C9C1-FC4C-AC54-77CEFCFD8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en-US"/>
              <a:t>Relaxations of Integer Programming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FFEE18C9-55DD-394E-BCA4-1B79D6D63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6502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If </a:t>
            </a:r>
            <a:r>
              <a:rPr lang="en-US" altLang="en-US" i="1">
                <a:solidFill>
                  <a:srgbClr val="FF0000"/>
                </a:solidFill>
              </a:rPr>
              <a:t>x</a:t>
            </a:r>
            <a:r>
              <a:rPr lang="en-US" altLang="en-US">
                <a:solidFill>
                  <a:srgbClr val="FF0000"/>
                </a:solidFill>
              </a:rPr>
              <a:t> is integer-valued</a:t>
            </a:r>
            <a:r>
              <a:rPr lang="en-US" altLang="en-US"/>
              <a:t> rather than real-valued (e.g.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{0,1}</a:t>
            </a:r>
            <a:r>
              <a:rPr lang="en-US" altLang="en-US" i="1" baseline="30000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),</a:t>
            </a:r>
          </a:p>
          <a:p>
            <a:r>
              <a:rPr lang="en-US" altLang="en-US">
                <a:sym typeface="Symbol" pitchFamily="2" charset="2"/>
              </a:rPr>
              <a:t>the resulting</a:t>
            </a:r>
            <a:r>
              <a:rPr lang="en-US" altLang="en-US" i="1">
                <a:sym typeface="Symbol" pitchFamily="2" charset="2"/>
              </a:rPr>
              <a:t> integer programming</a:t>
            </a:r>
            <a:r>
              <a:rPr lang="en-US" altLang="en-US">
                <a:sym typeface="Symbol" pitchFamily="2" charset="2"/>
              </a:rPr>
              <a:t> or </a:t>
            </a:r>
            <a:r>
              <a:rPr lang="en-US" altLang="en-US" i="1">
                <a:sym typeface="Symbol" pitchFamily="2" charset="2"/>
              </a:rPr>
              <a:t>combinatorial optimization</a:t>
            </a:r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problem becomes </a:t>
            </a:r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much harder</a:t>
            </a:r>
            <a:r>
              <a:rPr lang="en-US" altLang="en-US">
                <a:sym typeface="Symbol" pitchFamily="2" charset="2"/>
              </a:rPr>
              <a:t> in general.</a:t>
            </a:r>
          </a:p>
          <a:p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However, useful results can often be obtained by a </a:t>
            </a:r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continuous</a:t>
            </a:r>
          </a:p>
          <a:p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relaxation</a:t>
            </a:r>
            <a:r>
              <a:rPr lang="en-US" altLang="en-US">
                <a:sym typeface="Symbol" pitchFamily="2" charset="2"/>
              </a:rPr>
              <a:t> of the problem — e.g., going from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{0,1}</a:t>
            </a:r>
            <a:r>
              <a:rPr lang="en-US" altLang="en-US" i="1" baseline="30000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 to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[0,1]</a:t>
            </a:r>
            <a:r>
              <a:rPr lang="en-US" altLang="en-US" i="1" baseline="30000">
                <a:sym typeface="Symbol" pitchFamily="2" charset="2"/>
              </a:rPr>
              <a:t>n</a:t>
            </a:r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… at the very least, this gives an lower bound on the optimum </a:t>
            </a:r>
            <a:r>
              <a:rPr lang="en-US" altLang="en-US" i="1">
                <a:sym typeface="Symbol" pitchFamily="2" charset="2"/>
              </a:rPr>
              <a:t>f</a:t>
            </a:r>
            <a:r>
              <a:rPr lang="en-US" altLang="en-US" baseline="-25000">
                <a:sym typeface="Symbol" pitchFamily="2" charset="2"/>
              </a:rPr>
              <a:t>0</a:t>
            </a:r>
            <a:endParaRPr lang="en-US" altLang="en-US" i="1" baseline="30000">
              <a:sym typeface="Symbol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02540-8CCB-2A4F-9B55-7E2C971E3473}"/>
              </a:ext>
            </a:extLst>
          </p:cNvPr>
          <p:cNvSpPr txBox="1"/>
          <p:nvPr/>
        </p:nvSpPr>
        <p:spPr>
          <a:xfrm>
            <a:off x="838200" y="4343400"/>
            <a:ext cx="7696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“Penalty terms” </a:t>
            </a:r>
            <a:r>
              <a:rPr lang="en-US" dirty="0"/>
              <a:t>or</a:t>
            </a:r>
            <a:r>
              <a:rPr lang="en-US" dirty="0">
                <a:solidFill>
                  <a:srgbClr val="0070C0"/>
                </a:solidFill>
              </a:rPr>
              <a:t> “projection filters” </a:t>
            </a:r>
            <a:r>
              <a:rPr lang="en-US" dirty="0"/>
              <a:t>(SIMP, RAMP, etc.) can be used to obtain </a:t>
            </a:r>
            <a:r>
              <a:rPr lang="en-US" i="1" dirty="0"/>
              <a:t>x</a:t>
            </a:r>
            <a:r>
              <a:rPr lang="en-US" dirty="0"/>
              <a:t> that ≈ 0 or ≈ 1 almost everywhere.</a:t>
            </a:r>
          </a:p>
          <a:p>
            <a:endParaRPr lang="en-US" dirty="0"/>
          </a:p>
          <a:p>
            <a:r>
              <a:rPr lang="en-US" sz="1800" dirty="0"/>
              <a:t>[ See e.g. Sigmund &amp; </a:t>
            </a:r>
            <a:r>
              <a:rPr lang="en-US" sz="1800" dirty="0" err="1"/>
              <a:t>Maute</a:t>
            </a:r>
            <a:r>
              <a:rPr lang="en-US" sz="1800" dirty="0"/>
              <a:t>, “Topology optimization approaches,” </a:t>
            </a:r>
            <a:r>
              <a:rPr lang="en-US" sz="1800" i="1" dirty="0"/>
              <a:t>Struct. Multidisc. Opt. </a:t>
            </a:r>
            <a:r>
              <a:rPr lang="en-US" sz="1800" b="1" dirty="0"/>
              <a:t>48</a:t>
            </a:r>
            <a:r>
              <a:rPr lang="en-US" sz="1800" dirty="0"/>
              <a:t>, pp. 1031–1055 (2013). 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1D355D4-407B-4348-B477-DE3B4090F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19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Example: Topology Optimization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A44B946A-B888-9C4E-A189-475BB39FB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35797"/>
            <a:ext cx="8561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design a structure to do something, made of material A or B…</a:t>
            </a:r>
          </a:p>
          <a:p>
            <a:pPr algn="ctr"/>
            <a:r>
              <a:rPr lang="en-US" altLang="en-US"/>
              <a:t>let </a:t>
            </a:r>
            <a:r>
              <a:rPr lang="en-US" altLang="en-US" i="1"/>
              <a:t>every pixel</a:t>
            </a:r>
            <a:r>
              <a:rPr lang="en-US" altLang="en-US"/>
              <a:t> of discretized structure vary </a:t>
            </a:r>
            <a:r>
              <a:rPr lang="en-US" altLang="en-US" i="1"/>
              <a:t>continuously</a:t>
            </a:r>
            <a:r>
              <a:rPr lang="en-US" altLang="en-US"/>
              <a:t> from A to B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8D09BFFE-4C1B-ED44-A111-D123AECE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0" y="2438400"/>
            <a:ext cx="304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5605" name="Group 8">
            <a:extLst>
              <a:ext uri="{FF2B5EF4-FFF2-40B4-BE49-F238E27FC236}">
                <a16:creationId xmlns:a16="http://schemas.microsoft.com/office/drawing/2014/main" id="{3A3BEC83-1795-5145-BCC4-6592369FB1D7}"/>
              </a:ext>
            </a:extLst>
          </p:cNvPr>
          <p:cNvGrpSpPr>
            <a:grpSpLocks/>
          </p:cNvGrpSpPr>
          <p:nvPr/>
        </p:nvGrpSpPr>
        <p:grpSpPr bwMode="auto">
          <a:xfrm>
            <a:off x="594330" y="3352800"/>
            <a:ext cx="3430588" cy="992188"/>
            <a:chOff x="575" y="1631"/>
            <a:chExt cx="1729" cy="1729"/>
          </a:xfrm>
        </p:grpSpPr>
        <p:grpSp>
          <p:nvGrpSpPr>
            <p:cNvPr id="25614" name="Group 9">
              <a:extLst>
                <a:ext uri="{FF2B5EF4-FFF2-40B4-BE49-F238E27FC236}">
                  <a16:creationId xmlns:a16="http://schemas.microsoft.com/office/drawing/2014/main" id="{0510D530-F4D4-2749-B0C9-1C40EA0B7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632"/>
              <a:ext cx="1728" cy="1728"/>
              <a:chOff x="576" y="1632"/>
              <a:chExt cx="1728" cy="1776"/>
            </a:xfrm>
          </p:grpSpPr>
          <p:sp>
            <p:nvSpPr>
              <p:cNvPr id="25635" name="Line 10">
                <a:extLst>
                  <a:ext uri="{FF2B5EF4-FFF2-40B4-BE49-F238E27FC236}">
                    <a16:creationId xmlns:a16="http://schemas.microsoft.com/office/drawing/2014/main" id="{DC292990-B396-3E4B-9DB4-4AC660BB4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6" name="Line 11">
                <a:extLst>
                  <a:ext uri="{FF2B5EF4-FFF2-40B4-BE49-F238E27FC236}">
                    <a16:creationId xmlns:a16="http://schemas.microsoft.com/office/drawing/2014/main" id="{CCA4F349-100C-744A-B879-6A57432F4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Line 12">
                <a:extLst>
                  <a:ext uri="{FF2B5EF4-FFF2-40B4-BE49-F238E27FC236}">
                    <a16:creationId xmlns:a16="http://schemas.microsoft.com/office/drawing/2014/main" id="{C4785C66-20BA-784C-93B2-E7F117513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Line 13">
                <a:extLst>
                  <a:ext uri="{FF2B5EF4-FFF2-40B4-BE49-F238E27FC236}">
                    <a16:creationId xmlns:a16="http://schemas.microsoft.com/office/drawing/2014/main" id="{E503310E-BEC2-8941-A3E1-B483E5462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9" name="Line 14">
                <a:extLst>
                  <a:ext uri="{FF2B5EF4-FFF2-40B4-BE49-F238E27FC236}">
                    <a16:creationId xmlns:a16="http://schemas.microsoft.com/office/drawing/2014/main" id="{E2526522-F270-6741-8038-C4F73F924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Line 15">
                <a:extLst>
                  <a:ext uri="{FF2B5EF4-FFF2-40B4-BE49-F238E27FC236}">
                    <a16:creationId xmlns:a16="http://schemas.microsoft.com/office/drawing/2014/main" id="{B491C697-6BCE-3140-902D-EE64FD9B3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Line 16">
                <a:extLst>
                  <a:ext uri="{FF2B5EF4-FFF2-40B4-BE49-F238E27FC236}">
                    <a16:creationId xmlns:a16="http://schemas.microsoft.com/office/drawing/2014/main" id="{E8409802-54A2-4641-BBBC-FBB35FAFA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Line 17">
                <a:extLst>
                  <a:ext uri="{FF2B5EF4-FFF2-40B4-BE49-F238E27FC236}">
                    <a16:creationId xmlns:a16="http://schemas.microsoft.com/office/drawing/2014/main" id="{99A5A643-B261-BC4C-B501-7A903B427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Line 18">
                <a:extLst>
                  <a:ext uri="{FF2B5EF4-FFF2-40B4-BE49-F238E27FC236}">
                    <a16:creationId xmlns:a16="http://schemas.microsoft.com/office/drawing/2014/main" id="{1FE744D3-4026-8C4F-8D0E-1272DFBB5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4" name="Line 19">
                <a:extLst>
                  <a:ext uri="{FF2B5EF4-FFF2-40B4-BE49-F238E27FC236}">
                    <a16:creationId xmlns:a16="http://schemas.microsoft.com/office/drawing/2014/main" id="{A8006802-3395-1547-92EE-3665B9951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5" name="Line 20">
                <a:extLst>
                  <a:ext uri="{FF2B5EF4-FFF2-40B4-BE49-F238E27FC236}">
                    <a16:creationId xmlns:a16="http://schemas.microsoft.com/office/drawing/2014/main" id="{2B5BA9A6-E7FF-9E49-B3BA-02C0BA1B3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6" name="Line 21">
                <a:extLst>
                  <a:ext uri="{FF2B5EF4-FFF2-40B4-BE49-F238E27FC236}">
                    <a16:creationId xmlns:a16="http://schemas.microsoft.com/office/drawing/2014/main" id="{E772CA5D-387C-BC40-BF1A-AAE4D75EA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7" name="Line 22">
                <a:extLst>
                  <a:ext uri="{FF2B5EF4-FFF2-40B4-BE49-F238E27FC236}">
                    <a16:creationId xmlns:a16="http://schemas.microsoft.com/office/drawing/2014/main" id="{A4849E6B-4E86-C74C-8072-F50FE6CB2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Line 23">
                <a:extLst>
                  <a:ext uri="{FF2B5EF4-FFF2-40B4-BE49-F238E27FC236}">
                    <a16:creationId xmlns:a16="http://schemas.microsoft.com/office/drawing/2014/main" id="{12593EA0-7FB8-F24D-BFD2-D926FDF6B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Line 24">
                <a:extLst>
                  <a:ext uri="{FF2B5EF4-FFF2-40B4-BE49-F238E27FC236}">
                    <a16:creationId xmlns:a16="http://schemas.microsoft.com/office/drawing/2014/main" id="{0272F28E-015F-7041-889D-31292F2EA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0" name="Line 25">
                <a:extLst>
                  <a:ext uri="{FF2B5EF4-FFF2-40B4-BE49-F238E27FC236}">
                    <a16:creationId xmlns:a16="http://schemas.microsoft.com/office/drawing/2014/main" id="{F6BD2D05-D5A0-FC4B-A5AD-F1280F2CF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1" name="Line 26">
                <a:extLst>
                  <a:ext uri="{FF2B5EF4-FFF2-40B4-BE49-F238E27FC236}">
                    <a16:creationId xmlns:a16="http://schemas.microsoft.com/office/drawing/2014/main" id="{AC592853-C19E-6C44-96E7-CF3752534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2" name="Line 27">
                <a:extLst>
                  <a:ext uri="{FF2B5EF4-FFF2-40B4-BE49-F238E27FC236}">
                    <a16:creationId xmlns:a16="http://schemas.microsoft.com/office/drawing/2014/main" id="{80F6B715-685D-BE41-AF4E-102DB28C1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3" name="Line 28">
                <a:extLst>
                  <a:ext uri="{FF2B5EF4-FFF2-40B4-BE49-F238E27FC236}">
                    <a16:creationId xmlns:a16="http://schemas.microsoft.com/office/drawing/2014/main" id="{9738B1DA-8D70-5040-B2B9-5A11FB09A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15" name="Group 29">
              <a:extLst>
                <a:ext uri="{FF2B5EF4-FFF2-40B4-BE49-F238E27FC236}">
                  <a16:creationId xmlns:a16="http://schemas.microsoft.com/office/drawing/2014/main" id="{23B9D916-8459-A646-B28D-C724F0A871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" y="1631"/>
              <a:ext cx="1729" cy="1728"/>
              <a:chOff x="575" y="1631"/>
              <a:chExt cx="1776" cy="1728"/>
            </a:xfrm>
          </p:grpSpPr>
          <p:sp>
            <p:nvSpPr>
              <p:cNvPr id="25616" name="Line 30">
                <a:extLst>
                  <a:ext uri="{FF2B5EF4-FFF2-40B4-BE49-F238E27FC236}">
                    <a16:creationId xmlns:a16="http://schemas.microsoft.com/office/drawing/2014/main" id="{F8753CCA-B44C-BA48-8232-D55E15449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74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7" name="Line 31">
                <a:extLst>
                  <a:ext uri="{FF2B5EF4-FFF2-40B4-BE49-F238E27FC236}">
                    <a16:creationId xmlns:a16="http://schemas.microsoft.com/office/drawing/2014/main" id="{130EDE3C-A233-8649-A921-679951922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83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8" name="Line 32">
                <a:extLst>
                  <a:ext uri="{FF2B5EF4-FFF2-40B4-BE49-F238E27FC236}">
                    <a16:creationId xmlns:a16="http://schemas.microsoft.com/office/drawing/2014/main" id="{54E3721B-74DD-EF4F-B2F0-6A1B20A25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93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Line 33">
                <a:extLst>
                  <a:ext uri="{FF2B5EF4-FFF2-40B4-BE49-F238E27FC236}">
                    <a16:creationId xmlns:a16="http://schemas.microsoft.com/office/drawing/2014/main" id="{A748ADBB-129B-8D4B-9BB3-99F44115F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03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Line 34">
                <a:extLst>
                  <a:ext uri="{FF2B5EF4-FFF2-40B4-BE49-F238E27FC236}">
                    <a16:creationId xmlns:a16="http://schemas.microsoft.com/office/drawing/2014/main" id="{499C7709-5F67-3F41-AFF5-56343022C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12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1" name="Line 35">
                <a:extLst>
                  <a:ext uri="{FF2B5EF4-FFF2-40B4-BE49-F238E27FC236}">
                    <a16:creationId xmlns:a16="http://schemas.microsoft.com/office/drawing/2014/main" id="{C3A0FFAC-699B-D94E-814D-37E4ADD0A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22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36">
                <a:extLst>
                  <a:ext uri="{FF2B5EF4-FFF2-40B4-BE49-F238E27FC236}">
                    <a16:creationId xmlns:a16="http://schemas.microsoft.com/office/drawing/2014/main" id="{93098B8D-4A6B-9949-8FE2-F2F1866AB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31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3" name="Line 37">
                <a:extLst>
                  <a:ext uri="{FF2B5EF4-FFF2-40B4-BE49-F238E27FC236}">
                    <a16:creationId xmlns:a16="http://schemas.microsoft.com/office/drawing/2014/main" id="{C456D722-AD26-EC4E-B0AE-F81E2DA54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41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4" name="Line 38">
                <a:extLst>
                  <a:ext uri="{FF2B5EF4-FFF2-40B4-BE49-F238E27FC236}">
                    <a16:creationId xmlns:a16="http://schemas.microsoft.com/office/drawing/2014/main" id="{06B72B4F-B0BC-A94E-8ED6-79B78497C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51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Line 39">
                <a:extLst>
                  <a:ext uri="{FF2B5EF4-FFF2-40B4-BE49-F238E27FC236}">
                    <a16:creationId xmlns:a16="http://schemas.microsoft.com/office/drawing/2014/main" id="{CF424107-7D0F-5B4C-9257-6B83207E7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60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40">
                <a:extLst>
                  <a:ext uri="{FF2B5EF4-FFF2-40B4-BE49-F238E27FC236}">
                    <a16:creationId xmlns:a16="http://schemas.microsoft.com/office/drawing/2014/main" id="{DF482DFC-01DF-C34E-86EF-12DDCA896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70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Line 41">
                <a:extLst>
                  <a:ext uri="{FF2B5EF4-FFF2-40B4-BE49-F238E27FC236}">
                    <a16:creationId xmlns:a16="http://schemas.microsoft.com/office/drawing/2014/main" id="{A4A76F1F-CFBB-054C-AA0C-C60C23313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79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Line 42">
                <a:extLst>
                  <a:ext uri="{FF2B5EF4-FFF2-40B4-BE49-F238E27FC236}">
                    <a16:creationId xmlns:a16="http://schemas.microsoft.com/office/drawing/2014/main" id="{6A5D22EB-5536-3240-9020-15300C619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89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Line 43">
                <a:extLst>
                  <a:ext uri="{FF2B5EF4-FFF2-40B4-BE49-F238E27FC236}">
                    <a16:creationId xmlns:a16="http://schemas.microsoft.com/office/drawing/2014/main" id="{C493D56A-2FCC-DB4B-848E-D5D6E3E11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99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44">
                <a:extLst>
                  <a:ext uri="{FF2B5EF4-FFF2-40B4-BE49-F238E27FC236}">
                    <a16:creationId xmlns:a16="http://schemas.microsoft.com/office/drawing/2014/main" id="{108BDB62-747D-8742-BC05-424F29F1C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08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1" name="Line 45">
                <a:extLst>
                  <a:ext uri="{FF2B5EF4-FFF2-40B4-BE49-F238E27FC236}">
                    <a16:creationId xmlns:a16="http://schemas.microsoft.com/office/drawing/2014/main" id="{CA338B23-40A9-5C48-B731-5143E0FE7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18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2" name="Line 46">
                <a:extLst>
                  <a:ext uri="{FF2B5EF4-FFF2-40B4-BE49-F238E27FC236}">
                    <a16:creationId xmlns:a16="http://schemas.microsoft.com/office/drawing/2014/main" id="{9AE77A29-0648-1A40-ACCE-017FEC534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27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3" name="Line 47">
                <a:extLst>
                  <a:ext uri="{FF2B5EF4-FFF2-40B4-BE49-F238E27FC236}">
                    <a16:creationId xmlns:a16="http://schemas.microsoft.com/office/drawing/2014/main" id="{B8ADA691-C00D-E648-B507-BA8768797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37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Line 48">
                <a:extLst>
                  <a:ext uri="{FF2B5EF4-FFF2-40B4-BE49-F238E27FC236}">
                    <a16:creationId xmlns:a16="http://schemas.microsoft.com/office/drawing/2014/main" id="{61E7729F-D30B-4B49-BED0-865FD9938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47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06" name="Text Box 49">
            <a:extLst>
              <a:ext uri="{FF2B5EF4-FFF2-40B4-BE49-F238E27FC236}">
                <a16:creationId xmlns:a16="http://schemas.microsoft.com/office/drawing/2014/main" id="{C78ADFAF-1315-854C-AB79-D9426AD5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30" y="4724400"/>
            <a:ext cx="4029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ex: design a cantilever</a:t>
            </a:r>
          </a:p>
          <a:p>
            <a:r>
              <a:rPr lang="en-US" altLang="en-US"/>
              <a:t>to support maximum weight</a:t>
            </a:r>
          </a:p>
          <a:p>
            <a:r>
              <a:rPr lang="en-US" altLang="en-US"/>
              <a:t>with a fixed amount of material</a:t>
            </a:r>
          </a:p>
        </p:txBody>
      </p:sp>
      <p:sp>
        <p:nvSpPr>
          <p:cNvPr id="25607" name="Line 50">
            <a:extLst>
              <a:ext uri="{FF2B5EF4-FFF2-40B4-BE49-F238E27FC236}">
                <a16:creationId xmlns:a16="http://schemas.microsoft.com/office/drawing/2014/main" id="{48BFAC9A-58E7-FE43-9498-0F7C711EA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4930" y="2971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52">
            <a:extLst>
              <a:ext uri="{FF2B5EF4-FFF2-40B4-BE49-F238E27FC236}">
                <a16:creationId xmlns:a16="http://schemas.microsoft.com/office/drawing/2014/main" id="{CD67C860-FE46-9F45-9FDC-96A164346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30" y="2466975"/>
            <a:ext cx="3389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density of each pixel</a:t>
            </a:r>
          </a:p>
          <a:p>
            <a:r>
              <a:rPr lang="en-US" altLang="en-US" sz="1600"/>
              <a:t>varies continuously from 0 (air) to max</a:t>
            </a:r>
          </a:p>
        </p:txBody>
      </p:sp>
      <p:pic>
        <p:nvPicPr>
          <p:cNvPr id="25609" name="Picture 53">
            <a:extLst>
              <a:ext uri="{FF2B5EF4-FFF2-40B4-BE49-F238E27FC236}">
                <a16:creationId xmlns:a16="http://schemas.microsoft.com/office/drawing/2014/main" id="{320199B3-85FE-C74D-9928-68472DBF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30" y="3505200"/>
            <a:ext cx="3441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Rectangle 54">
            <a:extLst>
              <a:ext uri="{FF2B5EF4-FFF2-40B4-BE49-F238E27FC236}">
                <a16:creationId xmlns:a16="http://schemas.microsoft.com/office/drawing/2014/main" id="{7F158CF6-D684-3343-835D-E845D36B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30" y="2667000"/>
            <a:ext cx="304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1" name="Line 55">
            <a:extLst>
              <a:ext uri="{FF2B5EF4-FFF2-40B4-BE49-F238E27FC236}">
                <a16:creationId xmlns:a16="http://schemas.microsoft.com/office/drawing/2014/main" id="{0D6BF992-8031-A74D-81FE-2A622AA23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93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56">
            <a:extLst>
              <a:ext uri="{FF2B5EF4-FFF2-40B4-BE49-F238E27FC236}">
                <a16:creationId xmlns:a16="http://schemas.microsoft.com/office/drawing/2014/main" id="{FAF44105-42FC-FE47-B7EB-E8346CC2C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055" y="2727325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force</a:t>
            </a:r>
          </a:p>
        </p:txBody>
      </p:sp>
      <p:sp>
        <p:nvSpPr>
          <p:cNvPr id="25613" name="Text Box 57">
            <a:extLst>
              <a:ext uri="{FF2B5EF4-FFF2-40B4-BE49-F238E27FC236}">
                <a16:creationId xmlns:a16="http://schemas.microsoft.com/office/drawing/2014/main" id="{632F70A5-6674-C448-8006-7F447179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730" y="4878388"/>
            <a:ext cx="372427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optimized structure,</a:t>
            </a:r>
          </a:p>
          <a:p>
            <a:r>
              <a:rPr lang="en-US" altLang="en-US"/>
              <a:t>deformed under load</a:t>
            </a:r>
          </a:p>
          <a:p>
            <a:endParaRPr lang="en-US" altLang="en-US"/>
          </a:p>
          <a:p>
            <a:r>
              <a:rPr lang="en-US" altLang="en-US" sz="1200"/>
              <a:t>[ Buhl </a:t>
            </a:r>
            <a:r>
              <a:rPr lang="en-US" altLang="en-US" sz="1200" i="1"/>
              <a:t>et al</a:t>
            </a:r>
            <a:r>
              <a:rPr lang="en-US" altLang="en-US" sz="1200"/>
              <a:t>, </a:t>
            </a:r>
            <a:r>
              <a:rPr lang="en-US" altLang="en-US" sz="1200" i="1"/>
              <a:t>Struct. Multidisc. Optim. </a:t>
            </a:r>
            <a:r>
              <a:rPr lang="en-US" altLang="en-US" sz="1200" b="1"/>
              <a:t>19</a:t>
            </a:r>
            <a:r>
              <a:rPr lang="en-US" altLang="en-US" sz="1200"/>
              <a:t>, 93–104 (2000) ]</a:t>
            </a: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EFB7B-E89B-8441-BCEE-FF4C0EF88219}"/>
              </a:ext>
            </a:extLst>
          </p:cNvPr>
          <p:cNvSpPr txBox="1"/>
          <p:nvPr/>
        </p:nvSpPr>
        <p:spPr>
          <a:xfrm>
            <a:off x="1465124" y="1871958"/>
            <a:ext cx="654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 + tricks to impose minimum feature size and mostly “binary” A/B 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A2CE-58A0-1C48-9A59-F072BD02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Stochastic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2A8BF-98A5-E548-8ABA-046F0E71A024}"/>
                  </a:ext>
                </a:extLst>
              </p:cNvPr>
              <p:cNvSpPr txBox="1"/>
              <p:nvPr/>
            </p:nvSpPr>
            <p:spPr>
              <a:xfrm>
                <a:off x="1828800" y="1685902"/>
                <a:ext cx="3024354" cy="721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2A8BF-98A5-E548-8ABA-046F0E71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85902"/>
                <a:ext cx="3024354" cy="721095"/>
              </a:xfrm>
              <a:prstGeom prst="rect">
                <a:avLst/>
              </a:prstGeom>
              <a:blipFill>
                <a:blip r:embed="rId2"/>
                <a:stretch>
                  <a:fillRect l="-1261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48E5-DB1C-6140-85F5-B2C796386448}"/>
                  </a:ext>
                </a:extLst>
              </p:cNvPr>
              <p:cNvSpPr txBox="1"/>
              <p:nvPr/>
            </p:nvSpPr>
            <p:spPr>
              <a:xfrm>
                <a:off x="5334000" y="1283272"/>
                <a:ext cx="352884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[⋯]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expected value </a:t>
                </a:r>
                <a:r>
                  <a:rPr lang="en-US" dirty="0"/>
                  <a:t>averaging over </a:t>
                </a:r>
                <a:r>
                  <a:rPr lang="en-US" dirty="0">
                    <a:solidFill>
                      <a:srgbClr val="FF0000"/>
                    </a:solidFill>
                  </a:rPr>
                  <a:t>random </a:t>
                </a:r>
                <a:r>
                  <a:rPr lang="en-US" dirty="0" err="1"/>
                  <a:t>vars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, computed by a Monte-Carlo approx.</a:t>
                </a:r>
                <a:endParaRPr lang="el-G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48E5-DB1C-6140-85F5-B2C796386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283272"/>
                <a:ext cx="3528846" cy="1569660"/>
              </a:xfrm>
              <a:prstGeom prst="rect">
                <a:avLst/>
              </a:prstGeom>
              <a:blipFill>
                <a:blip r:embed="rId3"/>
                <a:stretch>
                  <a:fillRect l="-2878" t="-32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D95-B788-5E41-A8B3-58CC211E5DCF}"/>
                  </a:ext>
                </a:extLst>
              </p:cNvPr>
              <p:cNvSpPr txBox="1"/>
              <p:nvPr/>
            </p:nvSpPr>
            <p:spPr>
              <a:xfrm>
                <a:off x="1257300" y="4840739"/>
                <a:ext cx="662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often exists, but typically </a:t>
                </a:r>
                <a:r>
                  <a:rPr lang="en-US" dirty="0">
                    <a:solidFill>
                      <a:srgbClr val="0070C0"/>
                    </a:solidFill>
                  </a:rPr>
                  <a:t>can</a:t>
                </a:r>
                <a:r>
                  <a:rPr lang="el-GR" dirty="0">
                    <a:solidFill>
                      <a:srgbClr val="0070C0"/>
                    </a:solidFill>
                  </a:rPr>
                  <a:t>’</a:t>
                </a:r>
                <a:r>
                  <a:rPr lang="en-US" dirty="0">
                    <a:solidFill>
                      <a:srgbClr val="0070C0"/>
                    </a:solidFill>
                  </a:rPr>
                  <a:t>t use </a:t>
                </a:r>
                <a:r>
                  <a:rPr lang="en-US" dirty="0"/>
                  <a:t>standard gradient-descent because of randomness.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D95-B788-5E41-A8B3-58CC211E5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840739"/>
                <a:ext cx="6629400" cy="830997"/>
              </a:xfrm>
              <a:prstGeom prst="rect">
                <a:avLst/>
              </a:prstGeom>
              <a:blipFill>
                <a:blip r:embed="rId4"/>
                <a:stretch>
                  <a:fillRect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7B45B7-2571-B848-BC70-109B291E7983}"/>
              </a:ext>
            </a:extLst>
          </p:cNvPr>
          <p:cNvSpPr txBox="1"/>
          <p:nvPr/>
        </p:nvSpPr>
        <p:spPr>
          <a:xfrm>
            <a:off x="3239935" y="5965518"/>
            <a:ext cx="54552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 popular algorithm: </a:t>
            </a:r>
            <a:r>
              <a:rPr lang="en-US" dirty="0">
                <a:solidFill>
                  <a:srgbClr val="0070C0"/>
                </a:solidFill>
              </a:rPr>
              <a:t>Adam </a:t>
            </a:r>
            <a:r>
              <a:rPr lang="en-US" sz="1600" dirty="0"/>
              <a:t>[</a:t>
            </a:r>
            <a:r>
              <a:rPr lang="en-US" sz="1600" dirty="0" err="1"/>
              <a:t>Kingma</a:t>
            </a:r>
            <a:r>
              <a:rPr lang="en-US" sz="1600" dirty="0"/>
              <a:t> &amp; Ba, 2014]</a:t>
            </a:r>
          </a:p>
          <a:p>
            <a:pPr algn="r"/>
            <a:r>
              <a:rPr lang="en-US" sz="1800" dirty="0"/>
              <a:t>“stochastic gradient descent”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ECDC9-4EB3-7544-960F-C36CB38BCAF0}"/>
                  </a:ext>
                </a:extLst>
              </p:cNvPr>
              <p:cNvSpPr txBox="1"/>
              <p:nvPr/>
            </p:nvSpPr>
            <p:spPr>
              <a:xfrm>
                <a:off x="1104278" y="3008387"/>
                <a:ext cx="7619999" cy="165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Deep-learning</a:t>
                </a:r>
                <a:r>
                  <a:rPr lang="en-US" dirty="0"/>
                  <a:t> example:</a:t>
                </a:r>
              </a:p>
              <a:p>
                <a:r>
                  <a:rPr lang="en-US" dirty="0"/>
                  <a:t>	Fitting (“learning”) to a </a:t>
                </a:r>
                <a:r>
                  <a:rPr lang="en-US" dirty="0">
                    <a:solidFill>
                      <a:srgbClr val="0070C0"/>
                    </a:solidFill>
                  </a:rPr>
                  <a:t>huge</a:t>
                </a:r>
                <a:r>
                  <a:rPr lang="en-US" dirty="0"/>
                  <a:t> “training set” </a:t>
                </a:r>
              </a:p>
              <a:p>
                <a:r>
                  <a:rPr lang="en-US" dirty="0"/>
                  <a:t>	by sampling a </a:t>
                </a:r>
                <a:r>
                  <a:rPr lang="en-US" dirty="0">
                    <a:solidFill>
                      <a:srgbClr val="FF0000"/>
                    </a:solidFill>
                  </a:rPr>
                  <a:t>random subset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Ξ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l-G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ECDC9-4EB3-7544-960F-C36CB38BC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78" y="3008387"/>
                <a:ext cx="7619999" cy="1659172"/>
              </a:xfrm>
              <a:prstGeom prst="rect">
                <a:avLst/>
              </a:prstGeom>
              <a:blipFill>
                <a:blip r:embed="rId5"/>
                <a:stretch>
                  <a:fillRect l="-1165" t="-3030" b="-46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5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AD41909-0014-E441-8862-7857F19B0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Some Sources of Software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BE36B31-7A54-4D4B-855F-48C0994AC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843891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• </a:t>
            </a:r>
            <a:r>
              <a:rPr lang="en-US" altLang="en-US" dirty="0" err="1">
                <a:solidFill>
                  <a:srgbClr val="0070C0"/>
                </a:solidFill>
              </a:rPr>
              <a:t>NLopt</a:t>
            </a:r>
            <a:r>
              <a:rPr lang="en-US" altLang="en-US" dirty="0"/>
              <a:t>: implements many nonlinear optimization algorithms</a:t>
            </a:r>
          </a:p>
          <a:p>
            <a:r>
              <a:rPr lang="en-US" altLang="en-US" dirty="0"/>
              <a:t>               callable from many languages (C, Python, R, </a:t>
            </a:r>
            <a:r>
              <a:rPr lang="en-US" altLang="en-US" dirty="0" err="1"/>
              <a:t>Matlab</a:t>
            </a:r>
            <a:r>
              <a:rPr lang="en-US" altLang="en-US" dirty="0"/>
              <a:t>, …) </a:t>
            </a:r>
          </a:p>
          <a:p>
            <a:r>
              <a:rPr lang="en-US" altLang="en-US" dirty="0"/>
              <a:t>  </a:t>
            </a:r>
            <a:r>
              <a:rPr lang="en-US" altLang="en-US" sz="1800" dirty="0"/>
              <a:t>(global/local, constrained/unconstrained, derivative/no-derivative)</a:t>
            </a:r>
            <a:endParaRPr lang="en-US" altLang="en-US" dirty="0"/>
          </a:p>
          <a:p>
            <a:r>
              <a:rPr lang="en-US" altLang="en-US" dirty="0"/>
              <a:t>	</a:t>
            </a:r>
            <a:r>
              <a:rPr lang="en-US" altLang="en-US" dirty="0">
                <a:hlinkClick r:id="rId2"/>
              </a:rPr>
              <a:t>http://github.com/stevengj/nlopt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• Python: </a:t>
            </a:r>
            <a:r>
              <a:rPr lang="en-US" altLang="en-US" dirty="0" err="1">
                <a:solidFill>
                  <a:srgbClr val="0070C0"/>
                </a:solidFill>
              </a:rPr>
              <a:t>scipy.optimize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pyOpt</a:t>
            </a:r>
            <a:r>
              <a:rPr lang="en-US" altLang="en-US" dirty="0"/>
              <a:t>, …; Julia: </a:t>
            </a:r>
            <a:r>
              <a:rPr lang="en-US" altLang="en-US" dirty="0" err="1">
                <a:solidFill>
                  <a:srgbClr val="0070C0"/>
                </a:solidFill>
              </a:rPr>
              <a:t>JuMP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Optim</a:t>
            </a:r>
            <a:r>
              <a:rPr lang="en-US" altLang="en-US" dirty="0"/>
              <a:t>,…</a:t>
            </a:r>
          </a:p>
          <a:p>
            <a:endParaRPr lang="en-US" altLang="en-US" dirty="0"/>
          </a:p>
          <a:p>
            <a:r>
              <a:rPr lang="en-US" altLang="en-US" dirty="0"/>
              <a:t>• Decision tree for optimization software:</a:t>
            </a:r>
          </a:p>
          <a:p>
            <a:r>
              <a:rPr lang="en-US" altLang="en-US" dirty="0"/>
              <a:t>	</a:t>
            </a:r>
            <a:r>
              <a:rPr lang="en-US" altLang="en-US" dirty="0">
                <a:hlinkClick r:id="rId3"/>
              </a:rPr>
              <a:t>http://plato.asu.edu/guide.html</a:t>
            </a:r>
            <a:endParaRPr lang="en-US" altLang="en-US" dirty="0"/>
          </a:p>
          <a:p>
            <a:r>
              <a:rPr lang="en-US" altLang="en-US" dirty="0"/>
              <a:t>   — lists many (somewhat older) packages for many problems</a:t>
            </a:r>
          </a:p>
          <a:p>
            <a:endParaRPr lang="en-US" altLang="en-US" dirty="0"/>
          </a:p>
          <a:p>
            <a:r>
              <a:rPr lang="en-US" altLang="en-US" dirty="0"/>
              <a:t>• </a:t>
            </a:r>
            <a:r>
              <a:rPr lang="en-US" altLang="en-US" dirty="0">
                <a:solidFill>
                  <a:srgbClr val="0070C0"/>
                </a:solidFill>
              </a:rPr>
              <a:t>CVX</a:t>
            </a:r>
            <a:r>
              <a:rPr lang="en-US" altLang="en-US" dirty="0"/>
              <a:t>: general convex-optimization package </a:t>
            </a:r>
            <a:r>
              <a:rPr lang="en-US" altLang="en-US" dirty="0">
                <a:hlinkClick r:id="rId4"/>
              </a:rPr>
              <a:t>http://cvxr.com</a:t>
            </a:r>
            <a:endParaRPr lang="en-US" altLang="en-US" dirty="0"/>
          </a:p>
          <a:p>
            <a:r>
              <a:rPr lang="en-US" altLang="en-US" dirty="0"/>
              <a:t>	… also Python </a:t>
            </a:r>
            <a:r>
              <a:rPr lang="en-US" altLang="en-US" dirty="0">
                <a:solidFill>
                  <a:srgbClr val="0070C0"/>
                </a:solidFill>
              </a:rPr>
              <a:t>CVXOPT</a:t>
            </a:r>
            <a:r>
              <a:rPr lang="en-US" altLang="en-US" dirty="0"/>
              <a:t>, R </a:t>
            </a:r>
            <a:r>
              <a:rPr lang="en-US" altLang="en-US" dirty="0">
                <a:solidFill>
                  <a:srgbClr val="0070C0"/>
                </a:solidFill>
              </a:rPr>
              <a:t>CVXR</a:t>
            </a:r>
            <a:r>
              <a:rPr lang="en-US" altLang="en-US" dirty="0"/>
              <a:t>, Julia </a:t>
            </a:r>
            <a:r>
              <a:rPr lang="en-US" altLang="en-US" dirty="0">
                <a:solidFill>
                  <a:srgbClr val="0070C0"/>
                </a:solidFill>
              </a:rPr>
              <a:t>Convex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763EA0C-492F-F140-872E-D400569D4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optimization?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9FF9A5D-474D-3644-99E5-B3D00D031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In some sense, </a:t>
            </a:r>
            <a:r>
              <a:rPr lang="en-US" altLang="en-US" sz="2800" i="1">
                <a:solidFill>
                  <a:schemeClr val="accent2"/>
                </a:solidFill>
              </a:rPr>
              <a:t>all engineering design</a:t>
            </a:r>
            <a:r>
              <a:rPr lang="en-US" altLang="en-US" sz="2800"/>
              <a:t> is optimization: choosing </a:t>
            </a:r>
            <a:r>
              <a:rPr lang="en-US" altLang="en-US" sz="2800">
                <a:solidFill>
                  <a:srgbClr val="FF0000"/>
                </a:solidFill>
              </a:rPr>
              <a:t>design parameters</a:t>
            </a:r>
            <a:r>
              <a:rPr lang="en-US" altLang="en-US" sz="2800"/>
              <a:t> to improve some </a:t>
            </a:r>
            <a:r>
              <a:rPr lang="en-US" altLang="en-US" sz="2800">
                <a:solidFill>
                  <a:srgbClr val="FF0000"/>
                </a:solidFill>
              </a:rPr>
              <a:t>objective</a:t>
            </a:r>
          </a:p>
          <a:p>
            <a:pPr eaLnBrk="1" hangingPunct="1"/>
            <a:r>
              <a:rPr lang="en-US" altLang="en-US" sz="2800"/>
              <a:t>Much of </a:t>
            </a:r>
            <a:r>
              <a:rPr lang="en-US" altLang="en-US" sz="2800" i="1">
                <a:solidFill>
                  <a:schemeClr val="accent2"/>
                </a:solidFill>
              </a:rPr>
              <a:t>data analysis</a:t>
            </a:r>
            <a:r>
              <a:rPr lang="en-US" altLang="en-US" sz="2800"/>
              <a:t> is also optimization: extracting some model parameters from data while minimizing some error measure (e.g. fitting)</a:t>
            </a:r>
          </a:p>
          <a:p>
            <a:pPr eaLnBrk="1" hangingPunct="1"/>
            <a:r>
              <a:rPr lang="en-US" altLang="en-US" sz="2800"/>
              <a:t>Most </a:t>
            </a:r>
            <a:r>
              <a:rPr lang="en-US" altLang="en-US" sz="2800" i="1">
                <a:solidFill>
                  <a:schemeClr val="accent2"/>
                </a:solidFill>
              </a:rPr>
              <a:t>business decisions</a:t>
            </a:r>
            <a:r>
              <a:rPr lang="en-US" altLang="en-US" sz="2800"/>
              <a:t> = optimization: varying some </a:t>
            </a:r>
            <a:r>
              <a:rPr lang="en-US" altLang="en-US" sz="2800" i="1"/>
              <a:t>decision parameters</a:t>
            </a:r>
            <a:r>
              <a:rPr lang="en-US" altLang="en-US" sz="2800"/>
              <a:t> to maximize profit (e.g. investment portfolios, supply chains,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3">
            <a:extLst>
              <a:ext uri="{FF2B5EF4-FFF2-40B4-BE49-F238E27FC236}">
                <a16:creationId xmlns:a16="http://schemas.microsoft.com/office/drawing/2014/main" id="{8FE4BC0C-9825-ED42-B59D-B84CC493B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3581400" cy="3886200"/>
          </a:xfrm>
          <a:prstGeom prst="rect">
            <a:avLst/>
          </a:prstGeom>
          <a:solidFill>
            <a:srgbClr val="FFFFF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BA5C5B32-5937-F44A-9DA3-F82AE8B84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/>
              <a:t>A general optimization problem</a:t>
            </a:r>
          </a:p>
        </p:txBody>
      </p:sp>
      <p:sp>
        <p:nvSpPr>
          <p:cNvPr id="15367" name="Text Box 5">
            <a:extLst>
              <a:ext uri="{FF2B5EF4-FFF2-40B4-BE49-F238E27FC236}">
                <a16:creationId xmlns:a16="http://schemas.microsoft.com/office/drawing/2014/main" id="{13DB2AF2-109E-F640-B0F0-CB5227C85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76400"/>
            <a:ext cx="46990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minimize an </a:t>
            </a:r>
            <a:r>
              <a:rPr lang="en-US" altLang="en-US" dirty="0">
                <a:solidFill>
                  <a:srgbClr val="FF0000"/>
                </a:solidFill>
              </a:rPr>
              <a:t>objective function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endParaRPr lang="en-US" altLang="en-US" dirty="0"/>
          </a:p>
          <a:p>
            <a:pPr algn="ctr"/>
            <a:r>
              <a:rPr lang="en-US" altLang="en-US" dirty="0"/>
              <a:t>with respect to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design parameters 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altLang="en-US" sz="1400" dirty="0"/>
              <a:t>(also called </a:t>
            </a:r>
            <a:r>
              <a:rPr lang="en-US" altLang="en-US" sz="1400" i="1" dirty="0"/>
              <a:t>decision parameters,</a:t>
            </a:r>
            <a:r>
              <a:rPr lang="en-US" altLang="en-US" sz="1400" dirty="0"/>
              <a:t> </a:t>
            </a:r>
            <a:r>
              <a:rPr lang="en-US" altLang="en-US" sz="1400" i="1" dirty="0"/>
              <a:t>optimization variables</a:t>
            </a:r>
            <a:r>
              <a:rPr lang="en-US" altLang="en-US" sz="1400" dirty="0"/>
              <a:t>, etc.)</a:t>
            </a:r>
          </a:p>
        </p:txBody>
      </p:sp>
      <p:sp>
        <p:nvSpPr>
          <p:cNvPr id="15368" name="Text Box 6">
            <a:extLst>
              <a:ext uri="{FF2B5EF4-FFF2-40B4-BE49-F238E27FC236}">
                <a16:creationId xmlns:a16="http://schemas.microsoft.com/office/drawing/2014/main" id="{3F74B6C8-CE68-F24F-AE26-4149404CB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727325"/>
            <a:ext cx="3968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— note that </a:t>
            </a:r>
            <a:r>
              <a:rPr lang="en-US" altLang="en-US" i="1">
                <a:solidFill>
                  <a:schemeClr val="accent2"/>
                </a:solidFill>
              </a:rPr>
              <a:t>maximizing</a:t>
            </a:r>
            <a:r>
              <a:rPr lang="en-US" altLang="en-US"/>
              <a:t>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r>
              <a:rPr lang="en-US" altLang="en-US"/>
              <a:t>     corresponds to </a:t>
            </a:r>
            <a:r>
              <a:rPr lang="en-US" altLang="en-US" i="1"/>
              <a:t>f</a:t>
            </a:r>
            <a:r>
              <a:rPr lang="en-US" altLang="en-US" baseline="-25000"/>
              <a:t>0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–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5369" name="Text Box 8">
            <a:extLst>
              <a:ext uri="{FF2B5EF4-FFF2-40B4-BE49-F238E27FC236}">
                <a16:creationId xmlns:a16="http://schemas.microsoft.com/office/drawing/2014/main" id="{5B6ACD27-B52D-C641-A693-B8088BE5B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305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subject to </a:t>
            </a:r>
            <a:r>
              <a:rPr lang="en-US" altLang="en-US" i="1"/>
              <a:t>m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constraints</a:t>
            </a:r>
            <a:endParaRPr lang="en-US" altLang="en-US"/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D30A4449-5CE6-B647-BC81-299489937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10113"/>
          <a:ext cx="17526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3" imgW="8661400" imgH="1955800" progId="Equation.DSMT4">
                  <p:embed/>
                </p:oleObj>
              </mc:Choice>
              <mc:Fallback>
                <p:oleObj name="Equation" r:id="rId3" imgW="8661400" imgH="195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10113"/>
                        <a:ext cx="17526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1">
            <a:extLst>
              <a:ext uri="{FF2B5EF4-FFF2-40B4-BE49-F238E27FC236}">
                <a16:creationId xmlns:a16="http://schemas.microsoft.com/office/drawing/2014/main" id="{5B7A0D6A-E3B5-7146-9597-3FFF23BF4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10000"/>
            <a:ext cx="46450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note that an </a:t>
            </a:r>
            <a:r>
              <a:rPr lang="en-US" altLang="en-US" i="1"/>
              <a:t>equality constraint</a:t>
            </a:r>
            <a:endParaRPr lang="en-US" altLang="en-US"/>
          </a:p>
          <a:p>
            <a:pPr algn="ctr"/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0</a:t>
            </a:r>
          </a:p>
          <a:p>
            <a:r>
              <a:rPr lang="en-US" altLang="en-US"/>
              <a:t>yields two inequality constraints</a:t>
            </a:r>
          </a:p>
          <a:p>
            <a:pPr algn="ctr"/>
            <a:r>
              <a:rPr lang="en-US" altLang="en-US" i="1"/>
              <a:t>f</a:t>
            </a:r>
            <a:r>
              <a:rPr lang="en-US" altLang="en-US" i="1" baseline="-25000"/>
              <a:t>i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and </a:t>
            </a:r>
            <a:r>
              <a:rPr lang="en-US" altLang="en-US" i="1"/>
              <a:t>f</a:t>
            </a:r>
            <a:r>
              <a:rPr lang="en-US" altLang="en-US" i="1" baseline="-25000"/>
              <a:t>i</a:t>
            </a:r>
            <a:r>
              <a:rPr lang="en-US" altLang="en-US" baseline="-25000"/>
              <a:t>+1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–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r>
              <a:rPr lang="en-US" altLang="en-US" sz="1600"/>
              <a:t>(although, in practical algorithms, equality constraints 	typically require special handling)</a:t>
            </a:r>
            <a:endParaRPr lang="en-US" altLang="en-US"/>
          </a:p>
        </p:txBody>
      </p:sp>
      <p:sp>
        <p:nvSpPr>
          <p:cNvPr id="15371" name="Text Box 12">
            <a:extLst>
              <a:ext uri="{FF2B5EF4-FFF2-40B4-BE49-F238E27FC236}">
                <a16:creationId xmlns:a16="http://schemas.microsoft.com/office/drawing/2014/main" id="{5B7EEB19-73B4-6841-A7AE-1D96A1769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5578475"/>
            <a:ext cx="4606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/>
              <a:t>x</a:t>
            </a:r>
            <a:r>
              <a:rPr lang="en-US" altLang="en-US"/>
              <a:t> is a </a:t>
            </a:r>
            <a:r>
              <a:rPr lang="en-US" altLang="en-US" i="1">
                <a:solidFill>
                  <a:srgbClr val="FF0000"/>
                </a:solidFill>
              </a:rPr>
              <a:t>feasible point</a:t>
            </a:r>
            <a:r>
              <a:rPr lang="en-US" altLang="en-US"/>
              <a:t> if it</a:t>
            </a:r>
          </a:p>
          <a:p>
            <a:pPr algn="ctr"/>
            <a:r>
              <a:rPr lang="en-US" altLang="en-US"/>
              <a:t>satisfies all the constraints</a:t>
            </a:r>
          </a:p>
          <a:p>
            <a:pPr algn="ctr"/>
            <a:r>
              <a:rPr lang="en-US" altLang="en-US" i="1">
                <a:solidFill>
                  <a:srgbClr val="FF0000"/>
                </a:solidFill>
              </a:rPr>
              <a:t>feasible region</a:t>
            </a:r>
            <a:r>
              <a:rPr lang="en-US" altLang="en-US"/>
              <a:t> = set of all feasible </a:t>
            </a:r>
            <a:r>
              <a:rPr lang="en-US" altLang="en-US" i="1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6EF74-3319-564F-B310-84B2B7A70464}"/>
                  </a:ext>
                </a:extLst>
              </p:cNvPr>
              <p:cNvSpPr txBox="1"/>
              <p:nvPr/>
            </p:nvSpPr>
            <p:spPr>
              <a:xfrm>
                <a:off x="256426" y="1910804"/>
                <a:ext cx="3373348" cy="961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6EF74-3319-564F-B310-84B2B7A70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6" y="1910804"/>
                <a:ext cx="3373348" cy="961545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CAAA35-7AEA-0448-BC1B-4D5FCBF5C003}"/>
                  </a:ext>
                </a:extLst>
              </p:cNvPr>
              <p:cNvSpPr txBox="1"/>
              <p:nvPr/>
            </p:nvSpPr>
            <p:spPr>
              <a:xfrm>
                <a:off x="861618" y="3879770"/>
                <a:ext cx="216296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CAAA35-7AEA-0448-BC1B-4D5FCBF5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8" y="3879770"/>
                <a:ext cx="2162964" cy="615553"/>
              </a:xfrm>
              <a:prstGeom prst="rect">
                <a:avLst/>
              </a:prstGeom>
              <a:blipFill>
                <a:blip r:embed="rId6"/>
                <a:stretch>
                  <a:fillRect l="-7602" t="-2000" r="-467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2962C67-5AC9-7C49-87B9-898B51D2E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considerations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3A78C9-B71C-DE40-ADE3-82E933E4B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FF0000"/>
                </a:solidFill>
              </a:rPr>
              <a:t>Global</a:t>
            </a:r>
            <a:r>
              <a:rPr lang="en-US" altLang="en-US" sz="2800">
                <a:solidFill>
                  <a:srgbClr val="FF0000"/>
                </a:solidFill>
              </a:rPr>
              <a:t> versus </a:t>
            </a:r>
            <a:r>
              <a:rPr lang="en-US" altLang="en-US" sz="2800" i="1">
                <a:solidFill>
                  <a:srgbClr val="FF0000"/>
                </a:solidFill>
              </a:rPr>
              <a:t>local</a:t>
            </a:r>
            <a:r>
              <a:rPr lang="en-US" altLang="en-US" sz="2800"/>
              <a:t>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FF0000"/>
                </a:solidFill>
              </a:rPr>
              <a:t>Convex</a:t>
            </a:r>
            <a:r>
              <a:rPr lang="en-US" altLang="en-US" sz="2800"/>
              <a:t> vs. non-convex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Unconstrained</a:t>
            </a:r>
            <a:r>
              <a:rPr lang="en-US" altLang="en-US" sz="2800"/>
              <a:t> or </a:t>
            </a:r>
            <a:r>
              <a:rPr lang="en-US" altLang="en-US" sz="2800">
                <a:solidFill>
                  <a:srgbClr val="FF0000"/>
                </a:solidFill>
              </a:rPr>
              <a:t>box-constrained</a:t>
            </a:r>
            <a:r>
              <a:rPr lang="en-US" altLang="en-US" sz="2800"/>
              <a:t> optimization, and other special-case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Special classes of functions (linear,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Differentiable</a:t>
            </a:r>
            <a:r>
              <a:rPr lang="en-US" altLang="en-US" sz="2800"/>
              <a:t> vs. non-differentiable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Gradient-based</a:t>
            </a:r>
            <a:r>
              <a:rPr lang="en-US" altLang="en-US" sz="2800"/>
              <a:t> vs. </a:t>
            </a:r>
            <a:r>
              <a:rPr lang="en-US" altLang="en-US" sz="2800">
                <a:solidFill>
                  <a:srgbClr val="FF0000"/>
                </a:solidFill>
              </a:rPr>
              <a:t>derivative-free</a:t>
            </a:r>
            <a:r>
              <a:rPr lang="en-US" altLang="en-US" sz="2800"/>
              <a:t>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Zillions of different algorithms</a:t>
            </a:r>
            <a:r>
              <a:rPr lang="en-US" altLang="en-US" sz="2800"/>
              <a:t>, usually restricted to various special cases, each with strengths/weaknesses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DCD58A0-AFB6-CF42-8452-BA7424267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Global vs. Local Optimization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BB40ACC-8439-8343-A45B-EE07454AE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</a:t>
            </a:r>
            <a:r>
              <a:rPr lang="en-US" altLang="en-US" sz="2800" i="1"/>
              <a:t>general nonlinear</a:t>
            </a:r>
            <a:r>
              <a:rPr lang="en-US" altLang="en-US" sz="2800"/>
              <a:t> functions, </a:t>
            </a:r>
            <a:r>
              <a:rPr lang="en-US" altLang="en-US" sz="2800" i="1"/>
              <a:t>most</a:t>
            </a:r>
            <a:r>
              <a:rPr lang="en-US" altLang="en-US" sz="2800"/>
              <a:t> algorithms only guarantee a </a:t>
            </a:r>
            <a:r>
              <a:rPr lang="en-US" altLang="en-US" sz="2800">
                <a:solidFill>
                  <a:srgbClr val="FF0000"/>
                </a:solidFill>
              </a:rPr>
              <a:t>local optimum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that is, a feasible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 such that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ea typeface="ＭＳ Ｐゴシック" panose="020B0600070205080204" pitchFamily="34" charset="-128"/>
              </a:rPr>
              <a:t>(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) ≤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ea typeface="ＭＳ Ｐゴシック" panose="020B0600070205080204" pitchFamily="34" charset="-128"/>
              </a:rPr>
              <a:t>(x) for all feasible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 within some neighborhood ||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–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|| &lt; </a:t>
            </a:r>
            <a:r>
              <a:rPr lang="en-US" altLang="en-US" sz="2400" i="1">
                <a:ea typeface="ＭＳ Ｐゴシック" panose="020B0600070205080204" pitchFamily="34" charset="-128"/>
              </a:rPr>
              <a:t>R</a:t>
            </a:r>
            <a:r>
              <a:rPr lang="en-US" altLang="en-US" sz="2400">
                <a:ea typeface="ＭＳ Ｐゴシック" panose="020B0600070205080204" pitchFamily="34" charset="-128"/>
              </a:rPr>
              <a:t> (for some small </a:t>
            </a:r>
            <a:r>
              <a:rPr lang="en-US" altLang="en-US" sz="2400" i="1">
                <a:ea typeface="ＭＳ Ｐゴシック" panose="020B0600070205080204" pitchFamily="34" charset="-128"/>
              </a:rPr>
              <a:t>R)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i="1"/>
              <a:t>much harder</a:t>
            </a:r>
            <a:r>
              <a:rPr lang="en-US" altLang="en-US" sz="2800"/>
              <a:t> problem is to find a </a:t>
            </a:r>
            <a:r>
              <a:rPr lang="en-US" altLang="en-US" sz="2800">
                <a:solidFill>
                  <a:srgbClr val="FF0000"/>
                </a:solidFill>
              </a:rPr>
              <a:t>global optimum</a:t>
            </a:r>
            <a:r>
              <a:rPr lang="en-US" altLang="en-US" sz="2800"/>
              <a:t>: the minimum of </a:t>
            </a:r>
            <a:r>
              <a:rPr lang="en-US" altLang="en-US" sz="2800" i="1"/>
              <a:t>f</a:t>
            </a:r>
            <a:r>
              <a:rPr lang="en-US" altLang="en-US" sz="2800" baseline="-25000"/>
              <a:t>0</a:t>
            </a:r>
            <a:r>
              <a:rPr lang="en-US" altLang="en-US" sz="2800"/>
              <a:t> for </a:t>
            </a:r>
            <a:r>
              <a:rPr lang="en-US" altLang="en-US" sz="2800" i="1"/>
              <a:t>all</a:t>
            </a:r>
            <a:r>
              <a:rPr lang="en-US" altLang="en-US" sz="2800"/>
              <a:t> feasible </a:t>
            </a:r>
            <a:r>
              <a:rPr lang="en-US" altLang="en-US" sz="2800" i="1"/>
              <a:t>x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exponentially increasing difficulty with increasing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, practically impossible to </a:t>
            </a:r>
            <a:r>
              <a:rPr lang="en-US" altLang="en-US" sz="2400" i="1">
                <a:ea typeface="ＭＳ Ｐゴシック" panose="020B0600070205080204" pitchFamily="34" charset="-128"/>
              </a:rPr>
              <a:t>guarantee</a:t>
            </a:r>
            <a:r>
              <a:rPr lang="en-US" altLang="en-US" sz="2400">
                <a:ea typeface="ＭＳ Ｐゴシック" panose="020B0600070205080204" pitchFamily="34" charset="-128"/>
              </a:rPr>
              <a:t> that you have found global minimum without knowing some special property of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many available algorithms, problem-dependent efficiencies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>
                <a:ea typeface="ＭＳ Ｐゴシック" panose="020B0600070205080204" pitchFamily="34" charset="-128"/>
              </a:rPr>
              <a:t>not </a:t>
            </a:r>
            <a:r>
              <a:rPr lang="en-US" altLang="en-US" sz="2000">
                <a:ea typeface="ＭＳ Ｐゴシック" panose="020B0600070205080204" pitchFamily="34" charset="-128"/>
              </a:rPr>
              <a:t>just genetic algorithms or simulated annealing (which are popular, easy to implement, and thought-provoking, but usually </a:t>
            </a:r>
            <a:r>
              <a:rPr lang="en-US" altLang="en-US" sz="2000" i="1">
                <a:ea typeface="ＭＳ Ｐゴシック" panose="020B0600070205080204" pitchFamily="34" charset="-128"/>
              </a:rPr>
              <a:t>very slow</a:t>
            </a:r>
            <a:r>
              <a:rPr lang="en-US" altLang="en-US" sz="2000">
                <a:ea typeface="ＭＳ Ｐゴシック" panose="020B0600070205080204" pitchFamily="34" charset="-128"/>
              </a:rPr>
              <a:t>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example, non-random systematic search algorithms (e.g. DIRECT), partially randomized searches (e.g. CRS2), repeated local searches from different starting points (“multistart” algorithms, e.g. MLSL), …</a:t>
            </a:r>
            <a:endParaRPr lang="en-US" altLang="en-US" sz="2000" baseline="-25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C90C0808-2039-FF47-A37B-11D015201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Convex Optimization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40F7EDB1-E907-FE44-A804-FEE88980B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6718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/>
              <a:t>All</a:t>
            </a:r>
            <a:r>
              <a:rPr lang="en-US" altLang="en-US" sz="3200"/>
              <a:t> the functions </a:t>
            </a:r>
            <a:r>
              <a:rPr lang="en-US" altLang="en-US" sz="3200" i="1"/>
              <a:t>f</a:t>
            </a:r>
            <a:r>
              <a:rPr lang="en-US" altLang="en-US" sz="3200" i="1" baseline="-25000"/>
              <a:t>i</a:t>
            </a:r>
            <a:r>
              <a:rPr lang="en-US" altLang="en-US" sz="3200"/>
              <a:t> (</a:t>
            </a:r>
            <a:r>
              <a:rPr lang="en-US" altLang="en-US" sz="3200" i="1"/>
              <a:t>i</a:t>
            </a:r>
            <a:r>
              <a:rPr lang="en-US" altLang="en-US" sz="3200"/>
              <a:t>=0…</a:t>
            </a:r>
            <a:r>
              <a:rPr lang="en-US" altLang="en-US" sz="3200" i="1"/>
              <a:t>m</a:t>
            </a:r>
            <a:r>
              <a:rPr lang="en-US" altLang="en-US" sz="3200"/>
              <a:t>) are </a:t>
            </a:r>
            <a:r>
              <a:rPr lang="en-US" altLang="en-US" sz="3200" i="1">
                <a:solidFill>
                  <a:srgbClr val="FF0000"/>
                </a:solidFill>
              </a:rPr>
              <a:t>convex</a:t>
            </a:r>
            <a:r>
              <a:rPr lang="en-US" altLang="en-US" sz="3200"/>
              <a:t>:</a:t>
            </a:r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B625D17A-D21E-CC4E-AF70-DE5E7A772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133600"/>
          <a:ext cx="4876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3" imgW="9144000" imgH="1016000" progId="Equation.DSMT4">
                  <p:embed/>
                </p:oleObj>
              </mc:Choice>
              <mc:Fallback>
                <p:oleObj name="Equation" r:id="rId3" imgW="9144000" imgH="101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48768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5">
            <a:extLst>
              <a:ext uri="{FF2B5EF4-FFF2-40B4-BE49-F238E27FC236}">
                <a16:creationId xmlns:a16="http://schemas.microsoft.com/office/drawing/2014/main" id="{C93F8787-D81F-404A-A308-B4284CF5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8" y="2209800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where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FD2EDEC0-D4A5-4440-B30D-1E1F80FED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014538"/>
          <a:ext cx="14779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5" imgW="8686800" imgH="5181600" progId="Equation.DSMT4">
                  <p:embed/>
                </p:oleObj>
              </mc:Choice>
              <mc:Fallback>
                <p:oleObj name="Equation" r:id="rId5" imgW="8686800" imgH="518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014538"/>
                        <a:ext cx="14779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7">
            <a:extLst>
              <a:ext uri="{FF2B5EF4-FFF2-40B4-BE49-F238E27FC236}">
                <a16:creationId xmlns:a16="http://schemas.microsoft.com/office/drawing/2014/main" id="{22FFD380-8EB4-0640-B437-5E5592B1C3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3276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CB95D178-1376-844A-8B1C-099DEAA13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80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12">
            <a:extLst>
              <a:ext uri="{FF2B5EF4-FFF2-40B4-BE49-F238E27FC236}">
                <a16:creationId xmlns:a16="http://schemas.microsoft.com/office/drawing/2014/main" id="{950B359E-6B7B-8E48-9BD8-6AC22C1F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200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8442" name="Rectangle 13">
            <a:extLst>
              <a:ext uri="{FF2B5EF4-FFF2-40B4-BE49-F238E27FC236}">
                <a16:creationId xmlns:a16="http://schemas.microsoft.com/office/drawing/2014/main" id="{9872FAA7-BDC0-7741-9217-7B9E3798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18443" name="Oval 14">
            <a:extLst>
              <a:ext uri="{FF2B5EF4-FFF2-40B4-BE49-F238E27FC236}">
                <a16:creationId xmlns:a16="http://schemas.microsoft.com/office/drawing/2014/main" id="{DBF10144-B3A2-724B-905E-D64B49584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436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4" name="Oval 15">
            <a:extLst>
              <a:ext uri="{FF2B5EF4-FFF2-40B4-BE49-F238E27FC236}">
                <a16:creationId xmlns:a16="http://schemas.microsoft.com/office/drawing/2014/main" id="{4BE2F618-6793-8A45-A2C4-D6986422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8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5" name="Freeform 16">
            <a:extLst>
              <a:ext uri="{FF2B5EF4-FFF2-40B4-BE49-F238E27FC236}">
                <a16:creationId xmlns:a16="http://schemas.microsoft.com/office/drawing/2014/main" id="{FF18BFF8-14D6-9D46-9D9A-7C7D56153813}"/>
              </a:ext>
            </a:extLst>
          </p:cNvPr>
          <p:cNvSpPr>
            <a:spLocks/>
          </p:cNvSpPr>
          <p:nvPr/>
        </p:nvSpPr>
        <p:spPr bwMode="auto">
          <a:xfrm>
            <a:off x="685800" y="3581400"/>
            <a:ext cx="2743200" cy="1041400"/>
          </a:xfrm>
          <a:custGeom>
            <a:avLst/>
            <a:gdLst>
              <a:gd name="T0" fmla="*/ 0 w 1728"/>
              <a:gd name="T1" fmla="*/ 192 h 656"/>
              <a:gd name="T2" fmla="*/ 768 w 1728"/>
              <a:gd name="T3" fmla="*/ 624 h 656"/>
              <a:gd name="T4" fmla="*/ 1728 w 1728"/>
              <a:gd name="T5" fmla="*/ 0 h 656"/>
              <a:gd name="T6" fmla="*/ 0 60000 65536"/>
              <a:gd name="T7" fmla="*/ 0 60000 65536"/>
              <a:gd name="T8" fmla="*/ 0 60000 65536"/>
              <a:gd name="T9" fmla="*/ 0 w 1728"/>
              <a:gd name="T10" fmla="*/ 0 h 656"/>
              <a:gd name="T11" fmla="*/ 1728 w 1728"/>
              <a:gd name="T12" fmla="*/ 656 h 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656">
                <a:moveTo>
                  <a:pt x="0" y="192"/>
                </a:moveTo>
                <a:cubicBezTo>
                  <a:pt x="240" y="424"/>
                  <a:pt x="480" y="656"/>
                  <a:pt x="768" y="624"/>
                </a:cubicBezTo>
                <a:cubicBezTo>
                  <a:pt x="1056" y="592"/>
                  <a:pt x="1392" y="296"/>
                  <a:pt x="17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6" name="Line 17">
            <a:extLst>
              <a:ext uri="{FF2B5EF4-FFF2-40B4-BE49-F238E27FC236}">
                <a16:creationId xmlns:a16="http://schemas.microsoft.com/office/drawing/2014/main" id="{56CF3CD4-C49D-BD47-A46D-708B1F430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6513" y="4122738"/>
            <a:ext cx="1474787" cy="27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9">
            <a:extLst>
              <a:ext uri="{FF2B5EF4-FFF2-40B4-BE49-F238E27FC236}">
                <a16:creationId xmlns:a16="http://schemas.microsoft.com/office/drawing/2014/main" id="{00C57CED-400E-D941-AD6D-568B0CA3A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20">
            <a:extLst>
              <a:ext uri="{FF2B5EF4-FFF2-40B4-BE49-F238E27FC236}">
                <a16:creationId xmlns:a16="http://schemas.microsoft.com/office/drawing/2014/main" id="{F3084731-E83E-FB4D-A8C8-80F6F6C9E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21">
            <a:extLst>
              <a:ext uri="{FF2B5EF4-FFF2-40B4-BE49-F238E27FC236}">
                <a16:creationId xmlns:a16="http://schemas.microsoft.com/office/drawing/2014/main" id="{742F2D82-9F12-3746-B431-5E33E08D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</a:p>
        </p:txBody>
      </p:sp>
      <p:sp>
        <p:nvSpPr>
          <p:cNvPr id="18450" name="Text Box 22">
            <a:extLst>
              <a:ext uri="{FF2B5EF4-FFF2-40B4-BE49-F238E27FC236}">
                <a16:creationId xmlns:a16="http://schemas.microsoft.com/office/drawing/2014/main" id="{42A299E7-E419-EE4F-8544-BB3B2BC74035}"/>
              </a:ext>
            </a:extLst>
          </p:cNvPr>
          <p:cNvSpPr txBox="1">
            <a:spLocks noChangeArrowheads="1"/>
          </p:cNvSpPr>
          <p:nvPr/>
        </p:nvSpPr>
        <p:spPr bwMode="auto">
          <a:xfrm rot="-693916">
            <a:off x="1382713" y="3975100"/>
            <a:ext cx="1208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latin typeface="Symbol" pitchFamily="2" charset="2"/>
              </a:rPr>
              <a:t>a</a:t>
            </a:r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/>
              <a:t>x</a:t>
            </a:r>
            <a:r>
              <a:rPr lang="en-US" altLang="en-US" sz="1600"/>
              <a:t>) + </a:t>
            </a:r>
            <a:r>
              <a:rPr lang="en-US" altLang="en-US" sz="1600" i="1">
                <a:latin typeface="Symbol" pitchFamily="2" charset="2"/>
              </a:rPr>
              <a:t>b</a:t>
            </a:r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/>
              <a:t>y</a:t>
            </a:r>
            <a:r>
              <a:rPr lang="en-US" altLang="en-US" sz="1600"/>
              <a:t>)</a:t>
            </a:r>
          </a:p>
        </p:txBody>
      </p:sp>
      <p:sp>
        <p:nvSpPr>
          <p:cNvPr id="18451" name="Text Box 23">
            <a:extLst>
              <a:ext uri="{FF2B5EF4-FFF2-40B4-BE49-F238E27FC236}">
                <a16:creationId xmlns:a16="http://schemas.microsoft.com/office/drawing/2014/main" id="{E8B3389F-BCFD-134A-8B4F-6CFCEF70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4495800"/>
            <a:ext cx="9128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>
                <a:latin typeface="Symbol" pitchFamily="2" charset="2"/>
              </a:rPr>
              <a:t>a</a:t>
            </a:r>
            <a:r>
              <a:rPr lang="en-US" altLang="en-US" sz="1600" i="1"/>
              <a:t>x</a:t>
            </a:r>
            <a:r>
              <a:rPr lang="en-US" altLang="en-US" sz="1600"/>
              <a:t>+</a:t>
            </a:r>
            <a:r>
              <a:rPr lang="en-US" altLang="en-US" sz="1600" i="1">
                <a:latin typeface="Symbol" pitchFamily="2" charset="2"/>
              </a:rPr>
              <a:t>b</a:t>
            </a:r>
            <a:r>
              <a:rPr lang="en-US" altLang="en-US" sz="1600" i="1"/>
              <a:t>y</a:t>
            </a:r>
            <a:r>
              <a:rPr lang="en-US" altLang="en-US" sz="1600"/>
              <a:t>)</a:t>
            </a:r>
          </a:p>
        </p:txBody>
      </p:sp>
      <p:sp>
        <p:nvSpPr>
          <p:cNvPr id="18452" name="Text Box 25">
            <a:extLst>
              <a:ext uri="{FF2B5EF4-FFF2-40B4-BE49-F238E27FC236}">
                <a16:creationId xmlns:a16="http://schemas.microsoft.com/office/drawing/2014/main" id="{9BC9802E-D9F1-9645-B76A-636A09FC9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114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convex:</a:t>
            </a:r>
          </a:p>
        </p:txBody>
      </p:sp>
      <p:sp>
        <p:nvSpPr>
          <p:cNvPr id="18453" name="Line 26">
            <a:extLst>
              <a:ext uri="{FF2B5EF4-FFF2-40B4-BE49-F238E27FC236}">
                <a16:creationId xmlns:a16="http://schemas.microsoft.com/office/drawing/2014/main" id="{DF1BB395-F0B8-4545-88A7-65E1B9AD9F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276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7">
            <a:extLst>
              <a:ext uri="{FF2B5EF4-FFF2-40B4-BE49-F238E27FC236}">
                <a16:creationId xmlns:a16="http://schemas.microsoft.com/office/drawing/2014/main" id="{433156D7-2A89-A348-886F-14B7B83CE9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80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 Box 28">
            <a:extLst>
              <a:ext uri="{FF2B5EF4-FFF2-40B4-BE49-F238E27FC236}">
                <a16:creationId xmlns:a16="http://schemas.microsoft.com/office/drawing/2014/main" id="{F13828F6-26A0-944A-87B4-828ED7760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5" y="3200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8456" name="Rectangle 29">
            <a:extLst>
              <a:ext uri="{FF2B5EF4-FFF2-40B4-BE49-F238E27FC236}">
                <a16:creationId xmlns:a16="http://schemas.microsoft.com/office/drawing/2014/main" id="{1B1E9094-F7AC-784A-9CD4-AFA46998E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18457" name="Oval 30">
            <a:extLst>
              <a:ext uri="{FF2B5EF4-FFF2-40B4-BE49-F238E27FC236}">
                <a16:creationId xmlns:a16="http://schemas.microsoft.com/office/drawing/2014/main" id="{37660E00-32D1-CE47-8DF6-D91851833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3561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8" name="Oval 31">
            <a:extLst>
              <a:ext uri="{FF2B5EF4-FFF2-40B4-BE49-F238E27FC236}">
                <a16:creationId xmlns:a16="http://schemas.microsoft.com/office/drawing/2014/main" id="{5A90C3F3-6EE7-3645-9AFF-1DF8289F6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4254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9" name="Line 33">
            <a:extLst>
              <a:ext uri="{FF2B5EF4-FFF2-40B4-BE49-F238E27FC236}">
                <a16:creationId xmlns:a16="http://schemas.microsoft.com/office/drawing/2014/main" id="{16037739-E558-5441-8E01-BA86D156AC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292600"/>
            <a:ext cx="1304925" cy="10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34">
            <a:extLst>
              <a:ext uri="{FF2B5EF4-FFF2-40B4-BE49-F238E27FC236}">
                <a16:creationId xmlns:a16="http://schemas.microsoft.com/office/drawing/2014/main" id="{12413C44-EB9A-784F-B743-F97984938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5">
            <a:extLst>
              <a:ext uri="{FF2B5EF4-FFF2-40B4-BE49-F238E27FC236}">
                <a16:creationId xmlns:a16="http://schemas.microsoft.com/office/drawing/2014/main" id="{3431A940-CEFA-4440-86AF-F70CB7009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Rectangle 36">
            <a:extLst>
              <a:ext uri="{FF2B5EF4-FFF2-40B4-BE49-F238E27FC236}">
                <a16:creationId xmlns:a16="http://schemas.microsoft.com/office/drawing/2014/main" id="{6FA60B27-2385-2142-BF51-95EB42F54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</a:p>
        </p:txBody>
      </p:sp>
      <p:sp>
        <p:nvSpPr>
          <p:cNvPr id="18463" name="Text Box 39">
            <a:extLst>
              <a:ext uri="{FF2B5EF4-FFF2-40B4-BE49-F238E27FC236}">
                <a16:creationId xmlns:a16="http://schemas.microsoft.com/office/drawing/2014/main" id="{F5864DB7-2F83-B24E-851C-81332F5CE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124200"/>
            <a:ext cx="161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not convex:</a:t>
            </a:r>
          </a:p>
        </p:txBody>
      </p:sp>
      <p:sp>
        <p:nvSpPr>
          <p:cNvPr id="18464" name="Freeform 40">
            <a:extLst>
              <a:ext uri="{FF2B5EF4-FFF2-40B4-BE49-F238E27FC236}">
                <a16:creationId xmlns:a16="http://schemas.microsoft.com/office/drawing/2014/main" id="{B4AB1F4A-55D4-3E4F-8E96-8C4FF08F1A64}"/>
              </a:ext>
            </a:extLst>
          </p:cNvPr>
          <p:cNvSpPr>
            <a:spLocks/>
          </p:cNvSpPr>
          <p:nvPr/>
        </p:nvSpPr>
        <p:spPr bwMode="auto">
          <a:xfrm>
            <a:off x="4495800" y="3657600"/>
            <a:ext cx="2743200" cy="863600"/>
          </a:xfrm>
          <a:custGeom>
            <a:avLst/>
            <a:gdLst>
              <a:gd name="T0" fmla="*/ 0 w 1728"/>
              <a:gd name="T1" fmla="*/ 144 h 544"/>
              <a:gd name="T2" fmla="*/ 528 w 1728"/>
              <a:gd name="T3" fmla="*/ 528 h 544"/>
              <a:gd name="T4" fmla="*/ 960 w 1728"/>
              <a:gd name="T5" fmla="*/ 240 h 544"/>
              <a:gd name="T6" fmla="*/ 1296 w 1728"/>
              <a:gd name="T7" fmla="*/ 384 h 544"/>
              <a:gd name="T8" fmla="*/ 1728 w 1728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544"/>
              <a:gd name="T17" fmla="*/ 1728 w 172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544">
                <a:moveTo>
                  <a:pt x="0" y="144"/>
                </a:moveTo>
                <a:cubicBezTo>
                  <a:pt x="184" y="328"/>
                  <a:pt x="368" y="512"/>
                  <a:pt x="528" y="528"/>
                </a:cubicBezTo>
                <a:cubicBezTo>
                  <a:pt x="688" y="544"/>
                  <a:pt x="832" y="264"/>
                  <a:pt x="960" y="240"/>
                </a:cubicBezTo>
                <a:cubicBezTo>
                  <a:pt x="1088" y="216"/>
                  <a:pt x="1168" y="424"/>
                  <a:pt x="1296" y="384"/>
                </a:cubicBezTo>
                <a:cubicBezTo>
                  <a:pt x="1424" y="344"/>
                  <a:pt x="1576" y="172"/>
                  <a:pt x="17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65" name="Text Box 41">
            <a:extLst>
              <a:ext uri="{FF2B5EF4-FFF2-40B4-BE49-F238E27FC236}">
                <a16:creationId xmlns:a16="http://schemas.microsoft.com/office/drawing/2014/main" id="{5AD45ADC-2F1C-0549-95BD-E48B4558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394325"/>
            <a:ext cx="69230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For a convex problem (convex objective &amp; constraints)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any</a:t>
            </a:r>
            <a:r>
              <a:rPr lang="en-US" altLang="en-US">
                <a:solidFill>
                  <a:srgbClr val="FF0000"/>
                </a:solidFill>
              </a:rPr>
              <a:t> local optimum </a:t>
            </a:r>
            <a:r>
              <a:rPr lang="en-US" altLang="en-US" i="1">
                <a:solidFill>
                  <a:srgbClr val="FF0000"/>
                </a:solidFill>
              </a:rPr>
              <a:t>must</a:t>
            </a:r>
            <a:r>
              <a:rPr lang="en-US" altLang="en-US">
                <a:solidFill>
                  <a:srgbClr val="FF0000"/>
                </a:solidFill>
              </a:rPr>
              <a:t> be a global optimum</a:t>
            </a:r>
            <a:endParaRPr lang="en-US" altLang="en-US"/>
          </a:p>
          <a:p>
            <a:r>
              <a:rPr lang="en-US" altLang="en-US"/>
              <a:t>	</a:t>
            </a:r>
            <a:r>
              <a:rPr lang="en-US" altLang="en-US">
                <a:sym typeface="Symbol" pitchFamily="2" charset="2"/>
              </a:rPr>
              <a:t> efficient, robust solution methods available</a:t>
            </a:r>
            <a:endParaRPr lang="en-US" altLang="en-US"/>
          </a:p>
        </p:txBody>
      </p:sp>
      <p:sp>
        <p:nvSpPr>
          <p:cNvPr id="18466" name="Text Box 42">
            <a:extLst>
              <a:ext uri="{FF2B5EF4-FFF2-40B4-BE49-F238E27FC236}">
                <a16:creationId xmlns:a16="http://schemas.microsoft.com/office/drawing/2014/main" id="{1CA7281D-2850-DA43-8E0C-38656AC67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85800"/>
            <a:ext cx="5727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[ good reference: </a:t>
            </a:r>
            <a:r>
              <a:rPr lang="en-US" altLang="en-US" sz="1600" i="1"/>
              <a:t>Convex Optimization</a:t>
            </a:r>
            <a:r>
              <a:rPr lang="en-US" altLang="en-US" sz="1600"/>
              <a:t> by Boyd and Vandenberghe,</a:t>
            </a:r>
          </a:p>
          <a:p>
            <a:pPr algn="ctr"/>
            <a:r>
              <a:rPr lang="en-US" altLang="en-US" sz="1600"/>
              <a:t>free online at </a:t>
            </a:r>
            <a:r>
              <a:rPr lang="en-US" altLang="en-US" sz="1600">
                <a:hlinkClick r:id="rId7"/>
              </a:rPr>
              <a:t>www.stanford.edu/~boyd/cvxbook</a:t>
            </a:r>
            <a:r>
              <a:rPr lang="en-US" altLang="en-US" sz="1600"/>
              <a:t> 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C8F1724-213D-2C4B-B264-CE5D2E12E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Convex Problems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5D5C105-2FA2-ED4A-9E6F-5EE567FB9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LP (linear programming): the objective and constraints are </a:t>
            </a:r>
            <a:r>
              <a:rPr lang="en-US" altLang="en-US" sz="2800" i="1"/>
              <a:t>affine</a:t>
            </a:r>
            <a:r>
              <a:rPr lang="en-US" altLang="en-US" sz="2800"/>
              <a:t>: </a:t>
            </a:r>
            <a:r>
              <a:rPr lang="en-US" altLang="en-US" sz="2800" i="1"/>
              <a:t>f</a:t>
            </a:r>
            <a:r>
              <a:rPr lang="en-US" altLang="en-US" sz="2800" i="1" baseline="-25000"/>
              <a:t>i</a:t>
            </a:r>
            <a:r>
              <a:rPr lang="en-US" altLang="en-US" sz="2800"/>
              <a:t>(</a:t>
            </a:r>
            <a:r>
              <a:rPr lang="en-US" altLang="en-US" sz="2800" i="1"/>
              <a:t>x</a:t>
            </a:r>
            <a:r>
              <a:rPr lang="en-US" altLang="en-US" sz="2800"/>
              <a:t>) = 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i</a:t>
            </a:r>
            <a:r>
              <a:rPr lang="en-US" altLang="en-US" sz="2800" baseline="30000"/>
              <a:t>T</a:t>
            </a:r>
            <a:r>
              <a:rPr lang="en-US" altLang="en-US" sz="2800" i="1"/>
              <a:t>x</a:t>
            </a:r>
            <a:r>
              <a:rPr lang="en-US" altLang="en-US" sz="2800"/>
              <a:t> + </a:t>
            </a:r>
            <a:r>
              <a:rPr lang="en-US" altLang="en-US" sz="2800" i="1">
                <a:latin typeface="Symbol" pitchFamily="2" charset="2"/>
              </a:rPr>
              <a:t>a</a:t>
            </a:r>
            <a:r>
              <a:rPr lang="en-US" altLang="en-US" sz="2800" i="1" baseline="-25000"/>
              <a:t>i</a:t>
            </a:r>
          </a:p>
          <a:p>
            <a:pPr eaLnBrk="1" hangingPunct="1"/>
            <a:r>
              <a:rPr lang="en-US" altLang="en-US" sz="2800"/>
              <a:t>QP (quadratic programming): affine constraints + convexquadratic objective </a:t>
            </a:r>
            <a:r>
              <a:rPr lang="en-US" altLang="en-US" sz="2800" i="1"/>
              <a:t>x</a:t>
            </a:r>
            <a:r>
              <a:rPr lang="en-US" altLang="en-US" sz="2800" baseline="30000"/>
              <a:t>T</a:t>
            </a:r>
            <a:r>
              <a:rPr lang="en-US" altLang="en-US" sz="2800" i="1"/>
              <a:t>Ax</a:t>
            </a:r>
            <a:r>
              <a:rPr lang="en-US" altLang="en-US" sz="2800"/>
              <a:t>+</a:t>
            </a:r>
            <a:r>
              <a:rPr lang="en-US" altLang="en-US" sz="2800" i="1"/>
              <a:t>b</a:t>
            </a:r>
            <a:r>
              <a:rPr lang="en-US" altLang="en-US" sz="2800" baseline="30000"/>
              <a:t>T</a:t>
            </a:r>
            <a:r>
              <a:rPr lang="en-US" altLang="en-US" sz="2800" i="1"/>
              <a:t>x</a:t>
            </a:r>
            <a:endParaRPr lang="en-US" altLang="en-US" sz="2800"/>
          </a:p>
          <a:p>
            <a:pPr eaLnBrk="1" hangingPunct="1"/>
            <a:r>
              <a:rPr lang="en-US" altLang="en-US" sz="2800"/>
              <a:t>SOCP (second-order cone program): LP + </a:t>
            </a:r>
            <a:r>
              <a:rPr lang="en-US" altLang="en-US" sz="2800" i="1"/>
              <a:t>cone</a:t>
            </a:r>
            <a:r>
              <a:rPr lang="en-US" altLang="en-US" sz="2800"/>
              <a:t> constraints ||</a:t>
            </a:r>
            <a:r>
              <a:rPr lang="en-US" altLang="en-US" sz="2800" i="1"/>
              <a:t>Ax</a:t>
            </a:r>
            <a:r>
              <a:rPr lang="en-US" altLang="en-US" sz="2800"/>
              <a:t>+</a:t>
            </a:r>
            <a:r>
              <a:rPr lang="en-US" altLang="en-US" sz="2800" i="1"/>
              <a:t>b</a:t>
            </a:r>
            <a:r>
              <a:rPr lang="en-US" altLang="en-US" sz="2800"/>
              <a:t>||</a:t>
            </a:r>
            <a:r>
              <a:rPr lang="en-US" altLang="en-US" sz="2800" baseline="-25000"/>
              <a:t>2</a:t>
            </a:r>
            <a:r>
              <a:rPr lang="en-US" altLang="en-US" sz="2800"/>
              <a:t> ≤ </a:t>
            </a:r>
            <a:r>
              <a:rPr lang="en-US" altLang="en-US" sz="2800" i="1"/>
              <a:t>a</a:t>
            </a:r>
            <a:r>
              <a:rPr lang="en-US" altLang="en-US" sz="2800" baseline="30000"/>
              <a:t>T</a:t>
            </a:r>
            <a:r>
              <a:rPr lang="en-US" altLang="en-US" sz="2800" i="1"/>
              <a:t>x</a:t>
            </a:r>
            <a:r>
              <a:rPr lang="en-US" altLang="en-US" sz="2800"/>
              <a:t> + </a:t>
            </a:r>
            <a:r>
              <a:rPr lang="en-US" altLang="en-US" sz="2800" i="1">
                <a:latin typeface="Symbol" pitchFamily="2" charset="2"/>
              </a:rPr>
              <a:t>a</a:t>
            </a:r>
            <a:endParaRPr lang="en-US" altLang="en-US" sz="2800"/>
          </a:p>
          <a:p>
            <a:pPr eaLnBrk="1" hangingPunct="1"/>
            <a:r>
              <a:rPr lang="en-US" altLang="en-US" sz="2800"/>
              <a:t>SDP (semidefinite programming): constraints are that </a:t>
            </a:r>
            <a:r>
              <a:rPr lang="en-US" altLang="en-US" sz="2800">
                <a:sym typeface="Symbol" pitchFamily="2" charset="2"/>
              </a:rPr>
              <a:t>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k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/>
              <a:t> is positive-semidefinite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D3524C2C-F63F-4F4A-A3C7-6E8EE538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91200"/>
            <a:ext cx="754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all of these have very efficient, specialized solution 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FA905F8-B3DB-EE4D-AFAE-A986A491F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special constraints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9C83507-11A0-6148-B4E9-3EF10BE19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620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Simplest case is the </a:t>
            </a:r>
            <a:r>
              <a:rPr lang="en-US" altLang="en-US" sz="2800" i="1">
                <a:solidFill>
                  <a:srgbClr val="FF0000"/>
                </a:solidFill>
              </a:rPr>
              <a:t>unconstrained</a:t>
            </a:r>
            <a:r>
              <a:rPr lang="en-US" altLang="en-US" sz="2800"/>
              <a:t> optimization problem: </a:t>
            </a:r>
            <a:r>
              <a:rPr lang="en-US" altLang="en-US" sz="2800" i="1"/>
              <a:t>m</a:t>
            </a:r>
            <a:r>
              <a:rPr lang="en-US" altLang="en-US" sz="2800"/>
              <a:t>=0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e.g., line-search methods like steepest-descent, nonlinear conjugate gradients, Newton methods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Next-simplest are </a:t>
            </a:r>
            <a:r>
              <a:rPr lang="en-US" altLang="en-US" sz="2800" i="1">
                <a:solidFill>
                  <a:srgbClr val="FF0000"/>
                </a:solidFill>
              </a:rPr>
              <a:t>box constraints</a:t>
            </a:r>
            <a:r>
              <a:rPr lang="en-US" altLang="en-US" sz="2800" i="1"/>
              <a:t> </a:t>
            </a:r>
            <a:r>
              <a:rPr lang="en-US" altLang="en-US" sz="2800"/>
              <a:t>(also called </a:t>
            </a:r>
            <a:r>
              <a:rPr lang="en-US" altLang="en-US" sz="2800" i="1">
                <a:solidFill>
                  <a:srgbClr val="FF0000"/>
                </a:solidFill>
              </a:rPr>
              <a:t>bound</a:t>
            </a:r>
            <a:r>
              <a:rPr lang="en-US" altLang="en-US" sz="2800"/>
              <a:t> </a:t>
            </a:r>
            <a:r>
              <a:rPr lang="en-US" altLang="en-US" sz="2800" i="1"/>
              <a:t>constraints</a:t>
            </a:r>
            <a:r>
              <a:rPr lang="en-US" altLang="en-US" sz="2800"/>
              <a:t>):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 baseline="30000"/>
              <a:t>min</a:t>
            </a:r>
            <a:r>
              <a:rPr lang="en-US" altLang="en-US" sz="2800"/>
              <a:t> ≤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/>
              <a:t> ≤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 baseline="30000"/>
              <a:t>max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easily incorporated into line-search methods and many other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many algorithms/software </a:t>
            </a:r>
            <a:r>
              <a:rPr lang="en-US" altLang="en-US" sz="2400" i="1">
                <a:ea typeface="ＭＳ Ｐゴシック" panose="020B0600070205080204" pitchFamily="34" charset="-128"/>
              </a:rPr>
              <a:t>only</a:t>
            </a:r>
            <a:r>
              <a:rPr lang="en-US" altLang="en-US" sz="2400">
                <a:ea typeface="ＭＳ Ｐゴシック" panose="020B0600070205080204" pitchFamily="34" charset="-128"/>
              </a:rPr>
              <a:t> handle box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Linear equality constraints </a:t>
            </a:r>
            <a:r>
              <a:rPr lang="en-US" altLang="en-US" sz="2800" i="1"/>
              <a:t>Ax</a:t>
            </a:r>
            <a:r>
              <a:rPr lang="en-US" altLang="en-US" sz="2800"/>
              <a:t>=</a:t>
            </a:r>
            <a:r>
              <a:rPr lang="en-US" altLang="en-US" sz="2800" i="1"/>
              <a:t>b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for example, can be explicitly eliminated from the problem by writing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=</a:t>
            </a:r>
            <a:r>
              <a:rPr lang="en-US" altLang="en-US" sz="2400" i="1">
                <a:ea typeface="ＭＳ Ｐゴシック" panose="020B0600070205080204" pitchFamily="34" charset="-128"/>
              </a:rPr>
              <a:t>Ny+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, where 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 i="1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is a solution to </a:t>
            </a:r>
            <a:r>
              <a:rPr lang="en-US" altLang="en-US" sz="2400" i="1">
                <a:ea typeface="ＭＳ Ｐゴシック" panose="020B0600070205080204" pitchFamily="34" charset="-128"/>
              </a:rPr>
              <a:t>A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=</a:t>
            </a:r>
            <a:r>
              <a:rPr lang="en-US" altLang="en-US" sz="2400" i="1"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 and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is a basis for the nullspace of </a:t>
            </a:r>
            <a:r>
              <a:rPr lang="en-US" altLang="en-US" sz="2400" i="1">
                <a:ea typeface="ＭＳ Ｐゴシック" panose="020B0600070205080204" pitchFamily="34" charset="-128"/>
              </a:rP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C3E5631-988C-C645-A139-EF0B71FBA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Derivatives of </a:t>
            </a:r>
            <a:r>
              <a:rPr lang="en-US" altLang="en-US" i="1"/>
              <a:t>f</a:t>
            </a:r>
            <a:r>
              <a:rPr lang="en-US" altLang="en-US" i="1" baseline="-25000"/>
              <a:t>i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6F88915-BEC4-FF4E-A4FC-7A2597EC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Most-efficient algorithms typically </a:t>
            </a:r>
            <a:r>
              <a:rPr lang="en-US" altLang="en-US" sz="2800">
                <a:solidFill>
                  <a:schemeClr val="accent2"/>
                </a:solidFill>
              </a:rPr>
              <a:t>require user to supply the gradients </a:t>
            </a:r>
            <a:r>
              <a:rPr lang="en-US" altLang="en-US" sz="2800">
                <a:solidFill>
                  <a:schemeClr val="accent2"/>
                </a:solidFill>
                <a:sym typeface="Symbol" pitchFamily="2" charset="2"/>
              </a:rPr>
              <a:t></a:t>
            </a:r>
            <a:r>
              <a:rPr lang="en-US" altLang="en-US" sz="2800" i="1" baseline="-25000">
                <a:solidFill>
                  <a:schemeClr val="accent2"/>
                </a:solidFill>
                <a:sym typeface="Symbol" pitchFamily="2" charset="2"/>
              </a:rPr>
              <a:t>x</a:t>
            </a:r>
            <a:r>
              <a:rPr lang="en-US" altLang="en-US" sz="2800" i="1">
                <a:solidFill>
                  <a:schemeClr val="accent2"/>
                </a:solidFill>
                <a:sym typeface="Symbol" pitchFamily="2" charset="2"/>
              </a:rPr>
              <a:t>f</a:t>
            </a:r>
            <a:r>
              <a:rPr lang="en-US" altLang="en-US" sz="2800" i="1" baseline="-25000">
                <a:solidFill>
                  <a:schemeClr val="accent2"/>
                </a:solidFill>
                <a:sym typeface="Symbol" pitchFamily="2" charset="2"/>
              </a:rPr>
              <a:t>i</a:t>
            </a:r>
            <a:r>
              <a:rPr lang="en-US" altLang="en-US" sz="2800" i="1" baseline="-25000">
                <a:sym typeface="Symbol" pitchFamily="2" charset="2"/>
              </a:rPr>
              <a:t> </a:t>
            </a:r>
            <a:r>
              <a:rPr lang="en-US" altLang="en-US" sz="2800"/>
              <a:t> of objective/constraints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you should </a:t>
            </a:r>
            <a:r>
              <a:rPr lang="en-US" altLang="en-US" sz="2400" i="1">
                <a:ea typeface="ＭＳ Ｐゴシック" panose="020B0600070205080204" pitchFamily="34" charset="-128"/>
              </a:rPr>
              <a:t>always</a:t>
            </a:r>
            <a:r>
              <a:rPr lang="en-US" altLang="en-US" sz="2400">
                <a:ea typeface="ＭＳ Ｐゴシック" panose="020B0600070205080204" pitchFamily="34" charset="-128"/>
              </a:rPr>
              <a:t> compute these analytically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rather than use finite-difference approximations, better to just use a derivative-free optimization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 principle, one can always compute </a:t>
            </a:r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</a:t>
            </a:r>
            <a:r>
              <a:rPr lang="en-US" altLang="en-US" sz="2000" i="1" baseline="-2500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000" i="1">
                <a:ea typeface="ＭＳ Ｐゴシック" panose="020B0600070205080204" pitchFamily="34" charset="-128"/>
                <a:sym typeface="Symbol" pitchFamily="2" charset="2"/>
              </a:rPr>
              <a:t>f</a:t>
            </a:r>
            <a:r>
              <a:rPr lang="en-US" altLang="en-US" sz="2000" i="1" baseline="-25000">
                <a:ea typeface="ＭＳ Ｐゴシック" panose="020B0600070205080204" pitchFamily="34" charset="-128"/>
                <a:sym typeface="Symbol" pitchFamily="2" charset="2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with about the same cost as </a:t>
            </a:r>
            <a:r>
              <a:rPr lang="en-US" altLang="en-US" sz="2000" i="1">
                <a:ea typeface="ＭＳ Ｐゴシック" panose="020B0600070205080204" pitchFamily="34" charset="-128"/>
              </a:rPr>
              <a:t>f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, using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adjoint methods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gradient-based methods can find (local) optima of problems with millions of design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Derivative-free</a:t>
            </a:r>
            <a:r>
              <a:rPr lang="en-US" altLang="en-US" sz="2800"/>
              <a:t> methods: only require </a:t>
            </a:r>
            <a:r>
              <a:rPr lang="en-US" altLang="en-US" sz="2800" i="1"/>
              <a:t>f</a:t>
            </a:r>
            <a:r>
              <a:rPr lang="en-US" altLang="en-US" sz="2800" i="1" baseline="-25000"/>
              <a:t>i</a:t>
            </a:r>
            <a:r>
              <a:rPr lang="en-US" altLang="en-US" sz="2800"/>
              <a:t>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easier to use, can work with complicated “black-box” functions where computing gradients is inconvenient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ea typeface="ＭＳ Ｐゴシック" panose="020B0600070205080204" pitchFamily="34" charset="-128"/>
              </a:rPr>
              <a:t>may</a:t>
            </a:r>
            <a:r>
              <a:rPr lang="en-US" altLang="en-US" sz="2400">
                <a:ea typeface="ＭＳ Ｐゴシック" panose="020B0600070205080204" pitchFamily="34" charset="-128"/>
              </a:rPr>
              <a:t> be only possibility for nondifferentiable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need &gt;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function evaluations, bad for large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1462</Words>
  <Application>Microsoft Macintosh PowerPoint</Application>
  <PresentationFormat>On-screen Show (4:3)</PresentationFormat>
  <Paragraphs>172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Cambria Math</vt:lpstr>
      <vt:lpstr>Symbol</vt:lpstr>
      <vt:lpstr>Times</vt:lpstr>
      <vt:lpstr>Blank Presentation</vt:lpstr>
      <vt:lpstr>Equation</vt:lpstr>
      <vt:lpstr>A Brief Overview  of Optimization Problems</vt:lpstr>
      <vt:lpstr>Why optimization?</vt:lpstr>
      <vt:lpstr>A general optimization problem</vt:lpstr>
      <vt:lpstr>Important considerations</vt:lpstr>
      <vt:lpstr>Global vs. Local Optimization</vt:lpstr>
      <vt:lpstr>Convex Optimization</vt:lpstr>
      <vt:lpstr>Important Convex Problems</vt:lpstr>
      <vt:lpstr>Important special constraints</vt:lpstr>
      <vt:lpstr>Derivatives of fi</vt:lpstr>
      <vt:lpstr>Removable non-differentiability</vt:lpstr>
      <vt:lpstr>Example: Chebyshev linear fitting</vt:lpstr>
      <vt:lpstr>Relaxations of Integer Programming</vt:lpstr>
      <vt:lpstr>Example: Topology Optimization</vt:lpstr>
      <vt:lpstr>Stochastic Optimization</vt:lpstr>
      <vt:lpstr>Some Sources of Software</vt:lpstr>
    </vt:vector>
  </TitlesOfParts>
  <Company>MIT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 of Optimization Problems</dc:title>
  <dc:creator>Steven G. Johnson</dc:creator>
  <cp:lastModifiedBy>Microsoft Office User</cp:lastModifiedBy>
  <cp:revision>82</cp:revision>
  <cp:lastPrinted>2020-04-17T20:08:09Z</cp:lastPrinted>
  <dcterms:created xsi:type="dcterms:W3CDTF">2010-11-01T18:37:39Z</dcterms:created>
  <dcterms:modified xsi:type="dcterms:W3CDTF">2020-04-17T20:09:44Z</dcterms:modified>
</cp:coreProperties>
</file>