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03AB-14BB-465E-A163-A06E0D9A6A7A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CC2726C-1D94-4236-89F3-F6EC14EA0DB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26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03AB-14BB-465E-A163-A06E0D9A6A7A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726C-1D94-4236-89F3-F6EC14EA0DB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7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03AB-14BB-465E-A163-A06E0D9A6A7A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726C-1D94-4236-89F3-F6EC14EA0DB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2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03AB-14BB-465E-A163-A06E0D9A6A7A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726C-1D94-4236-89F3-F6EC14EA0DB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48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03AB-14BB-465E-A163-A06E0D9A6A7A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726C-1D94-4236-89F3-F6EC14EA0DB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3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03AB-14BB-465E-A163-A06E0D9A6A7A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726C-1D94-4236-89F3-F6EC14EA0DB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28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03AB-14BB-465E-A163-A06E0D9A6A7A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726C-1D94-4236-89F3-F6EC14EA0DB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35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03AB-14BB-465E-A163-A06E0D9A6A7A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726C-1D94-4236-89F3-F6EC14EA0DB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43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03AB-14BB-465E-A163-A06E0D9A6A7A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726C-1D94-4236-89F3-F6EC14EA0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7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03AB-14BB-465E-A163-A06E0D9A6A7A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726C-1D94-4236-89F3-F6EC14EA0DB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42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3C203AB-14BB-465E-A163-A06E0D9A6A7A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726C-1D94-4236-89F3-F6EC14EA0DB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5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203AB-14BB-465E-A163-A06E0D9A6A7A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CC2726C-1D94-4236-89F3-F6EC14EA0DB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21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64.ro/smartwatch-garmin-vivoactive-5--gps--wi-fi--black-slate/p?gad_source=1&amp;gclid=Cj0KCQjwiMmwBhDmARIsABeQ7xQSbrC2Txdxl5J7W2LR9eOYbN9LQB1QkOdtYqX0qzY6N6kjTD381xkaAgXNEALw_wcB" TargetMode="External"/><Relationship Id="rId2" Type="http://schemas.openxmlformats.org/officeDocument/2006/relationships/hyperlink" Target="https://www.healthyhearing.com/report/53155-Buzz-device-routes-sound-through-ski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C7EB-F792-BD43-5222-E43D72439E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600" dirty="0"/>
              <a:t>Dispozitiv wearable de preluare </a:t>
            </a:r>
            <a:r>
              <a:rPr lang="ro-RO" sz="3600" dirty="0"/>
              <a:t>ș</a:t>
            </a:r>
            <a:r>
              <a:rPr lang="it-IT" sz="3600" dirty="0"/>
              <a:t>i monitorizare a parametrilor de s</a:t>
            </a:r>
            <a:r>
              <a:rPr lang="ro-RO" sz="3600" dirty="0"/>
              <a:t>ă</a:t>
            </a:r>
            <a:r>
              <a:rPr lang="it-IT" sz="3600" dirty="0"/>
              <a:t>n</a:t>
            </a:r>
            <a:r>
              <a:rPr lang="ro-RO" sz="3600" dirty="0"/>
              <a:t>ă</a:t>
            </a:r>
            <a:r>
              <a:rPr lang="it-IT" sz="3600" dirty="0"/>
              <a:t>tate pentru persoane cu dizabilit</a:t>
            </a:r>
            <a:r>
              <a:rPr lang="ro-RO" sz="3600" dirty="0"/>
              <a:t>ăț</a:t>
            </a:r>
            <a:r>
              <a:rPr lang="it-IT" sz="3600" dirty="0"/>
              <a:t>i de auz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579B3-30A2-5BB2-E933-9AD564B0F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525428"/>
          </a:xfrm>
        </p:spPr>
        <p:txBody>
          <a:bodyPr>
            <a:normAutofit fontScale="92500"/>
          </a:bodyPr>
          <a:lstStyle/>
          <a:p>
            <a:r>
              <a:rPr lang="it-IT" dirty="0"/>
              <a:t>Analiza sistemelor informa</a:t>
            </a:r>
            <a:r>
              <a:rPr lang="ro-RO" dirty="0"/>
              <a:t>ț</a:t>
            </a:r>
            <a:r>
              <a:rPr lang="it-IT" dirty="0"/>
              <a:t>ionale </a:t>
            </a:r>
            <a:r>
              <a:rPr lang="ro-RO" dirty="0"/>
              <a:t>ș</a:t>
            </a:r>
            <a:r>
              <a:rPr lang="it-IT" dirty="0"/>
              <a:t>i proiectarea sistemelor informatice</a:t>
            </a:r>
            <a:endParaRPr lang="ro-RO" dirty="0"/>
          </a:p>
          <a:p>
            <a:r>
              <a:rPr lang="ro-RO" dirty="0"/>
              <a:t>Student</a:t>
            </a:r>
            <a:r>
              <a:rPr lang="en-US" dirty="0"/>
              <a:t>:</a:t>
            </a:r>
            <a:r>
              <a:rPr lang="ro-RO" dirty="0"/>
              <a:t> Mateiuc alex-cristian</a:t>
            </a:r>
          </a:p>
          <a:p>
            <a:r>
              <a:rPr lang="ro-RO" dirty="0"/>
              <a:t>Profesor îndrumător</a:t>
            </a:r>
            <a:r>
              <a:rPr lang="en-US" dirty="0"/>
              <a:t>: </a:t>
            </a:r>
            <a:r>
              <a:rPr lang="ro-RO" dirty="0"/>
              <a:t>Săndulescu virginia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09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1131-7BF0-7EF1-010F-E1EA4BB4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Scenariu de utilizare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67CE9-39E6-E8BF-49D0-65B793118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dirty="0"/>
              <a:t>Se echipează dispozitivul și se realizează conexiunea Bluetooth dintre acesta și telefonul mobil. După ce conexiunea a fost realizată cu succes, dispozitivul transmite automat date despre parametrii de sănătate de la senzori către aplicație la intervale de 15 minute. </a:t>
            </a:r>
          </a:p>
          <a:p>
            <a:r>
              <a:rPr lang="ro-RO" dirty="0"/>
              <a:t>Datele sunt verificate și la nivel de plăcuță Arduino și la nivelul aplicației ca acestea să fie în intervalele normale.</a:t>
            </a:r>
          </a:p>
          <a:p>
            <a:r>
              <a:rPr lang="ro-RO" dirty="0"/>
              <a:t>Datele sunt stocate într-o bază de date locală și sunt afișate în funcție de cerința utilizatorului. Se afișează valoare medie, ultima valoare înregistrată, grafice pe zi/săptămână/lună.</a:t>
            </a:r>
          </a:p>
          <a:p>
            <a:r>
              <a:rPr lang="ro-RO" dirty="0"/>
              <a:t>Utilizatorul dacă observă o valoarea anormală, dar în intervalele de încredere pentru acel parametru poate efectua o nouă citire. </a:t>
            </a:r>
            <a:r>
              <a:rPr lang="en-US" dirty="0"/>
              <a:t> </a:t>
            </a:r>
            <a:r>
              <a:rPr lang="ro-RO" dirty="0"/>
              <a:t>Acesta are opțiunile de a porni/opri/pauza colectarea datelor.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07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2DE0-6DE8-32C3-2E80-DFECB046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Implementarea proiectului prin metode Agile</a:t>
            </a:r>
            <a:br>
              <a:rPr lang="ro-RO" dirty="0"/>
            </a:b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3003D49-76F6-E638-D11A-BD0EB0738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048637"/>
              </p:ext>
            </p:extLst>
          </p:nvPr>
        </p:nvGraphicFramePr>
        <p:xfrm>
          <a:off x="2211532" y="1938482"/>
          <a:ext cx="8105486" cy="37418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3093">
                  <a:extLst>
                    <a:ext uri="{9D8B030D-6E8A-4147-A177-3AD203B41FA5}">
                      <a16:colId xmlns:a16="http://schemas.microsoft.com/office/drawing/2014/main" val="4210275515"/>
                    </a:ext>
                  </a:extLst>
                </a:gridCol>
                <a:gridCol w="1407081">
                  <a:extLst>
                    <a:ext uri="{9D8B030D-6E8A-4147-A177-3AD203B41FA5}">
                      <a16:colId xmlns:a16="http://schemas.microsoft.com/office/drawing/2014/main" val="3673262352"/>
                    </a:ext>
                  </a:extLst>
                </a:gridCol>
                <a:gridCol w="1973389">
                  <a:extLst>
                    <a:ext uri="{9D8B030D-6E8A-4147-A177-3AD203B41FA5}">
                      <a16:colId xmlns:a16="http://schemas.microsoft.com/office/drawing/2014/main" val="278363602"/>
                    </a:ext>
                  </a:extLst>
                </a:gridCol>
                <a:gridCol w="1973389">
                  <a:extLst>
                    <a:ext uri="{9D8B030D-6E8A-4147-A177-3AD203B41FA5}">
                      <a16:colId xmlns:a16="http://schemas.microsoft.com/office/drawing/2014/main" val="71260278"/>
                    </a:ext>
                  </a:extLst>
                </a:gridCol>
                <a:gridCol w="1278534">
                  <a:extLst>
                    <a:ext uri="{9D8B030D-6E8A-4147-A177-3AD203B41FA5}">
                      <a16:colId xmlns:a16="http://schemas.microsoft.com/office/drawing/2014/main" val="1756482711"/>
                    </a:ext>
                  </a:extLst>
                </a:gridCol>
              </a:tblGrid>
              <a:tr h="267087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Epice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148346"/>
                  </a:ext>
                </a:extLst>
              </a:tr>
              <a:tr h="10683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Conectarea</a:t>
                      </a:r>
                      <a:r>
                        <a:rPr lang="en-US" sz="1100" u="none" strike="noStrike" dirty="0">
                          <a:effectLst/>
                        </a:rPr>
                        <a:t> Bluetooth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Interogare senzori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Afișare date istorice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Securitate și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Transformare sunete în vibrații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4955952"/>
                  </a:ext>
                </a:extLst>
              </a:tr>
              <a:tr h="267087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User story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477588"/>
                  </a:ext>
                </a:extLst>
              </a:tr>
              <a:tr h="11217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Conectarea</a:t>
                      </a:r>
                      <a:r>
                        <a:rPr lang="en-US" sz="1100" u="none" strike="noStrike" dirty="0">
                          <a:effectLst/>
                        </a:rPr>
                        <a:t> Bluetooth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Pornirea interogării senzorilor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Afișare date istorice pe zi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Realizare interfață aplicație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Transfomare seunte din mediul înconjurător în vibrații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0590792"/>
                  </a:ext>
                </a:extLst>
              </a:tr>
              <a:tr h="48342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Asigurarea transferului de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Pauzarea interogării senzorilor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Afișare date istorice pe săptămână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Autentificare cu cod pin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Transformare sunete muzicale în vibrații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9290188"/>
                  </a:ext>
                </a:extLst>
              </a:tr>
              <a:tr h="5341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Oprirea interogării senzorilor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Afișare date istorice pe lună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Testarea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datelor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primite</a:t>
                      </a:r>
                      <a:r>
                        <a:rPr lang="en-US" sz="1100" u="none" strike="noStrike" dirty="0">
                          <a:effectLst/>
                        </a:rPr>
                        <a:t> de la </a:t>
                      </a:r>
                      <a:r>
                        <a:rPr lang="en-US" sz="1100" u="none" strike="noStrike" dirty="0" err="1">
                          <a:effectLst/>
                        </a:rPr>
                        <a:t>dispozitiv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471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86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4F8A-03A8-02DD-6255-2781A3B3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demo</a:t>
            </a:r>
            <a:endParaRPr lang="en-US" dirty="0"/>
          </a:p>
        </p:txBody>
      </p:sp>
      <p:pic>
        <p:nvPicPr>
          <p:cNvPr id="6" name="Content Placeholder 5" descr="A group of electronic components&#10;&#10;Description automatically generated">
            <a:extLst>
              <a:ext uri="{FF2B5EF4-FFF2-40B4-BE49-F238E27FC236}">
                <a16:creationId xmlns:a16="http://schemas.microsoft.com/office/drawing/2014/main" id="{C38322F5-40C8-1822-C860-88577C31D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128" y="2228562"/>
            <a:ext cx="6763996" cy="3449638"/>
          </a:xfrm>
        </p:spPr>
      </p:pic>
      <p:pic>
        <p:nvPicPr>
          <p:cNvPr id="4" name="Picture 3" descr="A screenshot of a device&#10;&#10;Description automatically generated">
            <a:extLst>
              <a:ext uri="{FF2B5EF4-FFF2-40B4-BE49-F238E27FC236}">
                <a16:creationId xmlns:a16="http://schemas.microsoft.com/office/drawing/2014/main" id="{7B68AC2F-A5C1-30D5-0A66-0A6E7A49B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46" y="1922491"/>
            <a:ext cx="2998470" cy="4657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5896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884D3-A537-BA7D-CD8A-A60E5457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 și dezvoltări ulterioare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E4AAA-8D87-5553-5912-A398F8C1A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Echiparea și pornirea dispozitivului sunt pași esențiali pentru utilizarea aplicației. Conexiunea între telefonul mobil și dispozitivul prin Bluetooth facilitează transmiterea datelor, iar datele sunt afișate pe ecranul aplicației.</a:t>
            </a:r>
          </a:p>
          <a:p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În cazul în care datele primite sunt neconforme cu valorile normale sau indică un risc pentru sănătate, acestea sunt ignorate, iar utilizatorul este notificat cu privire la eroarea detectată.</a:t>
            </a:r>
          </a:p>
          <a:p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Utilizatorul poate iniția preluarea la cerere a parametrilor sănătății pentru a verifica starea sa curentă. Odată efectuată această interogare, senzorii realizează o nouă citire, permițând utilizatorului să tragă concluzii sau să trimită un semnal de alarmă în caz de anomalie.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o-RO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Utilizatorul poate selecta, când dorește, transformarea suntelor în vibrații, dar și modul de transformare al acestora.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95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A659-8393-AD18-3D95-AF6D063D9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Cuprins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5CC86-108A-AF50-0766-F75D1D15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38499"/>
          </a:xfrm>
        </p:spPr>
        <p:txBody>
          <a:bodyPr>
            <a:normAutofit lnSpcReduction="10000"/>
          </a:bodyPr>
          <a:lstStyle/>
          <a:p>
            <a:r>
              <a:rPr lang="ro-RO" dirty="0"/>
              <a:t>Introducere</a:t>
            </a:r>
          </a:p>
          <a:p>
            <a:r>
              <a:rPr lang="ro-RO" dirty="0"/>
              <a:t>State-of-the-art in domeniu</a:t>
            </a:r>
          </a:p>
          <a:p>
            <a:r>
              <a:rPr lang="ro-RO" dirty="0"/>
              <a:t>Tehnologii folosite</a:t>
            </a:r>
          </a:p>
          <a:p>
            <a:r>
              <a:rPr lang="ro-RO" dirty="0"/>
              <a:t>Funcționalitățile proiectate</a:t>
            </a:r>
          </a:p>
          <a:p>
            <a:r>
              <a:rPr lang="ro-RO" dirty="0"/>
              <a:t>Arhitectura sistemului</a:t>
            </a:r>
          </a:p>
          <a:p>
            <a:r>
              <a:rPr lang="ro-RO" dirty="0"/>
              <a:t>Scenarii de utilizare</a:t>
            </a:r>
          </a:p>
          <a:p>
            <a:r>
              <a:rPr lang="ro-RO" dirty="0"/>
              <a:t>Implementarea proiectului prin metode Agile</a:t>
            </a:r>
          </a:p>
          <a:p>
            <a:r>
              <a:rPr lang="ro-RO" dirty="0"/>
              <a:t>Demo produs</a:t>
            </a:r>
          </a:p>
          <a:p>
            <a:r>
              <a:rPr lang="ro-RO" dirty="0"/>
              <a:t>Concluzii și dezvoltări ulterioare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0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C037-E2A2-962B-407B-8D140818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Introducere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78C15-1042-592F-1999-A6D8E1D0E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În</a:t>
            </a:r>
            <a:r>
              <a:rPr lang="en-US" dirty="0"/>
              <a:t> era </a:t>
            </a:r>
            <a:r>
              <a:rPr lang="en-US" dirty="0" err="1"/>
              <a:t>tehnologiei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continuă</a:t>
            </a:r>
            <a:r>
              <a:rPr lang="en-US" dirty="0"/>
              <a:t> </a:t>
            </a:r>
            <a:r>
              <a:rPr lang="en-US" dirty="0" err="1"/>
              <a:t>evoluție</a:t>
            </a:r>
            <a:r>
              <a:rPr lang="en-US" dirty="0"/>
              <a:t>,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dispozitivelor</a:t>
            </a:r>
            <a:r>
              <a:rPr lang="en-US" dirty="0"/>
              <a:t> </a:t>
            </a:r>
            <a:r>
              <a:rPr lang="en-US" dirty="0" err="1"/>
              <a:t>inteligente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aplicațiilor</a:t>
            </a:r>
            <a:r>
              <a:rPr lang="en-US" dirty="0"/>
              <a:t> mobile a </a:t>
            </a:r>
            <a:r>
              <a:rPr lang="en-US" dirty="0" err="1"/>
              <a:t>devenit</a:t>
            </a:r>
            <a:r>
              <a:rPr lang="en-US" dirty="0"/>
              <a:t> o </a:t>
            </a:r>
            <a:r>
              <a:rPr lang="en-US" dirty="0" err="1"/>
              <a:t>prioritate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îmbunătățirea</a:t>
            </a:r>
            <a:r>
              <a:rPr lang="en-US" dirty="0"/>
              <a:t> </a:t>
            </a:r>
            <a:r>
              <a:rPr lang="en-US" dirty="0" err="1"/>
              <a:t>calității</a:t>
            </a:r>
            <a:r>
              <a:rPr lang="en-US" dirty="0"/>
              <a:t> </a:t>
            </a:r>
            <a:r>
              <a:rPr lang="en-US" dirty="0" err="1"/>
              <a:t>vieții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îngrijirii</a:t>
            </a:r>
            <a:r>
              <a:rPr lang="en-US" dirty="0"/>
              <a:t> </a:t>
            </a:r>
            <a:r>
              <a:rPr lang="en-US" dirty="0" err="1"/>
              <a:t>sănătății</a:t>
            </a:r>
            <a:r>
              <a:rPr lang="en-US" dirty="0"/>
              <a:t>.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 vine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ofere</a:t>
            </a:r>
            <a:r>
              <a:rPr lang="en-US" dirty="0"/>
              <a:t> o </a:t>
            </a:r>
            <a:r>
              <a:rPr lang="en-US" dirty="0" err="1"/>
              <a:t>soluție</a:t>
            </a:r>
            <a:r>
              <a:rPr lang="en-US" dirty="0"/>
              <a:t> </a:t>
            </a:r>
            <a:r>
              <a:rPr lang="en-US" dirty="0" err="1"/>
              <a:t>inovatoare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monitorizarea</a:t>
            </a:r>
            <a:r>
              <a:rPr lang="en-US" dirty="0"/>
              <a:t> </a:t>
            </a:r>
            <a:r>
              <a:rPr lang="en-US" dirty="0" err="1"/>
              <a:t>sănătății</a:t>
            </a:r>
            <a:r>
              <a:rPr lang="en-US" dirty="0"/>
              <a:t>, </a:t>
            </a:r>
            <a:r>
              <a:rPr lang="en-US" dirty="0" err="1"/>
              <a:t>adresându</a:t>
            </a:r>
            <a:r>
              <a:rPr lang="en-US" dirty="0"/>
              <a:t>-se </a:t>
            </a:r>
            <a:r>
              <a:rPr lang="en-US" dirty="0" err="1"/>
              <a:t>în</a:t>
            </a:r>
            <a:r>
              <a:rPr lang="en-US" dirty="0"/>
              <a:t> mod special </a:t>
            </a:r>
            <a:r>
              <a:rPr lang="en-US" dirty="0" err="1"/>
              <a:t>persoanelor</a:t>
            </a:r>
            <a:r>
              <a:rPr lang="en-US" dirty="0"/>
              <a:t> cu </a:t>
            </a:r>
            <a:r>
              <a:rPr lang="en-US" dirty="0" err="1"/>
              <a:t>dizabilități</a:t>
            </a:r>
            <a:r>
              <a:rPr lang="en-US" dirty="0"/>
              <a:t> de </a:t>
            </a:r>
            <a:r>
              <a:rPr lang="en-US" dirty="0" err="1"/>
              <a:t>auz</a:t>
            </a:r>
            <a:r>
              <a:rPr lang="en-US" dirty="0"/>
              <a:t>.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combinarea</a:t>
            </a:r>
            <a:r>
              <a:rPr lang="en-US" dirty="0"/>
              <a:t> </a:t>
            </a:r>
            <a:r>
              <a:rPr lang="en-US" dirty="0" err="1"/>
              <a:t>tehnologiilor</a:t>
            </a:r>
            <a:r>
              <a:rPr lang="en-US" dirty="0"/>
              <a:t> hardware </a:t>
            </a:r>
            <a:r>
              <a:rPr lang="en-US" dirty="0" err="1"/>
              <a:t>și</a:t>
            </a:r>
            <a:r>
              <a:rPr lang="en-US" dirty="0"/>
              <a:t> software, am </a:t>
            </a:r>
            <a:r>
              <a:rPr lang="en-US" dirty="0" err="1"/>
              <a:t>dezvoltat</a:t>
            </a:r>
            <a:r>
              <a:rPr lang="en-US" dirty="0"/>
              <a:t> un </a:t>
            </a:r>
            <a:r>
              <a:rPr lang="en-US" dirty="0" err="1"/>
              <a:t>dispozitiv</a:t>
            </a:r>
            <a:r>
              <a:rPr lang="en-US" dirty="0"/>
              <a:t> wearable 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faciliteze</a:t>
            </a:r>
            <a:r>
              <a:rPr lang="en-US" dirty="0"/>
              <a:t> </a:t>
            </a:r>
            <a:r>
              <a:rPr lang="en-US" dirty="0" err="1"/>
              <a:t>preluarea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monitorizarea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 de </a:t>
            </a:r>
            <a:r>
              <a:rPr lang="en-US" dirty="0" err="1"/>
              <a:t>sănătate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mod </a:t>
            </a:r>
            <a:r>
              <a:rPr lang="en-US" dirty="0" err="1"/>
              <a:t>accesibil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efficient. De </a:t>
            </a:r>
            <a:r>
              <a:rPr lang="en-US" dirty="0" err="1"/>
              <a:t>asemenea</a:t>
            </a:r>
            <a:r>
              <a:rPr lang="en-US" dirty="0"/>
              <a:t>,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dispozitiv</a:t>
            </a:r>
            <a:r>
              <a:rPr lang="en-US" dirty="0"/>
              <a:t> </a:t>
            </a:r>
            <a:r>
              <a:rPr lang="en-US" dirty="0" err="1"/>
              <a:t>ajut</a:t>
            </a:r>
            <a:r>
              <a:rPr lang="ro-RO" dirty="0"/>
              <a:t>ă persoanele cu dizabilități de auz prin transfomarea sunetelor din diferite situații în vibrații.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37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5E8E9-79D7-AF78-CBD1-AFB0E6C7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State-of-the-art în domeniu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8D772-A2F9-AAE2-C778-F2245CF5B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864" y="2015732"/>
            <a:ext cx="3310128" cy="34506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Pe </a:t>
            </a:r>
            <a:r>
              <a:rPr lang="en-US" dirty="0" err="1"/>
              <a:t>piață</a:t>
            </a:r>
            <a:r>
              <a:rPr lang="en-US" dirty="0"/>
              <a:t> </a:t>
            </a:r>
            <a:r>
              <a:rPr lang="en-US" dirty="0" err="1"/>
              <a:t>există</a:t>
            </a:r>
            <a:r>
              <a:rPr lang="en-US" dirty="0"/>
              <a:t> </a:t>
            </a:r>
            <a:r>
              <a:rPr lang="en-US" dirty="0" err="1"/>
              <a:t>numeroși</a:t>
            </a:r>
            <a:r>
              <a:rPr lang="en-US" dirty="0"/>
              <a:t> </a:t>
            </a:r>
            <a:r>
              <a:rPr lang="en-US" dirty="0" err="1"/>
              <a:t>producători</a:t>
            </a:r>
            <a:r>
              <a:rPr lang="en-US" dirty="0"/>
              <a:t> care </a:t>
            </a:r>
            <a:r>
              <a:rPr lang="en-US" dirty="0" err="1"/>
              <a:t>îmbunătățesc</a:t>
            </a:r>
            <a:r>
              <a:rPr lang="en-US" dirty="0"/>
              <a:t> </a:t>
            </a:r>
            <a:r>
              <a:rPr lang="en-US" dirty="0" err="1"/>
              <a:t>atât</a:t>
            </a:r>
            <a:r>
              <a:rPr lang="en-US" dirty="0"/>
              <a:t> </a:t>
            </a:r>
            <a:r>
              <a:rPr lang="en-US" dirty="0" err="1"/>
              <a:t>ceasurile</a:t>
            </a:r>
            <a:r>
              <a:rPr lang="en-US" dirty="0"/>
              <a:t> </a:t>
            </a:r>
            <a:r>
              <a:rPr lang="en-US" dirty="0" err="1"/>
              <a:t>inteligente</a:t>
            </a:r>
            <a:r>
              <a:rPr lang="en-US" dirty="0"/>
              <a:t> </a:t>
            </a:r>
            <a:r>
              <a:rPr lang="en-US" dirty="0" err="1"/>
              <a:t>echipate</a:t>
            </a:r>
            <a:r>
              <a:rPr lang="en-US" dirty="0"/>
              <a:t> cu </a:t>
            </a:r>
            <a:r>
              <a:rPr lang="en-US" dirty="0" err="1"/>
              <a:t>diferiți</a:t>
            </a:r>
            <a:r>
              <a:rPr lang="en-US" dirty="0"/>
              <a:t> </a:t>
            </a:r>
            <a:r>
              <a:rPr lang="en-US" dirty="0" err="1"/>
              <a:t>senzori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monitorizarea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 de </a:t>
            </a:r>
            <a:r>
              <a:rPr lang="en-US" dirty="0" err="1"/>
              <a:t>sănătate</a:t>
            </a:r>
            <a:r>
              <a:rPr lang="en-US" dirty="0"/>
              <a:t>,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câțiva</a:t>
            </a:r>
            <a:r>
              <a:rPr lang="en-US" dirty="0"/>
              <a:t> </a:t>
            </a:r>
            <a:r>
              <a:rPr lang="en-US" dirty="0" err="1"/>
              <a:t>producători</a:t>
            </a:r>
            <a:r>
              <a:rPr lang="en-US" dirty="0"/>
              <a:t> care </a:t>
            </a:r>
            <a:r>
              <a:rPr lang="en-US" dirty="0" err="1"/>
              <a:t>creează</a:t>
            </a:r>
            <a:r>
              <a:rPr lang="en-US" dirty="0"/>
              <a:t> </a:t>
            </a:r>
            <a:r>
              <a:rPr lang="en-US" dirty="0" err="1"/>
              <a:t>brățări</a:t>
            </a:r>
            <a:r>
              <a:rPr lang="en-US" dirty="0"/>
              <a:t> care </a:t>
            </a:r>
            <a:r>
              <a:rPr lang="en-US" dirty="0" err="1"/>
              <a:t>transformă</a:t>
            </a:r>
            <a:r>
              <a:rPr lang="en-US" dirty="0"/>
              <a:t> </a:t>
            </a:r>
            <a:r>
              <a:rPr lang="en-US" dirty="0" err="1"/>
              <a:t>sunetele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vibrații</a:t>
            </a:r>
            <a:r>
              <a:rPr lang="en-US" dirty="0"/>
              <a:t>. Cu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, nu </a:t>
            </a:r>
            <a:r>
              <a:rPr lang="en-US" dirty="0" err="1"/>
              <a:t>există</a:t>
            </a:r>
            <a:r>
              <a:rPr lang="en-US" dirty="0"/>
              <a:t> un </a:t>
            </a:r>
            <a:r>
              <a:rPr lang="en-US" dirty="0" err="1"/>
              <a:t>producător</a:t>
            </a:r>
            <a:r>
              <a:rPr lang="en-US" dirty="0"/>
              <a:t> care </a:t>
            </a:r>
            <a:r>
              <a:rPr lang="en-US" dirty="0" err="1"/>
              <a:t>să</a:t>
            </a:r>
            <a:r>
              <a:rPr lang="en-US" dirty="0"/>
              <a:t> le combine pe </a:t>
            </a:r>
            <a:r>
              <a:rPr lang="en-US" dirty="0" err="1"/>
              <a:t>ambele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0C604-6C80-DD73-6D93-D2CEDEA88619}"/>
              </a:ext>
            </a:extLst>
          </p:cNvPr>
          <p:cNvSpPr txBox="1"/>
          <p:nvPr/>
        </p:nvSpPr>
        <p:spPr>
          <a:xfrm>
            <a:off x="1451579" y="5541264"/>
            <a:ext cx="85650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[1] </a:t>
            </a:r>
            <a:r>
              <a:rPr lang="en-US" sz="1000" dirty="0">
                <a:hlinkClick r:id="rId2"/>
              </a:rPr>
              <a:t>https://www.healthyhearing.com/report/53155-Buzz-device-routes-sound-through-skin</a:t>
            </a:r>
            <a:endParaRPr lang="en-US" sz="1000" dirty="0"/>
          </a:p>
          <a:p>
            <a:r>
              <a:rPr lang="en-US" sz="1000" dirty="0"/>
              <a:t>[2] </a:t>
            </a:r>
            <a:r>
              <a:rPr lang="en-US" sz="1000" dirty="0">
                <a:hlinkClick r:id="rId3"/>
              </a:rPr>
              <a:t>https://www.f64.ro/smartwatch-garmin-vivoactive-5--gps--wi-fi--black-slate/p?gad_source=1&amp;gclid=Cj0KCQjwiMmwBhDmARIsABeQ7xQSbrC2Txdxl5J7W2LR9eOYbN9LQB1QkOdtYqX0qzY6N6kjTD381xkaAgXNEALw_wcB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BDFB41-F684-CD41-7DEB-90C462776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306" y="2090550"/>
            <a:ext cx="2857899" cy="26768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9302A9-27C1-55A4-9A03-295900147A8D}"/>
              </a:ext>
            </a:extLst>
          </p:cNvPr>
          <p:cNvSpPr txBox="1"/>
          <p:nvPr/>
        </p:nvSpPr>
        <p:spPr>
          <a:xfrm>
            <a:off x="1033584" y="4742635"/>
            <a:ext cx="27913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Fig. 1- </a:t>
            </a:r>
            <a:r>
              <a:rPr lang="en-US" sz="1400" dirty="0" err="1"/>
              <a:t>Brățara</a:t>
            </a:r>
            <a:r>
              <a:rPr lang="en-US" sz="1400" dirty="0"/>
              <a:t> de </a:t>
            </a:r>
            <a:r>
              <a:rPr lang="en-US" sz="1400" dirty="0" err="1"/>
              <a:t>mână</a:t>
            </a:r>
            <a:r>
              <a:rPr lang="en-US" sz="1400" dirty="0"/>
              <a:t> </a:t>
            </a:r>
            <a:r>
              <a:rPr lang="en-US" sz="1400" dirty="0" err="1"/>
              <a:t>Neosensory</a:t>
            </a:r>
            <a:br>
              <a:rPr lang="en-US" sz="1400" dirty="0"/>
            </a:br>
            <a:r>
              <a:rPr lang="en-US" sz="1400" dirty="0"/>
              <a:t> </a:t>
            </a:r>
            <a:r>
              <a:rPr lang="en-US" sz="1400" dirty="0" err="1"/>
              <a:t>folosește</a:t>
            </a:r>
            <a:r>
              <a:rPr lang="en-US" sz="1400" dirty="0"/>
              <a:t> </a:t>
            </a:r>
            <a:r>
              <a:rPr lang="en-US" sz="1400" dirty="0" err="1"/>
              <a:t>tehnologia</a:t>
            </a:r>
            <a:r>
              <a:rPr lang="en-US" sz="1400" dirty="0"/>
              <a:t> </a:t>
            </a:r>
            <a:r>
              <a:rPr lang="en-US" sz="1400" dirty="0" err="1"/>
              <a:t>haptică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br>
              <a:rPr lang="en-US" sz="1400" dirty="0"/>
            </a:br>
            <a:r>
              <a:rPr lang="en-US" sz="1400" dirty="0"/>
              <a:t> a traduce </a:t>
            </a:r>
            <a:r>
              <a:rPr lang="en-US" sz="1400" dirty="0" err="1"/>
              <a:t>sunetele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vibrații</a:t>
            </a:r>
            <a:r>
              <a:rPr lang="en-US" sz="1400" dirty="0"/>
              <a:t> [1]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04674-2965-27CC-7E54-BBB2CC587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4090" y="2081958"/>
            <a:ext cx="2542492" cy="28629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3E4408-66BA-8F95-5CF6-CD0B7E30D9BA}"/>
              </a:ext>
            </a:extLst>
          </p:cNvPr>
          <p:cNvSpPr txBox="1"/>
          <p:nvPr/>
        </p:nvSpPr>
        <p:spPr>
          <a:xfrm>
            <a:off x="4373527" y="4944874"/>
            <a:ext cx="3548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Fig. 2 – </a:t>
            </a:r>
            <a:r>
              <a:rPr lang="en-US" sz="1400" dirty="0" err="1"/>
              <a:t>Ceas</a:t>
            </a:r>
            <a:r>
              <a:rPr lang="en-US" sz="1400" dirty="0"/>
              <a:t> intelligent Garmin</a:t>
            </a:r>
            <a:br>
              <a:rPr lang="en-US" sz="1400" dirty="0"/>
            </a:b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preluarea</a:t>
            </a:r>
            <a:r>
              <a:rPr lang="en-US" sz="1400" dirty="0"/>
              <a:t> </a:t>
            </a:r>
            <a:r>
              <a:rPr lang="en-US" sz="1400" dirty="0" err="1"/>
              <a:t>parametrilor</a:t>
            </a:r>
            <a:r>
              <a:rPr lang="en-US" sz="1400" dirty="0"/>
              <a:t> de </a:t>
            </a:r>
            <a:r>
              <a:rPr lang="en-US" sz="1400" dirty="0" err="1"/>
              <a:t>sanatate</a:t>
            </a:r>
            <a:r>
              <a:rPr lang="en-US" sz="1400" dirty="0"/>
              <a:t> [2]</a:t>
            </a:r>
          </a:p>
        </p:txBody>
      </p:sp>
    </p:spTree>
    <p:extLst>
      <p:ext uri="{BB962C8B-B14F-4D97-AF65-F5344CB8AC3E}">
        <p14:creationId xmlns:p14="http://schemas.microsoft.com/office/powerpoint/2010/main" val="377125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B50F-4715-5507-8C80-96E32602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49780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folosite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EB0E9-A2C6-0F28-D154-655CB1615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456" y="3261656"/>
            <a:ext cx="9500615" cy="2256858"/>
          </a:xfrm>
        </p:spPr>
        <p:txBody>
          <a:bodyPr>
            <a:noAutofit/>
          </a:bodyPr>
          <a:lstStyle/>
          <a:p>
            <a:pPr algn="just"/>
            <a:r>
              <a:rPr lang="en-US" sz="1400" dirty="0"/>
              <a:t>Arduino: Arduino </a:t>
            </a:r>
            <a:r>
              <a:rPr lang="en-US" sz="1400" dirty="0" err="1"/>
              <a:t>este</a:t>
            </a:r>
            <a:r>
              <a:rPr lang="en-US" sz="1400" dirty="0"/>
              <a:t> o </a:t>
            </a:r>
            <a:r>
              <a:rPr lang="en-US" sz="1400" dirty="0" err="1"/>
              <a:t>platformă</a:t>
            </a:r>
            <a:r>
              <a:rPr lang="en-US" sz="1400" dirty="0"/>
              <a:t> open-source de </a:t>
            </a:r>
            <a:r>
              <a:rPr lang="en-US" sz="1400" dirty="0" err="1"/>
              <a:t>electronică</a:t>
            </a:r>
            <a:r>
              <a:rPr lang="en-US" sz="1400" dirty="0"/>
              <a:t> </a:t>
            </a:r>
            <a:r>
              <a:rPr lang="en-US" sz="1400" dirty="0" err="1"/>
              <a:t>bazată</a:t>
            </a:r>
            <a:r>
              <a:rPr lang="en-US" sz="1400" dirty="0"/>
              <a:t> pe hardware </a:t>
            </a:r>
            <a:r>
              <a:rPr lang="en-US" sz="1400" dirty="0" err="1"/>
              <a:t>și</a:t>
            </a:r>
            <a:r>
              <a:rPr lang="en-US" sz="1400" dirty="0"/>
              <a:t> software </a:t>
            </a:r>
            <a:r>
              <a:rPr lang="en-US" sz="1400" dirty="0" err="1"/>
              <a:t>ușor</a:t>
            </a:r>
            <a:r>
              <a:rPr lang="en-US" sz="1400" dirty="0"/>
              <a:t> de </a:t>
            </a:r>
            <a:r>
              <a:rPr lang="en-US" sz="1400" dirty="0" err="1"/>
              <a:t>utilizat</a:t>
            </a:r>
            <a:r>
              <a:rPr lang="en-US" sz="1400" dirty="0"/>
              <a:t>. Este </a:t>
            </a:r>
            <a:r>
              <a:rPr lang="en-US" sz="1400" dirty="0" err="1"/>
              <a:t>proiectată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a </a:t>
            </a:r>
            <a:r>
              <a:rPr lang="en-US" sz="1400" dirty="0" err="1"/>
              <a:t>permite</a:t>
            </a:r>
            <a:r>
              <a:rPr lang="en-US" sz="1400" dirty="0"/>
              <a:t> </a:t>
            </a:r>
            <a:r>
              <a:rPr lang="en-US" sz="1400" dirty="0" err="1"/>
              <a:t>dezvoltatorilor</a:t>
            </a:r>
            <a:r>
              <a:rPr lang="en-US" sz="1400" dirty="0"/>
              <a:t>, </a:t>
            </a:r>
            <a:r>
              <a:rPr lang="en-US" sz="1400" dirty="0" err="1"/>
              <a:t>atât</a:t>
            </a:r>
            <a:r>
              <a:rPr lang="en-US" sz="1400" dirty="0"/>
              <a:t> </a:t>
            </a:r>
            <a:r>
              <a:rPr lang="en-US" sz="1400" dirty="0" err="1"/>
              <a:t>amatori</a:t>
            </a:r>
            <a:r>
              <a:rPr lang="en-US" sz="1400" dirty="0"/>
              <a:t> </a:t>
            </a:r>
            <a:r>
              <a:rPr lang="en-US" sz="1400" dirty="0" err="1"/>
              <a:t>cât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profesioniști</a:t>
            </a:r>
            <a:r>
              <a:rPr lang="en-US" sz="1400" dirty="0"/>
              <a:t>, </a:t>
            </a:r>
            <a:r>
              <a:rPr lang="en-US" sz="1400" dirty="0" err="1"/>
              <a:t>să</a:t>
            </a:r>
            <a:r>
              <a:rPr lang="en-US" sz="1400" dirty="0"/>
              <a:t> </a:t>
            </a:r>
            <a:r>
              <a:rPr lang="en-US" sz="1400" dirty="0" err="1"/>
              <a:t>creeze</a:t>
            </a:r>
            <a:r>
              <a:rPr lang="en-US" sz="1400" dirty="0"/>
              <a:t> rapid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ușor</a:t>
            </a:r>
            <a:r>
              <a:rPr lang="en-US" sz="1400" dirty="0"/>
              <a:t> </a:t>
            </a:r>
            <a:r>
              <a:rPr lang="en-US" sz="1400" dirty="0" err="1"/>
              <a:t>proiecte</a:t>
            </a:r>
            <a:r>
              <a:rPr lang="en-US" sz="1400" dirty="0"/>
              <a:t> interactive </a:t>
            </a:r>
            <a:r>
              <a:rPr lang="en-US" sz="1400" dirty="0" err="1"/>
              <a:t>folosind</a:t>
            </a:r>
            <a:r>
              <a:rPr lang="en-US" sz="1400" dirty="0"/>
              <a:t> </a:t>
            </a:r>
            <a:r>
              <a:rPr lang="en-US" sz="1400" dirty="0" err="1"/>
              <a:t>componente</a:t>
            </a:r>
            <a:r>
              <a:rPr lang="en-US" sz="1400" dirty="0"/>
              <a:t> </a:t>
            </a:r>
            <a:r>
              <a:rPr lang="en-US" sz="1400" dirty="0" err="1"/>
              <a:t>electronice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software de </a:t>
            </a:r>
            <a:r>
              <a:rPr lang="en-US" sz="1400" dirty="0" err="1"/>
              <a:t>programare</a:t>
            </a:r>
            <a:r>
              <a:rPr lang="en-US" sz="1400" dirty="0"/>
              <a:t> </a:t>
            </a:r>
            <a:r>
              <a:rPr lang="en-US" sz="1400" dirty="0" err="1"/>
              <a:t>simplu</a:t>
            </a:r>
            <a:r>
              <a:rPr lang="en-US" sz="1400" dirty="0"/>
              <a:t>.</a:t>
            </a:r>
          </a:p>
          <a:p>
            <a:pPr algn="just"/>
            <a:r>
              <a:rPr lang="en-US" sz="1400" dirty="0"/>
              <a:t>Arduino IDE (Integrated Development Environment): Arduino IDE </a:t>
            </a:r>
            <a:r>
              <a:rPr lang="en-US" sz="1400" dirty="0" err="1"/>
              <a:t>este</a:t>
            </a:r>
            <a:r>
              <a:rPr lang="en-US" sz="1400" dirty="0"/>
              <a:t> un </a:t>
            </a:r>
            <a:r>
              <a:rPr lang="en-US" sz="1400" dirty="0" err="1"/>
              <a:t>mediu</a:t>
            </a:r>
            <a:r>
              <a:rPr lang="en-US" sz="1400" dirty="0"/>
              <a:t> de </a:t>
            </a:r>
            <a:r>
              <a:rPr lang="en-US" sz="1400" dirty="0" err="1"/>
              <a:t>dezvoltare</a:t>
            </a:r>
            <a:r>
              <a:rPr lang="en-US" sz="1400" dirty="0"/>
              <a:t> </a:t>
            </a:r>
            <a:r>
              <a:rPr lang="en-US" sz="1400" dirty="0" err="1"/>
              <a:t>integrat</a:t>
            </a:r>
            <a:r>
              <a:rPr lang="en-US" sz="1400" dirty="0"/>
              <a:t> care </a:t>
            </a:r>
            <a:r>
              <a:rPr lang="en-US" sz="1400" dirty="0" err="1"/>
              <a:t>oferă</a:t>
            </a:r>
            <a:r>
              <a:rPr lang="en-US" sz="1400" dirty="0"/>
              <a:t> un set de </a:t>
            </a:r>
            <a:r>
              <a:rPr lang="en-US" sz="1400" dirty="0" err="1"/>
              <a:t>instrumente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funcționalități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programarea</a:t>
            </a:r>
            <a:r>
              <a:rPr lang="en-US" sz="1400" dirty="0"/>
              <a:t> </a:t>
            </a:r>
            <a:r>
              <a:rPr lang="en-US" sz="1400" dirty="0" err="1"/>
              <a:t>plăcilor</a:t>
            </a:r>
            <a:r>
              <a:rPr lang="en-US" sz="1400" dirty="0"/>
              <a:t> Arduino. Este o </a:t>
            </a:r>
            <a:r>
              <a:rPr lang="en-US" sz="1400" dirty="0" err="1"/>
              <a:t>aplicație</a:t>
            </a:r>
            <a:r>
              <a:rPr lang="en-US" sz="1400" dirty="0"/>
              <a:t> software </a:t>
            </a:r>
            <a:r>
              <a:rPr lang="en-US" sz="1400" dirty="0" err="1"/>
              <a:t>gratuită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open-source care </a:t>
            </a:r>
            <a:r>
              <a:rPr lang="en-US" sz="1400" dirty="0" err="1"/>
              <a:t>permite</a:t>
            </a:r>
            <a:r>
              <a:rPr lang="en-US" sz="1400" dirty="0"/>
              <a:t> </a:t>
            </a:r>
            <a:r>
              <a:rPr lang="en-US" sz="1400" dirty="0" err="1"/>
              <a:t>scrierea</a:t>
            </a:r>
            <a:r>
              <a:rPr lang="en-US" sz="1400" dirty="0"/>
              <a:t>, </a:t>
            </a:r>
            <a:r>
              <a:rPr lang="en-US" sz="1400" dirty="0" err="1"/>
              <a:t>încărcarea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depanarea</a:t>
            </a:r>
            <a:r>
              <a:rPr lang="en-US" sz="1400" dirty="0"/>
              <a:t> </a:t>
            </a:r>
            <a:r>
              <a:rPr lang="en-US" sz="1400" dirty="0" err="1"/>
              <a:t>codului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plăcile</a:t>
            </a:r>
            <a:r>
              <a:rPr lang="en-US" sz="1400" dirty="0"/>
              <a:t> Arduino.</a:t>
            </a:r>
          </a:p>
          <a:p>
            <a:pPr algn="just"/>
            <a:r>
              <a:rPr lang="en-US" sz="1400" dirty="0"/>
              <a:t>MIT App Inventor: MIT App Inventor </a:t>
            </a:r>
            <a:r>
              <a:rPr lang="en-US" sz="1400" dirty="0" err="1"/>
              <a:t>este</a:t>
            </a:r>
            <a:r>
              <a:rPr lang="en-US" sz="1400" dirty="0"/>
              <a:t> o </a:t>
            </a:r>
            <a:r>
              <a:rPr lang="en-US" sz="1400" dirty="0" err="1"/>
              <a:t>platformă</a:t>
            </a:r>
            <a:r>
              <a:rPr lang="en-US" sz="1400" dirty="0"/>
              <a:t> de </a:t>
            </a:r>
            <a:r>
              <a:rPr lang="en-US" sz="1400" dirty="0" err="1"/>
              <a:t>dezvoltare</a:t>
            </a:r>
            <a:r>
              <a:rPr lang="en-US" sz="1400" dirty="0"/>
              <a:t> a </a:t>
            </a:r>
            <a:r>
              <a:rPr lang="en-US" sz="1400" dirty="0" err="1"/>
              <a:t>aplicațiilor</a:t>
            </a:r>
            <a:r>
              <a:rPr lang="en-US" sz="1400" dirty="0"/>
              <a:t> mobile </a:t>
            </a:r>
            <a:r>
              <a:rPr lang="en-US" sz="1400" dirty="0" err="1"/>
              <a:t>pentru</a:t>
            </a:r>
            <a:r>
              <a:rPr lang="en-US" sz="1400" dirty="0"/>
              <a:t> Android, </a:t>
            </a:r>
            <a:r>
              <a:rPr lang="en-US" sz="1400" dirty="0" err="1"/>
              <a:t>dezvoltată</a:t>
            </a:r>
            <a:r>
              <a:rPr lang="en-US" sz="1400" dirty="0"/>
              <a:t> de Massachusetts Institute of Technology (MIT). Este un </a:t>
            </a:r>
            <a:r>
              <a:rPr lang="en-US" sz="1400" dirty="0" err="1"/>
              <a:t>mediu</a:t>
            </a:r>
            <a:r>
              <a:rPr lang="en-US" sz="1400" dirty="0"/>
              <a:t> de </a:t>
            </a:r>
            <a:r>
              <a:rPr lang="en-US" sz="1400" dirty="0" err="1"/>
              <a:t>programare</a:t>
            </a:r>
            <a:r>
              <a:rPr lang="en-US" sz="1400" dirty="0"/>
              <a:t> </a:t>
            </a:r>
            <a:r>
              <a:rPr lang="en-US" sz="1400" dirty="0" err="1"/>
              <a:t>vizual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ușor</a:t>
            </a:r>
            <a:r>
              <a:rPr lang="en-US" sz="1400" dirty="0"/>
              <a:t> de </a:t>
            </a:r>
            <a:r>
              <a:rPr lang="en-US" sz="1400" dirty="0" err="1"/>
              <a:t>utilizat</a:t>
            </a:r>
            <a:r>
              <a:rPr lang="en-US" sz="1400" dirty="0"/>
              <a:t> care </a:t>
            </a:r>
            <a:r>
              <a:rPr lang="en-US" sz="1400" dirty="0" err="1"/>
              <a:t>permite</a:t>
            </a:r>
            <a:r>
              <a:rPr lang="en-US" sz="1400" dirty="0"/>
              <a:t> </a:t>
            </a:r>
            <a:r>
              <a:rPr lang="en-US" sz="1400" dirty="0" err="1"/>
              <a:t>utilizatorilor</a:t>
            </a:r>
            <a:r>
              <a:rPr lang="en-US" sz="1400" dirty="0"/>
              <a:t> </a:t>
            </a:r>
            <a:r>
              <a:rPr lang="en-US" sz="1400" dirty="0" err="1"/>
              <a:t>să</a:t>
            </a:r>
            <a:r>
              <a:rPr lang="en-US" sz="1400" dirty="0"/>
              <a:t> </a:t>
            </a:r>
            <a:r>
              <a:rPr lang="en-US" sz="1400" dirty="0" err="1"/>
              <a:t>creeze</a:t>
            </a:r>
            <a:r>
              <a:rPr lang="en-US" sz="1400" dirty="0"/>
              <a:t> </a:t>
            </a:r>
            <a:r>
              <a:rPr lang="en-US" sz="1400" dirty="0" err="1"/>
              <a:t>aplicații</a:t>
            </a:r>
            <a:r>
              <a:rPr lang="en-US" sz="1400" dirty="0"/>
              <a:t> mobile interactive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funcționale</a:t>
            </a:r>
            <a:r>
              <a:rPr lang="en-US" sz="1400" dirty="0"/>
              <a:t> </a:t>
            </a:r>
            <a:r>
              <a:rPr lang="en-US" sz="1400" dirty="0" err="1"/>
              <a:t>fără</a:t>
            </a:r>
            <a:r>
              <a:rPr lang="en-US" sz="1400" dirty="0"/>
              <a:t> a fi </a:t>
            </a:r>
            <a:r>
              <a:rPr lang="en-US" sz="1400" dirty="0" err="1"/>
              <a:t>necesare</a:t>
            </a:r>
            <a:r>
              <a:rPr lang="en-US" sz="1400" dirty="0"/>
              <a:t> </a:t>
            </a:r>
            <a:r>
              <a:rPr lang="en-US" sz="1400" dirty="0" err="1"/>
              <a:t>cunoștințe</a:t>
            </a:r>
            <a:r>
              <a:rPr lang="en-US" sz="1400" dirty="0"/>
              <a:t> </a:t>
            </a:r>
            <a:r>
              <a:rPr lang="en-US" sz="1400" dirty="0" err="1"/>
              <a:t>avansate</a:t>
            </a:r>
            <a:r>
              <a:rPr lang="en-US" sz="1400" dirty="0"/>
              <a:t> de </a:t>
            </a:r>
            <a:r>
              <a:rPr lang="en-US" sz="1400" dirty="0" err="1"/>
              <a:t>programare</a:t>
            </a:r>
            <a:r>
              <a:rPr lang="en-US" sz="1400" dirty="0"/>
              <a:t>. </a:t>
            </a:r>
            <a:r>
              <a:rPr lang="en-US" sz="1400" dirty="0" err="1"/>
              <a:t>Utilizând</a:t>
            </a:r>
            <a:r>
              <a:rPr lang="en-US" sz="1400" dirty="0"/>
              <a:t> un set de </a:t>
            </a:r>
            <a:r>
              <a:rPr lang="en-US" sz="1400" dirty="0" err="1"/>
              <a:t>blocuri</a:t>
            </a:r>
            <a:r>
              <a:rPr lang="en-US" sz="1400" dirty="0"/>
              <a:t> </a:t>
            </a:r>
            <a:r>
              <a:rPr lang="en-US" sz="1400" dirty="0" err="1"/>
              <a:t>logice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interfețe</a:t>
            </a:r>
            <a:r>
              <a:rPr lang="en-US" sz="1400" dirty="0"/>
              <a:t> </a:t>
            </a:r>
            <a:r>
              <a:rPr lang="en-US" sz="1400" dirty="0" err="1"/>
              <a:t>grafice</a:t>
            </a:r>
            <a:r>
              <a:rPr lang="en-US" sz="1400" dirty="0"/>
              <a:t> intuitive, MIT App Inventor </a:t>
            </a:r>
            <a:r>
              <a:rPr lang="en-US" sz="1400" dirty="0" err="1"/>
              <a:t>permite</a:t>
            </a:r>
            <a:r>
              <a:rPr lang="en-US" sz="1400" dirty="0"/>
              <a:t> </a:t>
            </a:r>
            <a:r>
              <a:rPr lang="en-US" sz="1400" dirty="0" err="1"/>
              <a:t>dezvoltatorilor</a:t>
            </a:r>
            <a:r>
              <a:rPr lang="en-US" sz="1400" dirty="0"/>
              <a:t> </a:t>
            </a:r>
            <a:r>
              <a:rPr lang="en-US" sz="1400" dirty="0" err="1"/>
              <a:t>să</a:t>
            </a:r>
            <a:r>
              <a:rPr lang="en-US" sz="1400" dirty="0"/>
              <a:t> </a:t>
            </a:r>
            <a:r>
              <a:rPr lang="en-US" sz="1400" dirty="0" err="1"/>
              <a:t>construiască</a:t>
            </a:r>
            <a:r>
              <a:rPr lang="en-US" sz="1400" dirty="0"/>
              <a:t> rapid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eficient</a:t>
            </a:r>
            <a:r>
              <a:rPr lang="en-US" sz="1400" dirty="0"/>
              <a:t> </a:t>
            </a:r>
            <a:r>
              <a:rPr lang="en-US" sz="1400" dirty="0" err="1"/>
              <a:t>aplicații</a:t>
            </a:r>
            <a:r>
              <a:rPr lang="en-US" sz="1400" dirty="0"/>
              <a:t> mobile </a:t>
            </a:r>
            <a:r>
              <a:rPr lang="en-US" sz="1400" dirty="0" err="1"/>
              <a:t>personalizate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diferite</a:t>
            </a:r>
            <a:r>
              <a:rPr lang="en-US" sz="1400" dirty="0"/>
              <a:t> </a:t>
            </a:r>
            <a:r>
              <a:rPr lang="en-US" sz="1400" dirty="0" err="1"/>
              <a:t>scopuri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domenii</a:t>
            </a:r>
            <a:r>
              <a:rPr lang="en-US" sz="1400" dirty="0"/>
              <a:t> de </a:t>
            </a:r>
            <a:r>
              <a:rPr lang="en-US" sz="1400" dirty="0" err="1"/>
              <a:t>utilizare</a:t>
            </a:r>
            <a:r>
              <a:rPr lang="en-US" sz="1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810C7-99F7-BC34-6032-2131C8166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524" y="1547441"/>
            <a:ext cx="1439175" cy="979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16ADEC-6449-E4DD-542B-BA695CF7C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412" y="1430407"/>
            <a:ext cx="1439175" cy="1439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2198FB-34C2-7A65-B4E1-977A1BE3D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300" y="1646049"/>
            <a:ext cx="1439175" cy="10078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CBAF51-C73C-D449-2DA3-4B58D5DC240A}"/>
              </a:ext>
            </a:extLst>
          </p:cNvPr>
          <p:cNvSpPr txBox="1"/>
          <p:nvPr/>
        </p:nvSpPr>
        <p:spPr>
          <a:xfrm>
            <a:off x="2000821" y="2526754"/>
            <a:ext cx="159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3 - Arduino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50791-BE67-4B9B-E6DB-3CBA4C3AE27B}"/>
              </a:ext>
            </a:extLst>
          </p:cNvPr>
          <p:cNvSpPr txBox="1"/>
          <p:nvPr/>
        </p:nvSpPr>
        <p:spPr>
          <a:xfrm>
            <a:off x="5071488" y="2711420"/>
            <a:ext cx="204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4 – Arduino IDE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1312A7-5F2E-2F76-9BA6-16468F43A551}"/>
              </a:ext>
            </a:extLst>
          </p:cNvPr>
          <p:cNvSpPr txBox="1"/>
          <p:nvPr/>
        </p:nvSpPr>
        <p:spPr>
          <a:xfrm>
            <a:off x="8330891" y="2611661"/>
            <a:ext cx="212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5 – MIT Inventor</a:t>
            </a:r>
          </a:p>
        </p:txBody>
      </p:sp>
    </p:spTree>
    <p:extLst>
      <p:ext uri="{BB962C8B-B14F-4D97-AF65-F5344CB8AC3E}">
        <p14:creationId xmlns:p14="http://schemas.microsoft.com/office/powerpoint/2010/main" val="263965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83FE-7CDC-DB5E-672D-6D9C4C91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sistemului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0408-F578-3BF8-7DC2-0FA4E1938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311912" cy="3450613"/>
          </a:xfrm>
        </p:spPr>
        <p:txBody>
          <a:bodyPr/>
          <a:lstStyle/>
          <a:p>
            <a:r>
              <a:rPr lang="ro-RO" dirty="0"/>
              <a:t>Arduino Uno R3 Board</a:t>
            </a:r>
            <a:endParaRPr lang="en-US" dirty="0"/>
          </a:p>
          <a:p>
            <a:r>
              <a:rPr lang="ro-RO" dirty="0"/>
              <a:t>Modul Bluetooth HC-05 Master/Slave </a:t>
            </a:r>
            <a:endParaRPr lang="en-US" dirty="0"/>
          </a:p>
          <a:p>
            <a:r>
              <a:rPr lang="ro-RO" dirty="0"/>
              <a:t>Senzor MAX30100 </a:t>
            </a:r>
            <a:endParaRPr lang="en-US" dirty="0"/>
          </a:p>
          <a:p>
            <a:r>
              <a:rPr lang="ro-RO" dirty="0"/>
              <a:t>Senzor DS18B20 </a:t>
            </a:r>
            <a:endParaRPr lang="en-US" dirty="0"/>
          </a:p>
          <a:p>
            <a:r>
              <a:rPr lang="ro-RO" dirty="0"/>
              <a:t>Senzor M</a:t>
            </a:r>
            <a:r>
              <a:rPr lang="en-US" dirty="0"/>
              <a:t>Q</a:t>
            </a:r>
            <a:r>
              <a:rPr lang="ro-RO" dirty="0"/>
              <a:t>-</a:t>
            </a:r>
            <a:r>
              <a:rPr lang="en-US" dirty="0"/>
              <a:t>135</a:t>
            </a:r>
            <a:r>
              <a:rPr lang="ro-RO" dirty="0"/>
              <a:t> </a:t>
            </a:r>
            <a:endParaRPr lang="en-US" dirty="0"/>
          </a:p>
          <a:p>
            <a:r>
              <a:rPr lang="ro-RO" dirty="0"/>
              <a:t>Baterie de 9V și întrerupător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16016D-76BD-6BF6-43A9-96F96F3F7B68}"/>
              </a:ext>
            </a:extLst>
          </p:cNvPr>
          <p:cNvSpPr txBox="1">
            <a:spLocks/>
          </p:cNvSpPr>
          <p:nvPr/>
        </p:nvSpPr>
        <p:spPr>
          <a:xfrm>
            <a:off x="5963544" y="2041028"/>
            <a:ext cx="4311912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Breadboard</a:t>
            </a:r>
            <a:endParaRPr lang="en-US" dirty="0"/>
          </a:p>
          <a:p>
            <a:r>
              <a:rPr lang="ro-RO" dirty="0"/>
              <a:t>Modul motor cu vibrații</a:t>
            </a:r>
          </a:p>
          <a:p>
            <a:r>
              <a:rPr lang="ro-RO" dirty="0"/>
              <a:t>Microfon analogic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F396C-57B7-BEBF-BA0A-356BE1C0DBEC}"/>
              </a:ext>
            </a:extLst>
          </p:cNvPr>
          <p:cNvSpPr txBox="1"/>
          <p:nvPr/>
        </p:nvSpPr>
        <p:spPr>
          <a:xfrm>
            <a:off x="1536192" y="1393393"/>
            <a:ext cx="14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2444353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D99C8-427F-8966-7011-5135730C9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184459"/>
            <a:ext cx="9603275" cy="4338886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SOFTWARE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664B08-C8BE-A7B6-1BFC-EA7674E12717}"/>
              </a:ext>
            </a:extLst>
          </p:cNvPr>
          <p:cNvSpPr txBox="1"/>
          <p:nvPr/>
        </p:nvSpPr>
        <p:spPr>
          <a:xfrm>
            <a:off x="1102559" y="2381682"/>
            <a:ext cx="96032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Software-</a:t>
            </a:r>
            <a:r>
              <a:rPr lang="en-US" sz="2400" dirty="0" err="1"/>
              <a:t>ul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dispozitivul</a:t>
            </a:r>
            <a:r>
              <a:rPr lang="en-US" sz="2400" dirty="0"/>
              <a:t> hardware: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Software-</a:t>
            </a:r>
            <a:r>
              <a:rPr lang="en-US" sz="2400" dirty="0" err="1"/>
              <a:t>ul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dispozitivul</a:t>
            </a:r>
            <a:r>
              <a:rPr lang="en-US" sz="2400" dirty="0"/>
              <a:t> hardware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responsabil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gestionarea</a:t>
            </a:r>
            <a:r>
              <a:rPr lang="en-US" sz="2400" dirty="0"/>
              <a:t> </a:t>
            </a:r>
            <a:r>
              <a:rPr lang="en-US" sz="2400" dirty="0" err="1"/>
              <a:t>funcțiilor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a </a:t>
            </a:r>
            <a:r>
              <a:rPr lang="en-US" sz="2400" dirty="0" err="1"/>
              <a:t>datelor</a:t>
            </a:r>
            <a:r>
              <a:rPr lang="en-US" sz="2400" dirty="0"/>
              <a:t> </a:t>
            </a:r>
            <a:r>
              <a:rPr lang="en-US" sz="2400" dirty="0" err="1"/>
              <a:t>colectate</a:t>
            </a:r>
            <a:r>
              <a:rPr lang="en-US" sz="2400" dirty="0"/>
              <a:t> de </a:t>
            </a:r>
            <a:r>
              <a:rPr lang="en-US" sz="2400" dirty="0" err="1"/>
              <a:t>senzori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Include </a:t>
            </a:r>
            <a:r>
              <a:rPr lang="en-US" sz="2400" dirty="0" err="1"/>
              <a:t>codul</a:t>
            </a:r>
            <a:r>
              <a:rPr lang="en-US" sz="2400" dirty="0"/>
              <a:t> </a:t>
            </a:r>
            <a:r>
              <a:rPr lang="en-US" sz="2400" dirty="0" err="1"/>
              <a:t>scris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C++, care </a:t>
            </a:r>
            <a:r>
              <a:rPr lang="en-US" sz="2400" dirty="0" err="1"/>
              <a:t>controlează</a:t>
            </a:r>
            <a:r>
              <a:rPr lang="en-US" sz="2400" dirty="0"/>
              <a:t> </a:t>
            </a:r>
            <a:r>
              <a:rPr lang="en-US" sz="2400" dirty="0" err="1"/>
              <a:t>interacțiunea</a:t>
            </a:r>
            <a:r>
              <a:rPr lang="en-US" sz="2400" dirty="0"/>
              <a:t> </a:t>
            </a:r>
            <a:r>
              <a:rPr lang="en-US" sz="2400" dirty="0" err="1"/>
              <a:t>dispozitivului</a:t>
            </a:r>
            <a:r>
              <a:rPr lang="en-US" sz="2400" dirty="0"/>
              <a:t> cu </a:t>
            </a:r>
            <a:r>
              <a:rPr lang="en-US" sz="2400" dirty="0" err="1"/>
              <a:t>mediul</a:t>
            </a:r>
            <a:r>
              <a:rPr lang="en-US" sz="2400" dirty="0"/>
              <a:t> </a:t>
            </a:r>
            <a:r>
              <a:rPr lang="en-US" sz="2400" dirty="0" err="1"/>
              <a:t>înconjurător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cu </a:t>
            </a:r>
            <a:r>
              <a:rPr lang="en-US" sz="2400" dirty="0" err="1"/>
              <a:t>utilizatorul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Software-</a:t>
            </a:r>
            <a:r>
              <a:rPr lang="en-US" sz="2400" dirty="0" err="1"/>
              <a:t>ul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proiectat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efectua</a:t>
            </a:r>
            <a:r>
              <a:rPr lang="en-US" sz="2400" dirty="0"/>
              <a:t> </a:t>
            </a:r>
            <a:r>
              <a:rPr lang="en-US" sz="2400" dirty="0" err="1"/>
              <a:t>diferite</a:t>
            </a:r>
            <a:r>
              <a:rPr lang="en-US" sz="2400" dirty="0"/>
              <a:t> </a:t>
            </a:r>
            <a:r>
              <a:rPr lang="en-US" sz="2400" dirty="0" err="1"/>
              <a:t>funcții</a:t>
            </a:r>
            <a:r>
              <a:rPr lang="en-US" sz="2400" dirty="0"/>
              <a:t>, cum </a:t>
            </a:r>
            <a:r>
              <a:rPr lang="en-US" sz="2400" dirty="0" err="1"/>
              <a:t>ar</a:t>
            </a:r>
            <a:r>
              <a:rPr lang="en-US" sz="2400" dirty="0"/>
              <a:t> fi </a:t>
            </a:r>
            <a:r>
              <a:rPr lang="en-US" sz="2400" dirty="0" err="1"/>
              <a:t>colectarea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procesarea</a:t>
            </a:r>
            <a:r>
              <a:rPr lang="en-US" sz="2400" dirty="0"/>
              <a:t> </a:t>
            </a:r>
            <a:r>
              <a:rPr lang="en-US" sz="2400" dirty="0" err="1"/>
              <a:t>datelor</a:t>
            </a:r>
            <a:r>
              <a:rPr lang="en-US" sz="2400" dirty="0"/>
              <a:t> de </a:t>
            </a:r>
            <a:r>
              <a:rPr lang="en-US" sz="2400" dirty="0" err="1"/>
              <a:t>sănătate</a:t>
            </a:r>
            <a:r>
              <a:rPr lang="en-US" sz="2400" dirty="0"/>
              <a:t>, </a:t>
            </a:r>
            <a:r>
              <a:rPr lang="en-US" sz="2400" dirty="0" err="1"/>
              <a:t>comunicarea</a:t>
            </a:r>
            <a:r>
              <a:rPr lang="en-US" sz="2400" dirty="0"/>
              <a:t> cu </a:t>
            </a:r>
            <a:r>
              <a:rPr lang="en-US" sz="2400" dirty="0" err="1"/>
              <a:t>aplicația</a:t>
            </a:r>
            <a:r>
              <a:rPr lang="en-US" sz="2400" dirty="0"/>
              <a:t> </a:t>
            </a:r>
            <a:r>
              <a:rPr lang="en-US" sz="2400" dirty="0" err="1"/>
              <a:t>mobilă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generarea</a:t>
            </a:r>
            <a:r>
              <a:rPr lang="en-US" sz="2400" dirty="0"/>
              <a:t> de feedback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utilizator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009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090073-FDC4-9925-08ED-2756FFFFA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184459"/>
            <a:ext cx="9603275" cy="4338886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SOFTWARE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D73C3-0287-36CC-16A8-30960AEDB077}"/>
              </a:ext>
            </a:extLst>
          </p:cNvPr>
          <p:cNvSpPr txBox="1"/>
          <p:nvPr/>
        </p:nvSpPr>
        <p:spPr>
          <a:xfrm>
            <a:off x="1097658" y="2136338"/>
            <a:ext cx="104857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Software-</a:t>
            </a:r>
            <a:r>
              <a:rPr lang="en-US" sz="2400" dirty="0" err="1"/>
              <a:t>ul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aplicația</a:t>
            </a:r>
            <a:r>
              <a:rPr lang="en-US" sz="2400" dirty="0"/>
              <a:t> </a:t>
            </a:r>
            <a:r>
              <a:rPr lang="en-US" sz="2400" dirty="0" err="1"/>
              <a:t>mobilă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Aplicația</a:t>
            </a:r>
            <a:r>
              <a:rPr lang="en-US" sz="2400" dirty="0"/>
              <a:t> </a:t>
            </a:r>
            <a:r>
              <a:rPr lang="en-US" sz="2400" dirty="0" err="1"/>
              <a:t>mobilă</a:t>
            </a:r>
            <a:r>
              <a:rPr lang="en-US" sz="2400" dirty="0"/>
              <a:t> </a:t>
            </a:r>
            <a:r>
              <a:rPr lang="en-US" sz="2400" dirty="0" err="1"/>
              <a:t>servește</a:t>
            </a:r>
            <a:r>
              <a:rPr lang="en-US" sz="2400" dirty="0"/>
              <a:t> ca </a:t>
            </a:r>
            <a:r>
              <a:rPr lang="en-US" sz="2400" dirty="0" err="1"/>
              <a:t>interfață</a:t>
            </a:r>
            <a:r>
              <a:rPr lang="en-US" sz="2400" dirty="0"/>
              <a:t> </a:t>
            </a:r>
            <a:r>
              <a:rPr lang="en-US" sz="2400" dirty="0" err="1"/>
              <a:t>principală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utilizator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facilitează</a:t>
            </a:r>
            <a:r>
              <a:rPr lang="en-US" sz="2400" dirty="0"/>
              <a:t> </a:t>
            </a:r>
            <a:r>
              <a:rPr lang="en-US" sz="2400" dirty="0" err="1"/>
              <a:t>interacțiunea</a:t>
            </a:r>
            <a:r>
              <a:rPr lang="en-US" sz="2400" dirty="0"/>
              <a:t> cu </a:t>
            </a:r>
            <a:r>
              <a:rPr lang="en-US" sz="2400" dirty="0" err="1"/>
              <a:t>dispozitivul</a:t>
            </a:r>
            <a:r>
              <a:rPr lang="en-US" sz="2400" dirty="0"/>
              <a:t>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Aplicația</a:t>
            </a:r>
            <a:r>
              <a:rPr lang="en-US" sz="2400" dirty="0"/>
              <a:t> are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multe</a:t>
            </a:r>
            <a:r>
              <a:rPr lang="en-US" sz="2400" dirty="0"/>
              <a:t> </a:t>
            </a:r>
            <a:r>
              <a:rPr lang="en-US" sz="2400" dirty="0" err="1"/>
              <a:t>funcționalități</a:t>
            </a:r>
            <a:r>
              <a:rPr lang="en-US" sz="2400" dirty="0"/>
              <a:t>, </a:t>
            </a:r>
            <a:r>
              <a:rPr lang="en-US" sz="2400" dirty="0" err="1"/>
              <a:t>inclusiv</a:t>
            </a:r>
            <a:r>
              <a:rPr lang="en-US" sz="2400" dirty="0"/>
              <a:t> </a:t>
            </a:r>
            <a:r>
              <a:rPr lang="en-US" sz="2400" dirty="0" err="1"/>
              <a:t>afișarea</a:t>
            </a:r>
            <a:r>
              <a:rPr lang="en-US" sz="2400" dirty="0"/>
              <a:t> </a:t>
            </a:r>
            <a:r>
              <a:rPr lang="en-US" sz="2400" dirty="0" err="1"/>
              <a:t>datelor</a:t>
            </a:r>
            <a:r>
              <a:rPr lang="en-US" sz="2400" dirty="0"/>
              <a:t> de </a:t>
            </a:r>
            <a:r>
              <a:rPr lang="en-US" sz="2400" dirty="0" err="1"/>
              <a:t>sănătate</a:t>
            </a:r>
            <a:r>
              <a:rPr lang="en-US" sz="2400" dirty="0"/>
              <a:t> </a:t>
            </a:r>
            <a:r>
              <a:rPr lang="en-US" sz="2400" dirty="0" err="1"/>
              <a:t>colectate</a:t>
            </a:r>
            <a:r>
              <a:rPr lang="en-US" sz="2400" dirty="0"/>
              <a:t> de </a:t>
            </a:r>
            <a:r>
              <a:rPr lang="en-US" sz="2400" dirty="0" err="1"/>
              <a:t>dispozitivul</a:t>
            </a:r>
            <a:r>
              <a:rPr lang="en-US" sz="2400" dirty="0"/>
              <a:t> hardware, </a:t>
            </a:r>
            <a:r>
              <a:rPr lang="en-US" sz="2400" dirty="0" err="1"/>
              <a:t>controlul</a:t>
            </a:r>
            <a:r>
              <a:rPr lang="en-US" sz="2400" dirty="0"/>
              <a:t> </a:t>
            </a:r>
            <a:r>
              <a:rPr lang="en-US" sz="2400" dirty="0" err="1"/>
              <a:t>funcțiilor</a:t>
            </a:r>
            <a:r>
              <a:rPr lang="en-US" sz="2400" dirty="0"/>
              <a:t> </a:t>
            </a:r>
            <a:r>
              <a:rPr lang="en-US" sz="2400" dirty="0" err="1"/>
              <a:t>dispozitivului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furnizarea</a:t>
            </a:r>
            <a:r>
              <a:rPr lang="en-US" sz="2400" dirty="0"/>
              <a:t> de </a:t>
            </a:r>
            <a:r>
              <a:rPr lang="en-US" sz="2400" dirty="0" err="1"/>
              <a:t>notificări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feedback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utilizator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Este </a:t>
            </a:r>
            <a:r>
              <a:rPr lang="en-US" sz="2400" dirty="0" err="1"/>
              <a:t>proiectată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a fi </a:t>
            </a:r>
            <a:r>
              <a:rPr lang="en-US" sz="2400" dirty="0" err="1"/>
              <a:t>intuitivă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ușor</a:t>
            </a:r>
            <a:r>
              <a:rPr lang="en-US" sz="2400" dirty="0"/>
              <a:t> de </a:t>
            </a:r>
            <a:r>
              <a:rPr lang="en-US" sz="2400" dirty="0" err="1"/>
              <a:t>utilizat</a:t>
            </a:r>
            <a:r>
              <a:rPr lang="en-US" sz="2400" dirty="0"/>
              <a:t>, </a:t>
            </a:r>
            <a:r>
              <a:rPr lang="en-US" sz="2400" dirty="0" err="1"/>
              <a:t>oferind</a:t>
            </a:r>
            <a:r>
              <a:rPr lang="en-US" sz="2400" dirty="0"/>
              <a:t> o </a:t>
            </a:r>
            <a:r>
              <a:rPr lang="en-US" sz="2400" dirty="0" err="1"/>
              <a:t>experiență</a:t>
            </a:r>
            <a:r>
              <a:rPr lang="en-US" sz="2400" dirty="0"/>
              <a:t> de </a:t>
            </a:r>
            <a:r>
              <a:rPr lang="en-US" sz="2400" dirty="0" err="1"/>
              <a:t>utilizare</a:t>
            </a:r>
            <a:r>
              <a:rPr lang="en-US" sz="2400" dirty="0"/>
              <a:t> </a:t>
            </a:r>
            <a:r>
              <a:rPr lang="en-US" sz="2400" dirty="0" err="1"/>
              <a:t>plăcută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eficientă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3235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4084-6679-6619-35CA-75E06882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Comunicație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A88C6-677A-7112-4F21-826BC5532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107" y="2082218"/>
            <a:ext cx="6851173" cy="4062549"/>
          </a:xfrm>
        </p:spPr>
        <p:txBody>
          <a:bodyPr>
            <a:normAutofit fontScale="85000" lnSpcReduction="10000"/>
          </a:bodyPr>
          <a:lstStyle/>
          <a:p>
            <a:pPr marL="285750" marR="0" indent="-285750" defTabSz="457200">
              <a:spcBef>
                <a:spcPts val="600"/>
              </a:spcBef>
              <a:spcAft>
                <a:spcPts val="600"/>
              </a:spcAft>
            </a:pPr>
            <a:r>
              <a:rPr lang="ro-RO" sz="1400" dirty="0"/>
              <a:t>Rețeaua de comunicații a sistemului HealthKit utilizează o arhitectură de rețea LAN (Local Area Network) și se bazează pe conexiunea Bluetooth între brățara HealthKit și telefonul mobil al utilizatorului. Componentele sistemului sunt conectate după cum urmează:</a:t>
            </a:r>
            <a:endParaRPr lang="en-US" sz="1400" dirty="0"/>
          </a:p>
          <a:p>
            <a:pPr marL="285750" marR="0" lvl="0" indent="-285750" defTabSz="457200">
              <a:spcBef>
                <a:spcPts val="600"/>
              </a:spcBef>
              <a:spcAft>
                <a:spcPts val="600"/>
              </a:spcAft>
            </a:pPr>
            <a:r>
              <a:rPr lang="ro-RO" sz="1400" dirty="0"/>
              <a:t>Brățara HealthKit:</a:t>
            </a:r>
            <a:endParaRPr lang="en-US" sz="1400" dirty="0"/>
          </a:p>
          <a:p>
            <a:pPr marL="285750" marR="0" lvl="0" indent="-285750" defTabSz="457200">
              <a:spcBef>
                <a:spcPts val="600"/>
              </a:spcBef>
              <a:spcAft>
                <a:spcPts val="600"/>
              </a:spcAft>
            </a:pPr>
            <a:r>
              <a:rPr lang="ro-RO" sz="1400" dirty="0"/>
              <a:t>Echipată cu un modul Bluetooth HC-06 pentru comunicarea cu telefonul mobil.</a:t>
            </a:r>
            <a:endParaRPr lang="en-US" sz="1400" dirty="0"/>
          </a:p>
          <a:p>
            <a:pPr marL="285750" marR="0" lvl="0" indent="-285750" defTabSz="457200">
              <a:spcBef>
                <a:spcPts val="600"/>
              </a:spcBef>
              <a:spcAft>
                <a:spcPts val="600"/>
              </a:spcAft>
            </a:pPr>
            <a:r>
              <a:rPr lang="ro-RO" sz="1400" dirty="0"/>
              <a:t>Folosește protocolul Bluetooth pentru a transmite datele către aplicația mobilă.</a:t>
            </a:r>
            <a:endParaRPr lang="en-US" sz="1400" dirty="0"/>
          </a:p>
          <a:p>
            <a:pPr marL="285750" marR="0" lvl="0" indent="-285750" defTabSz="457200">
              <a:spcBef>
                <a:spcPts val="600"/>
              </a:spcBef>
              <a:spcAft>
                <a:spcPts val="600"/>
              </a:spcAft>
            </a:pPr>
            <a:r>
              <a:rPr lang="ro-RO" sz="1400" dirty="0"/>
              <a:t>Telefonul mobil:</a:t>
            </a:r>
            <a:endParaRPr lang="en-US" sz="1400" dirty="0"/>
          </a:p>
          <a:p>
            <a:pPr marL="285750" marR="0" lvl="0" indent="-285750" defTabSz="457200">
              <a:spcBef>
                <a:spcPts val="600"/>
              </a:spcBef>
              <a:spcAft>
                <a:spcPts val="600"/>
              </a:spcAft>
            </a:pPr>
            <a:r>
              <a:rPr lang="ro-RO" sz="1400" dirty="0"/>
              <a:t>Rulează aplicația dedicată HealthKit.</a:t>
            </a:r>
            <a:endParaRPr lang="en-US" sz="1400" dirty="0"/>
          </a:p>
          <a:p>
            <a:pPr marL="285750" marR="0" lvl="0" indent="-285750" defTabSz="457200">
              <a:spcBef>
                <a:spcPts val="600"/>
              </a:spcBef>
              <a:spcAft>
                <a:spcPts val="600"/>
              </a:spcAft>
            </a:pPr>
            <a:r>
              <a:rPr lang="ro-RO" sz="1400" dirty="0"/>
              <a:t>Primește datele de la brățară prin intermediul conexiunii Bluetooth.</a:t>
            </a:r>
            <a:endParaRPr lang="en-US" sz="1400" dirty="0"/>
          </a:p>
          <a:p>
            <a:pPr marL="285750" marR="0" lvl="0" indent="-285750" defTabSz="457200">
              <a:spcBef>
                <a:spcPts val="600"/>
              </a:spcBef>
              <a:spcAft>
                <a:spcPts val="600"/>
              </a:spcAft>
            </a:pPr>
            <a:r>
              <a:rPr lang="ro-RO" sz="1400" dirty="0"/>
              <a:t>Servește ca interfață principală pentru utilizator pentru monitorizarea și gestionarea parametrilor de sănătate.</a:t>
            </a:r>
            <a:endParaRPr lang="en-US" sz="1400" dirty="0"/>
          </a:p>
          <a:p>
            <a:pPr marL="285750" marR="0" indent="-285750" defTabSz="457200">
              <a:spcBef>
                <a:spcPts val="600"/>
              </a:spcBef>
              <a:spcAft>
                <a:spcPts val="600"/>
              </a:spcAft>
            </a:pPr>
            <a:r>
              <a:rPr lang="ro-RO" sz="1400" dirty="0"/>
              <a:t>În această diagramă, săgețile reprezintă fluxul de comunicații între brățara HealthKit și telefonul mobil. Conexiunea Bluetooth este utilizată pentru transmiterea datelor între aceste două componente.</a:t>
            </a:r>
            <a:endParaRPr lang="en-US" sz="1400" dirty="0"/>
          </a:p>
          <a:p>
            <a:endParaRPr lang="en-US" sz="800" dirty="0"/>
          </a:p>
        </p:txBody>
      </p:sp>
      <p:pic>
        <p:nvPicPr>
          <p:cNvPr id="4" name="Picture 3" descr="A diagram of a software application&#10;&#10;Description automatically generated with medium confidence">
            <a:extLst>
              <a:ext uri="{FF2B5EF4-FFF2-40B4-BE49-F238E27FC236}">
                <a16:creationId xmlns:a16="http://schemas.microsoft.com/office/drawing/2014/main" id="{AFAFE8B2-5761-0AAB-D94E-E30F02EC9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333"/>
          <a:stretch/>
        </p:blipFill>
        <p:spPr>
          <a:xfrm>
            <a:off x="7193280" y="2278820"/>
            <a:ext cx="4639056" cy="317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337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460</TotalTime>
  <Words>1150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 Narrow</vt:lpstr>
      <vt:lpstr>Arial</vt:lpstr>
      <vt:lpstr>Gill Sans MT</vt:lpstr>
      <vt:lpstr>Times New Roman</vt:lpstr>
      <vt:lpstr>Gallery</vt:lpstr>
      <vt:lpstr>Dispozitiv wearable de preluare și monitorizare a parametrilor de sănătate pentru persoane cu dizabilități de auz</vt:lpstr>
      <vt:lpstr>Cuprins</vt:lpstr>
      <vt:lpstr>Introducere</vt:lpstr>
      <vt:lpstr>State-of-the-art în domeniu</vt:lpstr>
      <vt:lpstr>Tehnologii folosite</vt:lpstr>
      <vt:lpstr>Arhitectura sistemului</vt:lpstr>
      <vt:lpstr>PowerPoint Presentation</vt:lpstr>
      <vt:lpstr>PowerPoint Presentation</vt:lpstr>
      <vt:lpstr>Comunicație</vt:lpstr>
      <vt:lpstr>Scenariu de utilizare</vt:lpstr>
      <vt:lpstr>Implementarea proiectului prin metode Agile </vt:lpstr>
      <vt:lpstr>demo</vt:lpstr>
      <vt:lpstr>Concluzii și dezvoltări ulterioare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Dispozitiv wearable de preluare și monitorizare a parametrilor de sănătate pentru persoane cu dizabilități de auz</dc:title>
  <dc:creator>Alex-Cristian MATEIUC</dc:creator>
  <cp:lastModifiedBy>Alex-Cristian MATEIUC</cp:lastModifiedBy>
  <cp:revision>6</cp:revision>
  <dcterms:created xsi:type="dcterms:W3CDTF">2024-04-07T12:46:20Z</dcterms:created>
  <dcterms:modified xsi:type="dcterms:W3CDTF">2024-04-08T20:58:53Z</dcterms:modified>
</cp:coreProperties>
</file>