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0279975" cy="21386800"/>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62">
          <p15:clr>
            <a:srgbClr val="A4A3A4"/>
          </p15:clr>
        </p15:guide>
        <p15:guide id="2" pos="94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1B40"/>
    <a:srgbClr val="B70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5906" autoAdjust="0"/>
  </p:normalViewPr>
  <p:slideViewPr>
    <p:cSldViewPr>
      <p:cViewPr>
        <p:scale>
          <a:sx n="82" d="100"/>
          <a:sy n="82" d="100"/>
        </p:scale>
        <p:origin x="-5112" y="-1579"/>
      </p:cViewPr>
      <p:guideLst>
        <p:guide orient="horz" pos="7462"/>
        <p:guide pos="9446"/>
      </p:guideLst>
    </p:cSldViewPr>
  </p:slideViewPr>
  <p:outlineViewPr>
    <p:cViewPr>
      <p:scale>
        <a:sx n="33" d="100"/>
        <a:sy n="33" d="100"/>
      </p:scale>
      <p:origin x="0" y="0"/>
    </p:cViewPr>
  </p:outlineViewPr>
  <p:notesTextViewPr>
    <p:cViewPr>
      <p:scale>
        <a:sx n="100" d="100"/>
        <a:sy n="100" d="100"/>
      </p:scale>
      <p:origin x="0" y="-5"/>
    </p:cViewPr>
  </p:notesTextViewPr>
  <p:notesViewPr>
    <p:cSldViewPr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9D48FE-A39E-4377-AFF1-B75387048240}" type="datetimeFigureOut">
              <a:rPr lang="en-GB" smtClean="0"/>
              <a:pPr/>
              <a:t>02/12/2022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452279-2381-446D-84EB-1EF17134A57B}" type="slidenum">
              <a:rPr lang="en-GB" smtClean="0"/>
              <a:pPr/>
              <a:t>‹#›</a:t>
            </a:fld>
            <a:endParaRPr lang="en-GB"/>
          </a:p>
        </p:txBody>
      </p:sp>
    </p:spTree>
    <p:extLst>
      <p:ext uri="{BB962C8B-B14F-4D97-AF65-F5344CB8AC3E}">
        <p14:creationId xmlns:p14="http://schemas.microsoft.com/office/powerpoint/2010/main" val="2318721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279AA-A78C-445D-8B33-1AC669AAC812}" type="datetimeFigureOut">
              <a:rPr lang="en-GB" smtClean="0"/>
              <a:pPr/>
              <a:t>02/12/2022</a:t>
            </a:fld>
            <a:endParaRPr lang="en-GB"/>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82DE8-DB52-4FCE-BD55-9704DBAF0806}" type="slidenum">
              <a:rPr lang="en-GB" smtClean="0"/>
              <a:pPr/>
              <a:t>‹#›</a:t>
            </a:fld>
            <a:endParaRPr lang="en-GB"/>
          </a:p>
        </p:txBody>
      </p:sp>
    </p:spTree>
    <p:extLst>
      <p:ext uri="{BB962C8B-B14F-4D97-AF65-F5344CB8AC3E}">
        <p14:creationId xmlns:p14="http://schemas.microsoft.com/office/powerpoint/2010/main" val="3784954355"/>
      </p:ext>
    </p:extLst>
  </p:cSld>
  <p:clrMap bg1="lt1" tx1="dk1" bg2="lt2" tx2="dk2" accent1="accent1" accent2="accent2" accent3="accent3" accent4="accent4" accent5="accent5" accent6="accent6" hlink="hlink" folHlink="folHlink"/>
  <p:notesStyle>
    <a:lvl1pPr marL="0" algn="l" defTabSz="2952323" rtl="0" eaLnBrk="1" latinLnBrk="0" hangingPunct="1">
      <a:defRPr sz="3900" kern="1200">
        <a:solidFill>
          <a:schemeClr val="tx1"/>
        </a:solidFill>
        <a:latin typeface="+mn-lt"/>
        <a:ea typeface="+mn-ea"/>
        <a:cs typeface="+mn-cs"/>
      </a:defRPr>
    </a:lvl1pPr>
    <a:lvl2pPr marL="1476162" algn="l" defTabSz="2952323" rtl="0" eaLnBrk="1" latinLnBrk="0" hangingPunct="1">
      <a:defRPr sz="3900" kern="1200">
        <a:solidFill>
          <a:schemeClr val="tx1"/>
        </a:solidFill>
        <a:latin typeface="+mn-lt"/>
        <a:ea typeface="+mn-ea"/>
        <a:cs typeface="+mn-cs"/>
      </a:defRPr>
    </a:lvl2pPr>
    <a:lvl3pPr marL="2952323" algn="l" defTabSz="2952323" rtl="0" eaLnBrk="1" latinLnBrk="0" hangingPunct="1">
      <a:defRPr sz="3900" kern="1200">
        <a:solidFill>
          <a:schemeClr val="tx1"/>
        </a:solidFill>
        <a:latin typeface="+mn-lt"/>
        <a:ea typeface="+mn-ea"/>
        <a:cs typeface="+mn-cs"/>
      </a:defRPr>
    </a:lvl3pPr>
    <a:lvl4pPr marL="4428485" algn="l" defTabSz="2952323" rtl="0" eaLnBrk="1" latinLnBrk="0" hangingPunct="1">
      <a:defRPr sz="3900" kern="1200">
        <a:solidFill>
          <a:schemeClr val="tx1"/>
        </a:solidFill>
        <a:latin typeface="+mn-lt"/>
        <a:ea typeface="+mn-ea"/>
        <a:cs typeface="+mn-cs"/>
      </a:defRPr>
    </a:lvl4pPr>
    <a:lvl5pPr marL="5904647" algn="l" defTabSz="2952323" rtl="0" eaLnBrk="1" latinLnBrk="0" hangingPunct="1">
      <a:defRPr sz="3900" kern="1200">
        <a:solidFill>
          <a:schemeClr val="tx1"/>
        </a:solidFill>
        <a:latin typeface="+mn-lt"/>
        <a:ea typeface="+mn-ea"/>
        <a:cs typeface="+mn-cs"/>
      </a:defRPr>
    </a:lvl5pPr>
    <a:lvl6pPr marL="7380808" algn="l" defTabSz="2952323" rtl="0" eaLnBrk="1" latinLnBrk="0" hangingPunct="1">
      <a:defRPr sz="3900" kern="1200">
        <a:solidFill>
          <a:schemeClr val="tx1"/>
        </a:solidFill>
        <a:latin typeface="+mn-lt"/>
        <a:ea typeface="+mn-ea"/>
        <a:cs typeface="+mn-cs"/>
      </a:defRPr>
    </a:lvl6pPr>
    <a:lvl7pPr marL="8856970" algn="l" defTabSz="2952323" rtl="0" eaLnBrk="1" latinLnBrk="0" hangingPunct="1">
      <a:defRPr sz="3900" kern="1200">
        <a:solidFill>
          <a:schemeClr val="tx1"/>
        </a:solidFill>
        <a:latin typeface="+mn-lt"/>
        <a:ea typeface="+mn-ea"/>
        <a:cs typeface="+mn-cs"/>
      </a:defRPr>
    </a:lvl7pPr>
    <a:lvl8pPr marL="10333131" algn="l" defTabSz="2952323" rtl="0" eaLnBrk="1" latinLnBrk="0" hangingPunct="1">
      <a:defRPr sz="3900" kern="1200">
        <a:solidFill>
          <a:schemeClr val="tx1"/>
        </a:solidFill>
        <a:latin typeface="+mn-lt"/>
        <a:ea typeface="+mn-ea"/>
        <a:cs typeface="+mn-cs"/>
      </a:defRPr>
    </a:lvl8pPr>
    <a:lvl9pPr marL="11809293" algn="l" defTabSz="2952323"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5" name="Group 34"/>
          <p:cNvGrpSpPr/>
          <p:nvPr userDrawn="1"/>
        </p:nvGrpSpPr>
        <p:grpSpPr>
          <a:xfrm>
            <a:off x="456249" y="5004768"/>
            <a:ext cx="29373370" cy="4896544"/>
            <a:chOff x="456249" y="5004768"/>
            <a:chExt cx="29373370" cy="4896544"/>
          </a:xfrm>
        </p:grpSpPr>
        <p:sp>
          <p:nvSpPr>
            <p:cNvPr id="13" name="Rectangle 12"/>
            <p:cNvSpPr/>
            <p:nvPr/>
          </p:nvSpPr>
          <p:spPr>
            <a:xfrm>
              <a:off x="15142934"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7590715"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0038496"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2486277"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24934057"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27381838"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56249"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2904030"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5351811"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7799592"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0247372"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12695153"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TextBox 23"/>
          <p:cNvSpPr txBox="1"/>
          <p:nvPr userDrawn="1"/>
        </p:nvSpPr>
        <p:spPr>
          <a:xfrm>
            <a:off x="25050300" y="671836"/>
            <a:ext cx="4943982" cy="1569660"/>
          </a:xfrm>
          <a:prstGeom prst="rect">
            <a:avLst/>
          </a:prstGeom>
          <a:noFill/>
        </p:spPr>
        <p:txBody>
          <a:bodyPr wrap="none" rtlCol="0">
            <a:spAutoFit/>
          </a:bodyPr>
          <a:lstStyle/>
          <a:p>
            <a:pPr algn="ctr"/>
            <a:r>
              <a:rPr lang="sv-SE" sz="4800" b="1" baseline="0" dirty="0">
                <a:solidFill>
                  <a:srgbClr val="B70D50"/>
                </a:solidFill>
              </a:rPr>
              <a:t>Progress Poster</a:t>
            </a:r>
          </a:p>
          <a:p>
            <a:pPr algn="ctr"/>
            <a:r>
              <a:rPr lang="sv-SE" sz="4800" b="0" dirty="0">
                <a:solidFill>
                  <a:srgbClr val="B70D50"/>
                </a:solidFill>
              </a:rPr>
              <a:t>2022-23</a:t>
            </a:r>
            <a:endParaRPr lang="en-GB" sz="5400" b="0" dirty="0">
              <a:solidFill>
                <a:srgbClr val="B70D50"/>
              </a:solidFill>
            </a:endParaRPr>
          </a:p>
        </p:txBody>
      </p:sp>
      <p:pic>
        <p:nvPicPr>
          <p:cNvPr id="20" name="Picture 19" descr="SHU_MASTER_215_229_300dpi.jpg"/>
          <p:cNvPicPr>
            <a:picLocks noChangeAspect="1"/>
          </p:cNvPicPr>
          <p:nvPr userDrawn="1"/>
        </p:nvPicPr>
        <p:blipFill>
          <a:blip r:embed="rId3" cstate="print"/>
          <a:stretch>
            <a:fillRect/>
          </a:stretch>
        </p:blipFill>
        <p:spPr>
          <a:xfrm>
            <a:off x="710251" y="516514"/>
            <a:ext cx="4348508" cy="2332834"/>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2.png"/><Relationship Id="rId68" Type="http://schemas.openxmlformats.org/officeDocument/2006/relationships/image" Target="../media/image67.png"/><Relationship Id="rId84" Type="http://schemas.openxmlformats.org/officeDocument/2006/relationships/image" Target="../media/image83.png"/><Relationship Id="rId89" Type="http://schemas.openxmlformats.org/officeDocument/2006/relationships/image" Target="../media/image88.png"/><Relationship Id="rId16" Type="http://schemas.openxmlformats.org/officeDocument/2006/relationships/image" Target="../media/image16.png"/><Relationship Id="rId32" Type="http://schemas.openxmlformats.org/officeDocument/2006/relationships/image" Target="../media/image32.png"/><Relationship Id="rId37" Type="http://schemas.openxmlformats.org/officeDocument/2006/relationships/image" Target="../media/image37.png"/><Relationship Id="rId53" Type="http://schemas.openxmlformats.org/officeDocument/2006/relationships/image" Target="../media/image53.png"/><Relationship Id="rId58" Type="http://schemas.openxmlformats.org/officeDocument/2006/relationships/image" Target="../media/image57.png"/><Relationship Id="rId74" Type="http://schemas.openxmlformats.org/officeDocument/2006/relationships/image" Target="../media/image73.png"/><Relationship Id="rId79" Type="http://schemas.openxmlformats.org/officeDocument/2006/relationships/image" Target="../media/image78.png"/><Relationship Id="rId90" Type="http://schemas.openxmlformats.org/officeDocument/2006/relationships/image" Target="../media/image89.png"/><Relationship Id="rId5" Type="http://schemas.openxmlformats.org/officeDocument/2006/relationships/image" Target="../media/image510.png"/><Relationship Id="rId95" Type="http://schemas.openxmlformats.org/officeDocument/2006/relationships/image" Target="../media/image17.png"/><Relationship Id="rId22" Type="http://schemas.openxmlformats.org/officeDocument/2006/relationships/image" Target="../media/image22.png"/><Relationship Id="rId27" Type="http://schemas.openxmlformats.org/officeDocument/2006/relationships/image" Target="../media/image27.png"/><Relationship Id="rId43" Type="http://schemas.openxmlformats.org/officeDocument/2006/relationships/image" Target="../media/image43.png"/><Relationship Id="rId48" Type="http://schemas.openxmlformats.org/officeDocument/2006/relationships/image" Target="../media/image48.png"/><Relationship Id="rId64" Type="http://schemas.openxmlformats.org/officeDocument/2006/relationships/image" Target="../media/image63.png"/><Relationship Id="rId69" Type="http://schemas.openxmlformats.org/officeDocument/2006/relationships/image" Target="../media/image68.png"/><Relationship Id="rId51" Type="http://schemas.openxmlformats.org/officeDocument/2006/relationships/image" Target="../media/image51.png"/><Relationship Id="rId72" Type="http://schemas.openxmlformats.org/officeDocument/2006/relationships/image" Target="../media/image71.png"/><Relationship Id="rId80" Type="http://schemas.openxmlformats.org/officeDocument/2006/relationships/image" Target="../media/image79.png"/><Relationship Id="rId85" Type="http://schemas.openxmlformats.org/officeDocument/2006/relationships/image" Target="../media/image84.png"/><Relationship Id="rId8" Type="http://schemas.openxmlformats.org/officeDocument/2006/relationships/image" Target="../media/image82.png"/><Relationship Id="rId93" Type="http://schemas.openxmlformats.org/officeDocument/2006/relationships/image" Target="../media/image11.png"/><Relationship Id="rId98" Type="http://schemas.openxmlformats.org/officeDocument/2006/relationships/image" Target="../media/image54.png"/><Relationship Id="rId3" Type="http://schemas.openxmlformats.org/officeDocument/2006/relationships/image" Target="../media/image310.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8.png"/><Relationship Id="rId67" Type="http://schemas.openxmlformats.org/officeDocument/2006/relationships/image" Target="../media/image66.png"/><Relationship Id="rId12" Type="http://schemas.openxmlformats.org/officeDocument/2006/relationships/image" Target="../media/image12.png"/><Relationship Id="rId41" Type="http://schemas.openxmlformats.org/officeDocument/2006/relationships/image" Target="../media/image41.png"/><Relationship Id="rId54" Type="http://schemas.openxmlformats.org/officeDocument/2006/relationships/image" Target="../media/image4.png"/><Relationship Id="rId62" Type="http://schemas.openxmlformats.org/officeDocument/2006/relationships/image" Target="../media/image61.png"/><Relationship Id="rId70" Type="http://schemas.openxmlformats.org/officeDocument/2006/relationships/image" Target="../media/image69.png"/><Relationship Id="rId75" Type="http://schemas.openxmlformats.org/officeDocument/2006/relationships/image" Target="../media/image74.png"/><Relationship Id="rId83" Type="http://schemas.openxmlformats.org/officeDocument/2006/relationships/image" Target="../media/image8.png"/><Relationship Id="rId88" Type="http://schemas.openxmlformats.org/officeDocument/2006/relationships/image" Target="../media/image87.png"/><Relationship Id="rId91" Type="http://schemas.openxmlformats.org/officeDocument/2006/relationships/image" Target="../media/image90.png"/><Relationship Id="rId20" Type="http://schemas.openxmlformats.org/officeDocument/2006/relationships/image" Target="../media/image20.png"/><Relationship Id="rId96"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6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6.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3.png"/><Relationship Id="rId60" Type="http://schemas.openxmlformats.org/officeDocument/2006/relationships/image" Target="../media/image6.png"/><Relationship Id="rId65" Type="http://schemas.openxmlformats.org/officeDocument/2006/relationships/image" Target="../media/image64.png"/><Relationship Id="rId73" Type="http://schemas.openxmlformats.org/officeDocument/2006/relationships/image" Target="../media/image72.png"/><Relationship Id="rId78" Type="http://schemas.openxmlformats.org/officeDocument/2006/relationships/image" Target="../media/image77.png"/><Relationship Id="rId81" Type="http://schemas.openxmlformats.org/officeDocument/2006/relationships/image" Target="../media/image80.png"/><Relationship Id="rId86" Type="http://schemas.openxmlformats.org/officeDocument/2006/relationships/image" Target="../media/image85.png"/><Relationship Id="rId10" Type="http://schemas.openxmlformats.org/officeDocument/2006/relationships/image" Target="../media/image10.png"/><Relationship Id="rId94" Type="http://schemas.openxmlformats.org/officeDocument/2006/relationships/image" Target="../media/image15.png"/><Relationship Id="rId99" Type="http://schemas.openxmlformats.org/officeDocument/2006/relationships/image" Target="../media/image59.png"/><Relationship Id="rId4" Type="http://schemas.openxmlformats.org/officeDocument/2006/relationships/image" Target="../media/image410.png"/><Relationship Id="rId9" Type="http://schemas.openxmlformats.org/officeDocument/2006/relationships/image" Target="../media/image91.png"/><Relationship Id="rId39" Type="http://schemas.openxmlformats.org/officeDocument/2006/relationships/image" Target="../media/image39.png"/><Relationship Id="rId13" Type="http://schemas.openxmlformats.org/officeDocument/2006/relationships/image" Target="../media/image13.png"/><Relationship Id="rId18" Type="http://schemas.openxmlformats.org/officeDocument/2006/relationships/image" Target="../media/image18.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5.png"/><Relationship Id="rId97" Type="http://schemas.openxmlformats.org/officeDocument/2006/relationships/image" Target="../media/image52.png"/><Relationship Id="rId71" Type="http://schemas.openxmlformats.org/officeDocument/2006/relationships/image" Target="../media/image70.png"/><Relationship Id="rId92" Type="http://schemas.openxmlformats.org/officeDocument/2006/relationships/image" Target="../media/image9.png"/><Relationship Id="rId7" Type="http://schemas.openxmlformats.org/officeDocument/2006/relationships/image" Target="../media/image710.png"/><Relationship Id="rId29" Type="http://schemas.openxmlformats.org/officeDocument/2006/relationships/image" Target="../media/image29.png"/><Relationship Id="rId2" Type="http://schemas.openxmlformats.org/officeDocument/2006/relationships/image" Target="../media/image210.png"/><Relationship Id="rId24" Type="http://schemas.openxmlformats.org/officeDocument/2006/relationships/image" Target="../media/image24.png"/><Relationship Id="rId40" Type="http://schemas.openxmlformats.org/officeDocument/2006/relationships/image" Target="../media/image40.png"/><Relationship Id="rId45" Type="http://schemas.openxmlformats.org/officeDocument/2006/relationships/image" Target="../media/image2.png"/><Relationship Id="rId66" Type="http://schemas.openxmlformats.org/officeDocument/2006/relationships/image" Target="../media/image7.png"/><Relationship Id="rId87" Type="http://schemas.openxmlformats.org/officeDocument/2006/relationships/image" Target="../media/image86.png"/><Relationship Id="rId61" Type="http://schemas.openxmlformats.org/officeDocument/2006/relationships/image" Target="../media/image60.png"/><Relationship Id="rId82" Type="http://schemas.openxmlformats.org/officeDocument/2006/relationships/image" Target="../media/image81.png"/><Relationship Id="rId19" Type="http://schemas.openxmlformats.org/officeDocument/2006/relationships/image" Target="../media/image19.png"/><Relationship Id="rId30" Type="http://schemas.openxmlformats.org/officeDocument/2006/relationships/image" Target="../media/image30.png"/><Relationship Id="rId35" Type="http://schemas.openxmlformats.org/officeDocument/2006/relationships/image" Target="../media/image35.png"/><Relationship Id="rId56" Type="http://schemas.openxmlformats.org/officeDocument/2006/relationships/image" Target="../media/image5.png"/><Relationship Id="rId77" Type="http://schemas.openxmlformats.org/officeDocument/2006/relationships/image" Target="../media/image76.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888614" y="138392"/>
            <a:ext cx="17839051" cy="1277273"/>
          </a:xfrm>
          <a:prstGeom prst="rect">
            <a:avLst/>
          </a:prstGeom>
          <a:noFill/>
        </p:spPr>
        <p:txBody>
          <a:bodyPr wrap="none" rtlCol="0">
            <a:spAutoFit/>
          </a:bodyPr>
          <a:lstStyle/>
          <a:p>
            <a:pPr>
              <a:spcAft>
                <a:spcPts val="600"/>
              </a:spcAft>
            </a:pPr>
            <a:r>
              <a:rPr lang="en-GB" sz="3600" b="1" u="sng" dirty="0">
                <a:effectLst/>
                <a:latin typeface="Arial" panose="020B0604020202020204" pitchFamily="34" charset="0"/>
                <a:ea typeface="Calibri" panose="020F0502020204030204" pitchFamily="34" charset="0"/>
              </a:rPr>
              <a:t>A comparative study of inertial sensor fused attitude state estimation algorithms</a:t>
            </a:r>
          </a:p>
          <a:p>
            <a:pPr>
              <a:spcAft>
                <a:spcPts val="600"/>
              </a:spcAft>
            </a:pPr>
            <a:r>
              <a:rPr lang="en-GB" sz="3600" b="1" u="sng" dirty="0">
                <a:effectLst/>
                <a:latin typeface="Arial" panose="020B0604020202020204" pitchFamily="34" charset="0"/>
                <a:ea typeface="Calibri" panose="020F0502020204030204" pitchFamily="34" charset="0"/>
              </a:rPr>
              <a:t>in the application of autonomously controlled quad-rotor UAV’s </a:t>
            </a:r>
          </a:p>
        </p:txBody>
      </p:sp>
      <p:sp>
        <p:nvSpPr>
          <p:cNvPr id="3" name="TextBox 2"/>
          <p:cNvSpPr txBox="1"/>
          <p:nvPr/>
        </p:nvSpPr>
        <p:spPr>
          <a:xfrm>
            <a:off x="5361378" y="1510057"/>
            <a:ext cx="9879821" cy="1200329"/>
          </a:xfrm>
          <a:prstGeom prst="rect">
            <a:avLst/>
          </a:prstGeom>
          <a:noFill/>
        </p:spPr>
        <p:txBody>
          <a:bodyPr wrap="none" rtlCol="0">
            <a:spAutoFit/>
          </a:bodyPr>
          <a:lstStyle/>
          <a:p>
            <a:r>
              <a:rPr lang="sv-SE" sz="3600" b="1" dirty="0">
                <a:solidFill>
                  <a:srgbClr val="621B40"/>
                </a:solidFill>
              </a:rPr>
              <a:t>Alex Crownshaw – supervisor:  Dr. Mo Islam</a:t>
            </a:r>
          </a:p>
          <a:p>
            <a:r>
              <a:rPr lang="sv-SE" sz="3600" b="1" dirty="0">
                <a:solidFill>
                  <a:srgbClr val="621B40"/>
                </a:solidFill>
              </a:rPr>
              <a:t>MEng(Hons) Aerospace Engineering</a:t>
            </a:r>
            <a:endParaRPr lang="en-GB" sz="3600" dirty="0">
              <a:solidFill>
                <a:srgbClr val="621B40"/>
              </a:solidFill>
            </a:endParaRPr>
          </a:p>
        </p:txBody>
      </p:sp>
      <p:sp>
        <p:nvSpPr>
          <p:cNvPr id="19" name="TextBox 18"/>
          <p:cNvSpPr txBox="1"/>
          <p:nvPr/>
        </p:nvSpPr>
        <p:spPr>
          <a:xfrm>
            <a:off x="12667142" y="8918907"/>
            <a:ext cx="4647427" cy="646331"/>
          </a:xfrm>
          <a:prstGeom prst="rect">
            <a:avLst/>
          </a:prstGeom>
          <a:solidFill>
            <a:schemeClr val="bg1"/>
          </a:solidFill>
        </p:spPr>
        <p:txBody>
          <a:bodyPr wrap="none" rtlCol="0">
            <a:spAutoFit/>
          </a:bodyPr>
          <a:lstStyle/>
          <a:p>
            <a:pPr algn="ctr"/>
            <a:r>
              <a:rPr lang="sv-SE" sz="3600" b="1" i="1" dirty="0"/>
              <a:t>Equations of motion</a:t>
            </a:r>
            <a:endParaRPr lang="en-GB" sz="3600" b="1" i="1" dirty="0"/>
          </a:p>
        </p:txBody>
      </p:sp>
      <p:sp>
        <p:nvSpPr>
          <p:cNvPr id="5" name="TextBox 4">
            <a:extLst>
              <a:ext uri="{FF2B5EF4-FFF2-40B4-BE49-F238E27FC236}">
                <a16:creationId xmlns:a16="http://schemas.microsoft.com/office/drawing/2014/main" id="{3D972A04-048B-F35F-58FC-0B0B06DA4248}"/>
              </a:ext>
            </a:extLst>
          </p:cNvPr>
          <p:cNvSpPr txBox="1"/>
          <p:nvPr/>
        </p:nvSpPr>
        <p:spPr>
          <a:xfrm>
            <a:off x="719089" y="3754922"/>
            <a:ext cx="9561003" cy="2062103"/>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rPr>
              <a:t>This project aims to use a simulation-based approach to assess the performance of different attitude state estimation algorithms while providing attitude state updates to a quad-rotor autonomous flight control system (AFCS). By using a simulated model of a quad-rotor UAV</a:t>
            </a:r>
            <a:r>
              <a:rPr lang="en-GB" sz="1800" dirty="0">
                <a:latin typeface="Calibri" panose="020F0502020204030204" pitchFamily="34" charset="0"/>
                <a:ea typeface="Calibri" panose="020F0502020204030204" pitchFamily="34" charset="0"/>
              </a:rPr>
              <a:t>;</a:t>
            </a:r>
            <a:r>
              <a:rPr lang="en-GB" sz="1800" dirty="0">
                <a:effectLst/>
                <a:latin typeface="Calibri" panose="020F0502020204030204" pitchFamily="34" charset="0"/>
                <a:ea typeface="Calibri" panose="020F0502020204030204" pitchFamily="34" charset="0"/>
              </a:rPr>
              <a:t> state-estimation/control algorithms can be tested and tuned in a non-destructive, zero-risk environment. </a:t>
            </a:r>
          </a:p>
          <a:p>
            <a:endParaRPr lang="en-GB" sz="2000" dirty="0">
              <a:latin typeface="Calibri" panose="020F0502020204030204" pitchFamily="34" charset="0"/>
              <a:cs typeface="Calibri" panose="020F0502020204030204" pitchFamily="34" charset="0"/>
            </a:endParaRPr>
          </a:p>
          <a:p>
            <a:pPr lvl="0"/>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lvl="0"/>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2FB0F99-6DD7-B2AF-99FD-2CE6AD34EA15}"/>
              </a:ext>
            </a:extLst>
          </p:cNvPr>
          <p:cNvSpPr txBox="1"/>
          <p:nvPr/>
        </p:nvSpPr>
        <p:spPr>
          <a:xfrm>
            <a:off x="713008" y="5117456"/>
            <a:ext cx="9561002" cy="3930115"/>
          </a:xfrm>
          <a:prstGeom prst="rect">
            <a:avLst/>
          </a:prstGeom>
          <a:noFill/>
        </p:spPr>
        <p:txBody>
          <a:bodyPr wrap="square" rtlCol="0">
            <a:spAutoFit/>
          </a:bodyPr>
          <a:lstStyle/>
          <a:p>
            <a:pPr>
              <a:lnSpc>
                <a:spcPct val="107000"/>
              </a:lnSpc>
            </a:pP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Objectives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 a non-linear time domain simulation of a quad-rotor UAV:</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Model equations of motion and apply a numerical integration method (4</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 order Runge-</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Kutta</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Create an aerodynamic thrust model to simulate the thrust produced by a propeller under different rotational velocities.</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Create a torque model to simulate the torque effects of the rotating propellers.</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Model real-world disturbances i.e., Wind gusts</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Design a 6DOF closed loop control system architecture with practical control outputs</a:t>
            </a:r>
          </a:p>
          <a:p>
            <a:pPr marL="742950" lvl="1" indent="-285750">
              <a:lnSpc>
                <a:spcPct val="107000"/>
              </a:lnSpc>
              <a:buFont typeface="Courier New" panose="02070309020205020404" pitchFamily="49" charset="0"/>
              <a:buChar char="o"/>
              <a:tabLst>
                <a:tab pos="9144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 a PID control loop class accounting for integral windup/sensor noise/derivative kick.</a:t>
            </a:r>
          </a:p>
          <a:p>
            <a:pPr marL="742950" lvl="1" indent="-285750">
              <a:lnSpc>
                <a:spcPct val="107000"/>
              </a:lnSpc>
              <a:buFont typeface="Courier New" panose="02070309020205020404" pitchFamily="49" charset="0"/>
              <a:buChar char="o"/>
              <a:tabLst>
                <a:tab pos="9144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Tune a series of cascaded PID controllers.</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Design inertial sensor simulation model using datasheet information.</a:t>
            </a:r>
          </a:p>
          <a:p>
            <a:pPr marL="342900" lvl="0" indent="-342900">
              <a:lnSpc>
                <a:spcPct val="107000"/>
              </a:lnSpc>
              <a:spcAft>
                <a:spcPts val="800"/>
              </a:spcAft>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Apply and compare noise filtering and state-estimation algorithms.</a:t>
            </a:r>
            <a:endParaRPr lang="en-GB" sz="1800" dirty="0">
              <a:effectLst/>
              <a:latin typeface="Arial" panose="020B0604020202020204" pitchFamily="34" charset="0"/>
              <a:ea typeface="Calibri" panose="020F0502020204030204" pitchFamily="34" charset="0"/>
            </a:endParaRPr>
          </a:p>
        </p:txBody>
      </p:sp>
      <p:sp>
        <p:nvSpPr>
          <p:cNvPr id="36" name="TextBox 35">
            <a:extLst>
              <a:ext uri="{FF2B5EF4-FFF2-40B4-BE49-F238E27FC236}">
                <a16:creationId xmlns:a16="http://schemas.microsoft.com/office/drawing/2014/main" id="{93ABCFDE-2F5E-9FA2-324B-2971191849BF}"/>
              </a:ext>
            </a:extLst>
          </p:cNvPr>
          <p:cNvSpPr txBox="1"/>
          <p:nvPr/>
        </p:nvSpPr>
        <p:spPr>
          <a:xfrm>
            <a:off x="20261248" y="19740998"/>
            <a:ext cx="9870525" cy="1877437"/>
          </a:xfrm>
          <a:prstGeom prst="rect">
            <a:avLst/>
          </a:prstGeom>
          <a:noFill/>
        </p:spPr>
        <p:txBody>
          <a:bodyPr wrap="square" rtlCol="0">
            <a:spAutoFit/>
          </a:bodyPr>
          <a:lstStyle/>
          <a:p>
            <a:r>
              <a:rPr lang="en-GB" sz="1600" b="1" i="0" u="sng" dirty="0">
                <a:solidFill>
                  <a:srgbClr val="3A3A3A"/>
                </a:solidFill>
                <a:effectLst/>
                <a:latin typeface="Source Sans Pro" panose="020B0503030403020204" pitchFamily="34" charset="0"/>
              </a:rPr>
              <a:t>References</a:t>
            </a:r>
          </a:p>
          <a:p>
            <a:r>
              <a:rPr lang="en-GB" sz="1600" b="0" i="0" dirty="0">
                <a:solidFill>
                  <a:srgbClr val="3A3A3A"/>
                </a:solidFill>
                <a:effectLst/>
                <a:latin typeface="Source Sans Pro" panose="020B0503030403020204" pitchFamily="34" charset="0"/>
              </a:rPr>
              <a:t>[1]  D. K. (David K. . Schmidt, </a:t>
            </a:r>
            <a:r>
              <a:rPr lang="en-GB" sz="1600" b="0" i="1" dirty="0">
                <a:solidFill>
                  <a:srgbClr val="3A3A3A"/>
                </a:solidFill>
                <a:effectLst/>
                <a:latin typeface="Source Sans Pro" panose="020B0503030403020204" pitchFamily="34" charset="0"/>
              </a:rPr>
              <a:t>Modern flight dynamics</a:t>
            </a:r>
            <a:r>
              <a:rPr lang="en-GB" sz="1600" b="0" i="0" dirty="0">
                <a:solidFill>
                  <a:srgbClr val="3A3A3A"/>
                </a:solidFill>
                <a:effectLst/>
                <a:latin typeface="Source Sans Pro" panose="020B0503030403020204" pitchFamily="34" charset="0"/>
              </a:rPr>
              <a:t>. New York: McGraw-Hill, 2012.</a:t>
            </a:r>
          </a:p>
          <a:p>
            <a:r>
              <a:rPr lang="en-GB" sz="1600" dirty="0">
                <a:solidFill>
                  <a:srgbClr val="3A3A3A"/>
                </a:solidFill>
                <a:latin typeface="Source Sans Pro" panose="020B0503030403020204" pitchFamily="34" charset="0"/>
              </a:rPr>
              <a:t>[2]  </a:t>
            </a:r>
            <a:r>
              <a:rPr lang="en-GB" sz="1600" b="0" i="0" dirty="0">
                <a:solidFill>
                  <a:srgbClr val="3A3A3A"/>
                </a:solidFill>
                <a:effectLst/>
                <a:latin typeface="Source Sans Pro" panose="020B0503030403020204" pitchFamily="34" charset="0"/>
              </a:rPr>
              <a:t>R. F. Stengel, “Flight dynamics,” </a:t>
            </a:r>
            <a:r>
              <a:rPr lang="en-GB" sz="1600" b="0" i="1" dirty="0">
                <a:solidFill>
                  <a:srgbClr val="3A3A3A"/>
                </a:solidFill>
                <a:effectLst/>
                <a:latin typeface="Source Sans Pro" panose="020B0503030403020204" pitchFamily="34" charset="0"/>
              </a:rPr>
              <a:t>Aircraft engineering.</a:t>
            </a:r>
            <a:r>
              <a:rPr lang="en-GB" sz="1600" b="0" i="0" dirty="0">
                <a:solidFill>
                  <a:srgbClr val="3A3A3A"/>
                </a:solidFill>
                <a:effectLst/>
                <a:latin typeface="Source Sans Pro" panose="020B0503030403020204" pitchFamily="34" charset="0"/>
              </a:rPr>
              <a:t>, vol. 77, no. 3, 2005</a:t>
            </a:r>
            <a:r>
              <a:rPr lang="en-GB" sz="1600" dirty="0">
                <a:solidFill>
                  <a:srgbClr val="3A3A3A"/>
                </a:solidFill>
                <a:latin typeface="Source Sans Pro" panose="020B0503030403020204" pitchFamily="34" charset="0"/>
              </a:rPr>
              <a:t>, doi:10.1108/aeat.2005.12777cae.002.</a:t>
            </a:r>
          </a:p>
          <a:p>
            <a:r>
              <a:rPr lang="en-GB" sz="1600" dirty="0">
                <a:solidFill>
                  <a:srgbClr val="3A3A3A"/>
                </a:solidFill>
                <a:latin typeface="Source Sans Pro" panose="020B0503030403020204" pitchFamily="34" charset="0"/>
              </a:rPr>
              <a:t>[3]  </a:t>
            </a:r>
            <a:r>
              <a:rPr lang="en-GB" sz="1600" b="0" i="0" dirty="0">
                <a:solidFill>
                  <a:srgbClr val="3A3A3A"/>
                </a:solidFill>
                <a:effectLst/>
                <a:latin typeface="Source Sans Pro" panose="020B0503030403020204" pitchFamily="34" charset="0"/>
              </a:rPr>
              <a:t>B. L. Stevens, F. L. Lewis, and E. N. Johnson, </a:t>
            </a:r>
            <a:r>
              <a:rPr lang="en-GB" sz="1600" b="0" i="1" dirty="0">
                <a:solidFill>
                  <a:srgbClr val="3A3A3A"/>
                </a:solidFill>
                <a:effectLst/>
                <a:latin typeface="Source Sans Pro" panose="020B0503030403020204" pitchFamily="34" charset="0"/>
              </a:rPr>
              <a:t>Aircraft control and simulation : dynamics, controls design,</a:t>
            </a:r>
          </a:p>
          <a:p>
            <a:r>
              <a:rPr lang="en-GB" sz="1600" i="1" dirty="0">
                <a:solidFill>
                  <a:srgbClr val="3A3A3A"/>
                </a:solidFill>
                <a:latin typeface="Source Sans Pro" panose="020B0503030403020204" pitchFamily="34" charset="0"/>
              </a:rPr>
              <a:t>      </a:t>
            </a:r>
            <a:r>
              <a:rPr lang="en-GB" sz="1600" b="0" i="1" dirty="0">
                <a:solidFill>
                  <a:srgbClr val="3A3A3A"/>
                </a:solidFill>
                <a:effectLst/>
                <a:latin typeface="Source Sans Pro" panose="020B0503030403020204" pitchFamily="34" charset="0"/>
              </a:rPr>
              <a:t> and autonomous systems</a:t>
            </a:r>
            <a:r>
              <a:rPr lang="en-GB" sz="1600" b="0" i="0" dirty="0">
                <a:solidFill>
                  <a:srgbClr val="3A3A3A"/>
                </a:solidFill>
                <a:effectLst/>
                <a:latin typeface="Source Sans Pro" panose="020B0503030403020204" pitchFamily="34" charset="0"/>
              </a:rPr>
              <a:t>, Third edition. Hoboken, New Jersey: John Wiley &amp; Sons, 2016.</a:t>
            </a:r>
          </a:p>
          <a:p>
            <a:r>
              <a:rPr lang="en-GB" sz="1600" dirty="0">
                <a:solidFill>
                  <a:srgbClr val="3A3A3A"/>
                </a:solidFill>
                <a:latin typeface="Source Sans Pro" panose="020B0503030403020204" pitchFamily="34" charset="0"/>
              </a:rPr>
              <a:t>[4]   </a:t>
            </a:r>
          </a:p>
          <a:p>
            <a:r>
              <a:rPr lang="en-GB" sz="2000" b="0" i="0" dirty="0">
                <a:solidFill>
                  <a:srgbClr val="3A3A3A"/>
                </a:solidFill>
                <a:effectLst/>
                <a:latin typeface="Source Sans Pro" panose="020B0503030403020204" pitchFamily="34" charset="0"/>
              </a:rPr>
              <a:t> </a:t>
            </a:r>
            <a:endParaRPr lang="en-GB" sz="2000" dirty="0">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712F80E4-397C-28C4-5F2C-1B7BE8771E9D}"/>
              </a:ext>
            </a:extLst>
          </p:cNvPr>
          <p:cNvSpPr txBox="1"/>
          <p:nvPr/>
        </p:nvSpPr>
        <p:spPr>
          <a:xfrm>
            <a:off x="2661728" y="19213221"/>
            <a:ext cx="4750018" cy="646331"/>
          </a:xfrm>
          <a:prstGeom prst="rect">
            <a:avLst/>
          </a:prstGeom>
          <a:solidFill>
            <a:schemeClr val="bg1"/>
          </a:solidFill>
        </p:spPr>
        <p:txBody>
          <a:bodyPr wrap="none" rtlCol="0">
            <a:spAutoFit/>
          </a:bodyPr>
          <a:lstStyle/>
          <a:p>
            <a:pPr algn="ctr"/>
            <a:r>
              <a:rPr lang="sv-SE" sz="3600" b="1" i="1" dirty="0"/>
              <a:t>Frames of Reference</a:t>
            </a:r>
            <a:endParaRPr lang="en-GB" sz="3600" b="1" i="1" dirty="0"/>
          </a:p>
        </p:txBody>
      </p:sp>
      <p:sp>
        <p:nvSpPr>
          <p:cNvPr id="63" name="TextBox 62">
            <a:extLst>
              <a:ext uri="{FF2B5EF4-FFF2-40B4-BE49-F238E27FC236}">
                <a16:creationId xmlns:a16="http://schemas.microsoft.com/office/drawing/2014/main" id="{99817FF7-91A0-79B0-EB18-EF7F8B436CC5}"/>
              </a:ext>
            </a:extLst>
          </p:cNvPr>
          <p:cNvSpPr txBox="1"/>
          <p:nvPr/>
        </p:nvSpPr>
        <p:spPr>
          <a:xfrm>
            <a:off x="517591" y="19913740"/>
            <a:ext cx="9380266" cy="1200329"/>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Since a quad-rotor has both translational and rotational degrees of freedom, two reference frames must be defined. The body frame remains fixed to the vehicle as it rotates while the inertial frame is fixed irrespective of rotation. Since inertial sensors are fixed to the vehicle, they must report measurements in the body coordinate system. </a:t>
            </a:r>
          </a:p>
        </p:txBody>
      </p:sp>
      <p:grpSp>
        <p:nvGrpSpPr>
          <p:cNvPr id="391" name="Group 390">
            <a:extLst>
              <a:ext uri="{FF2B5EF4-FFF2-40B4-BE49-F238E27FC236}">
                <a16:creationId xmlns:a16="http://schemas.microsoft.com/office/drawing/2014/main" id="{C53D55CC-AC96-34D0-9938-51625FE15278}"/>
              </a:ext>
            </a:extLst>
          </p:cNvPr>
          <p:cNvGrpSpPr/>
          <p:nvPr/>
        </p:nvGrpSpPr>
        <p:grpSpPr>
          <a:xfrm>
            <a:off x="11345125" y="3039588"/>
            <a:ext cx="6651275" cy="2477035"/>
            <a:chOff x="1705257" y="18525520"/>
            <a:chExt cx="6651275" cy="2477035"/>
          </a:xfrm>
        </p:grpSpPr>
        <p:grpSp>
          <p:nvGrpSpPr>
            <p:cNvPr id="158" name="Group 157">
              <a:extLst>
                <a:ext uri="{FF2B5EF4-FFF2-40B4-BE49-F238E27FC236}">
                  <a16:creationId xmlns:a16="http://schemas.microsoft.com/office/drawing/2014/main" id="{B560695B-45C9-8D67-9B3E-636A1E3E13F1}"/>
                </a:ext>
              </a:extLst>
            </p:cNvPr>
            <p:cNvGrpSpPr/>
            <p:nvPr/>
          </p:nvGrpSpPr>
          <p:grpSpPr>
            <a:xfrm>
              <a:off x="1705257" y="18542605"/>
              <a:ext cx="1348850" cy="2459950"/>
              <a:chOff x="1871756" y="17825818"/>
              <a:chExt cx="1348850" cy="2459950"/>
            </a:xfrm>
          </p:grpSpPr>
          <p:grpSp>
            <p:nvGrpSpPr>
              <p:cNvPr id="157" name="Group 156">
                <a:extLst>
                  <a:ext uri="{FF2B5EF4-FFF2-40B4-BE49-F238E27FC236}">
                    <a16:creationId xmlns:a16="http://schemas.microsoft.com/office/drawing/2014/main" id="{9280619E-14EC-1539-0499-B72BF1E08627}"/>
                  </a:ext>
                </a:extLst>
              </p:cNvPr>
              <p:cNvGrpSpPr/>
              <p:nvPr/>
            </p:nvGrpSpPr>
            <p:grpSpPr>
              <a:xfrm>
                <a:off x="1871756" y="18101736"/>
                <a:ext cx="1348850" cy="2184032"/>
                <a:chOff x="1879361" y="18124207"/>
                <a:chExt cx="1348850" cy="2184032"/>
              </a:xfrm>
            </p:grpSpPr>
            <p:cxnSp>
              <p:nvCxnSpPr>
                <p:cNvPr id="65" name="Straight Arrow Connector 64">
                  <a:extLst>
                    <a:ext uri="{FF2B5EF4-FFF2-40B4-BE49-F238E27FC236}">
                      <a16:creationId xmlns:a16="http://schemas.microsoft.com/office/drawing/2014/main" id="{37DB8C3D-F599-FC1F-3264-77588CA37A29}"/>
                    </a:ext>
                  </a:extLst>
                </p:cNvPr>
                <p:cNvCxnSpPr/>
                <p:nvPr/>
              </p:nvCxnSpPr>
              <p:spPr>
                <a:xfrm>
                  <a:off x="2005633" y="19058556"/>
                  <a:ext cx="0" cy="10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841116E-E3AE-9322-0FF9-B2D9680E9844}"/>
                    </a:ext>
                  </a:extLst>
                </p:cNvPr>
                <p:cNvCxnSpPr>
                  <a:cxnSpLocks/>
                </p:cNvCxnSpPr>
                <p:nvPr/>
              </p:nvCxnSpPr>
              <p:spPr>
                <a:xfrm flipV="1">
                  <a:off x="2012174" y="18360344"/>
                  <a:ext cx="1066073" cy="69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8ED38D1-3509-403F-75A9-B9AB68648CBD}"/>
                    </a:ext>
                  </a:extLst>
                </p:cNvPr>
                <p:cNvCxnSpPr>
                  <a:cxnSpLocks/>
                </p:cNvCxnSpPr>
                <p:nvPr/>
              </p:nvCxnSpPr>
              <p:spPr>
                <a:xfrm flipV="1">
                  <a:off x="2005030" y="18365454"/>
                  <a:ext cx="401245" cy="692491"/>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1F93D0CA-CD05-C02C-B008-71C157E4232C}"/>
                    </a:ext>
                  </a:extLst>
                </p:cNvPr>
                <p:cNvCxnSpPr>
                  <a:cxnSpLocks/>
                </p:cNvCxnSpPr>
                <p:nvPr/>
              </p:nvCxnSpPr>
              <p:spPr>
                <a:xfrm>
                  <a:off x="2005633" y="19058556"/>
                  <a:ext cx="0" cy="5040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B7DA749C-D40C-FB0C-343D-0E8437E0DFF1}"/>
                    </a:ext>
                  </a:extLst>
                </p:cNvPr>
                <p:cNvCxnSpPr>
                  <a:cxnSpLocks/>
                </p:cNvCxnSpPr>
                <p:nvPr/>
              </p:nvCxnSpPr>
              <p:spPr>
                <a:xfrm flipV="1">
                  <a:off x="1998101" y="18803009"/>
                  <a:ext cx="816950" cy="261909"/>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97" name="Arc 96">
                  <a:extLst>
                    <a:ext uri="{FF2B5EF4-FFF2-40B4-BE49-F238E27FC236}">
                      <a16:creationId xmlns:a16="http://schemas.microsoft.com/office/drawing/2014/main" id="{2E49DE36-75E5-B7D0-2FEC-A3ABFAEA6FA9}"/>
                    </a:ext>
                  </a:extLst>
                </p:cNvPr>
                <p:cNvSpPr/>
                <p:nvPr/>
              </p:nvSpPr>
              <p:spPr>
                <a:xfrm rot="21183755" flipV="1">
                  <a:off x="2364315" y="18694637"/>
                  <a:ext cx="342406" cy="616862"/>
                </a:xfrm>
                <a:prstGeom prst="arc">
                  <a:avLst>
                    <a:gd name="adj1" fmla="val 20080219"/>
                    <a:gd name="adj2" fmla="val 252813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98" name="Arc 97">
                  <a:extLst>
                    <a:ext uri="{FF2B5EF4-FFF2-40B4-BE49-F238E27FC236}">
                      <a16:creationId xmlns:a16="http://schemas.microsoft.com/office/drawing/2014/main" id="{DBAA8A57-B83A-FB95-16B4-E634BB7CBCBD}"/>
                    </a:ext>
                  </a:extLst>
                </p:cNvPr>
                <p:cNvSpPr/>
                <p:nvPr/>
              </p:nvSpPr>
              <p:spPr>
                <a:xfrm rot="19127667" flipV="1">
                  <a:off x="2113816" y="18432843"/>
                  <a:ext cx="342406" cy="616862"/>
                </a:xfrm>
                <a:prstGeom prst="arc">
                  <a:avLst>
                    <a:gd name="adj1" fmla="val 19065796"/>
                    <a:gd name="adj2" fmla="val 252132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BBEF567B-B345-A182-7898-213F51026712}"/>
                        </a:ext>
                      </a:extLst>
                    </p:cNvPr>
                    <p:cNvSpPr txBox="1"/>
                    <p:nvPr/>
                  </p:nvSpPr>
                  <p:spPr>
                    <a:xfrm>
                      <a:off x="2455495" y="18813639"/>
                      <a:ext cx="224170" cy="2539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050" b="0" i="1" smtClean="0">
                                <a:latin typeface="Cambria Math" panose="02040503050406030204" pitchFamily="18" charset="0"/>
                                <a:ea typeface="Cambria Math" panose="02040503050406030204" pitchFamily="18" charset="0"/>
                              </a:rPr>
                              <m:t>𝜑</m:t>
                            </m:r>
                          </m:oMath>
                        </m:oMathPara>
                      </a14:m>
                      <a:endParaRPr lang="en-GB" sz="1050" b="0" dirty="0"/>
                    </a:p>
                  </p:txBody>
                </p:sp>
              </mc:Choice>
              <mc:Fallback xmlns="">
                <p:sp>
                  <p:nvSpPr>
                    <p:cNvPr id="100" name="TextBox 99">
                      <a:extLst>
                        <a:ext uri="{FF2B5EF4-FFF2-40B4-BE49-F238E27FC236}">
                          <a16:creationId xmlns:a16="http://schemas.microsoft.com/office/drawing/2014/main" id="{BBEF567B-B345-A182-7898-213F51026712}"/>
                        </a:ext>
                      </a:extLst>
                    </p:cNvPr>
                    <p:cNvSpPr txBox="1">
                      <a:spLocks noRot="1" noChangeAspect="1" noMove="1" noResize="1" noEditPoints="1" noAdjustHandles="1" noChangeArrowheads="1" noChangeShapeType="1" noTextEdit="1"/>
                    </p:cNvSpPr>
                    <p:nvPr/>
                  </p:nvSpPr>
                  <p:spPr>
                    <a:xfrm>
                      <a:off x="2455495" y="18813639"/>
                      <a:ext cx="224170" cy="253916"/>
                    </a:xfrm>
                    <a:prstGeom prst="rect">
                      <a:avLst/>
                    </a:prstGeom>
                    <a:blipFill>
                      <a:blip r:embed="rId21"/>
                      <a:stretch>
                        <a:fillRect r="-270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3B100B40-AF3E-3AFF-06F8-FEEB8E7DCDDD}"/>
                        </a:ext>
                      </a:extLst>
                    </p:cNvPr>
                    <p:cNvSpPr txBox="1"/>
                    <p:nvPr/>
                  </p:nvSpPr>
                  <p:spPr>
                    <a:xfrm>
                      <a:off x="2191405" y="18584091"/>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𝜑</m:t>
                            </m:r>
                          </m:oMath>
                        </m:oMathPara>
                      </a14:m>
                      <a:endParaRPr lang="en-GB" sz="1100" b="0" dirty="0"/>
                    </a:p>
                  </p:txBody>
                </p:sp>
              </mc:Choice>
              <mc:Fallback xmlns="">
                <p:sp>
                  <p:nvSpPr>
                    <p:cNvPr id="101" name="TextBox 100">
                      <a:extLst>
                        <a:ext uri="{FF2B5EF4-FFF2-40B4-BE49-F238E27FC236}">
                          <a16:creationId xmlns:a16="http://schemas.microsoft.com/office/drawing/2014/main" id="{3B100B40-AF3E-3AFF-06F8-FEEB8E7DCDDD}"/>
                        </a:ext>
                      </a:extLst>
                    </p:cNvPr>
                    <p:cNvSpPr txBox="1">
                      <a:spLocks noRot="1" noChangeAspect="1" noMove="1" noResize="1" noEditPoints="1" noAdjustHandles="1" noChangeArrowheads="1" noChangeShapeType="1" noTextEdit="1"/>
                    </p:cNvSpPr>
                    <p:nvPr/>
                  </p:nvSpPr>
                  <p:spPr>
                    <a:xfrm>
                      <a:off x="2191405" y="18584091"/>
                      <a:ext cx="187468" cy="261610"/>
                    </a:xfrm>
                    <a:prstGeom prst="rect">
                      <a:avLst/>
                    </a:prstGeom>
                    <a:blipFill>
                      <a:blip r:embed="rId22"/>
                      <a:stretch>
                        <a:fillRect r="-258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0C509DFA-389C-2AA3-A5DD-B0B32477AEE9}"/>
                        </a:ext>
                      </a:extLst>
                    </p:cNvPr>
                    <p:cNvSpPr txBox="1"/>
                    <p:nvPr/>
                  </p:nvSpPr>
                  <p:spPr>
                    <a:xfrm>
                      <a:off x="3013827" y="18181473"/>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𝑦</m:t>
                            </m:r>
                          </m:oMath>
                        </m:oMathPara>
                      </a14:m>
                      <a:endParaRPr lang="en-GB" sz="1100" b="0" dirty="0"/>
                    </a:p>
                  </p:txBody>
                </p:sp>
              </mc:Choice>
              <mc:Fallback xmlns="">
                <p:sp>
                  <p:nvSpPr>
                    <p:cNvPr id="106" name="TextBox 105">
                      <a:extLst>
                        <a:ext uri="{FF2B5EF4-FFF2-40B4-BE49-F238E27FC236}">
                          <a16:creationId xmlns:a16="http://schemas.microsoft.com/office/drawing/2014/main" id="{0C509DFA-389C-2AA3-A5DD-B0B32477AEE9}"/>
                        </a:ext>
                      </a:extLst>
                    </p:cNvPr>
                    <p:cNvSpPr txBox="1">
                      <a:spLocks noRot="1" noChangeAspect="1" noMove="1" noResize="1" noEditPoints="1" noAdjustHandles="1" noChangeArrowheads="1" noChangeShapeType="1" noTextEdit="1"/>
                    </p:cNvSpPr>
                    <p:nvPr/>
                  </p:nvSpPr>
                  <p:spPr>
                    <a:xfrm>
                      <a:off x="3013827" y="18181473"/>
                      <a:ext cx="187468" cy="261610"/>
                    </a:xfrm>
                    <a:prstGeom prst="rect">
                      <a:avLst/>
                    </a:prstGeom>
                    <a:blipFill>
                      <a:blip r:embed="rId23"/>
                      <a:stretch>
                        <a:fillRect r="-161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F9DC8582-C1FF-8133-6D50-F94323E4BEE6}"/>
                        </a:ext>
                      </a:extLst>
                    </p:cNvPr>
                    <p:cNvSpPr txBox="1"/>
                    <p:nvPr/>
                  </p:nvSpPr>
                  <p:spPr>
                    <a:xfrm>
                      <a:off x="3040743" y="18904622"/>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𝑥</m:t>
                            </m:r>
                          </m:oMath>
                        </m:oMathPara>
                      </a14:m>
                      <a:endParaRPr lang="en-GB" sz="1100" b="0" dirty="0"/>
                    </a:p>
                  </p:txBody>
                </p:sp>
              </mc:Choice>
              <mc:Fallback xmlns="">
                <p:sp>
                  <p:nvSpPr>
                    <p:cNvPr id="107" name="TextBox 106">
                      <a:extLst>
                        <a:ext uri="{FF2B5EF4-FFF2-40B4-BE49-F238E27FC236}">
                          <a16:creationId xmlns:a16="http://schemas.microsoft.com/office/drawing/2014/main" id="{F9DC8582-C1FF-8133-6D50-F94323E4BEE6}"/>
                        </a:ext>
                      </a:extLst>
                    </p:cNvPr>
                    <p:cNvSpPr txBox="1">
                      <a:spLocks noRot="1" noChangeAspect="1" noMove="1" noResize="1" noEditPoints="1" noAdjustHandles="1" noChangeArrowheads="1" noChangeShapeType="1" noTextEdit="1"/>
                    </p:cNvSpPr>
                    <p:nvPr/>
                  </p:nvSpPr>
                  <p:spPr>
                    <a:xfrm>
                      <a:off x="3040743" y="18904622"/>
                      <a:ext cx="187468" cy="261610"/>
                    </a:xfrm>
                    <a:prstGeom prst="rect">
                      <a:avLst/>
                    </a:prstGeom>
                    <a:blipFill>
                      <a:blip r:embed="rId24"/>
                      <a:stretch>
                        <a:fillRect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E2986BBC-04A8-41F2-41D1-2221D9BA9138}"/>
                        </a:ext>
                      </a:extLst>
                    </p:cNvPr>
                    <p:cNvSpPr txBox="1"/>
                    <p:nvPr/>
                  </p:nvSpPr>
                  <p:spPr>
                    <a:xfrm>
                      <a:off x="1879361" y="2004662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𝑧</m:t>
                            </m:r>
                          </m:oMath>
                        </m:oMathPara>
                      </a14:m>
                      <a:endParaRPr lang="en-GB" sz="1100" b="0" dirty="0"/>
                    </a:p>
                  </p:txBody>
                </p:sp>
              </mc:Choice>
              <mc:Fallback xmlns="">
                <p:sp>
                  <p:nvSpPr>
                    <p:cNvPr id="117" name="TextBox 116">
                      <a:extLst>
                        <a:ext uri="{FF2B5EF4-FFF2-40B4-BE49-F238E27FC236}">
                          <a16:creationId xmlns:a16="http://schemas.microsoft.com/office/drawing/2014/main" id="{E2986BBC-04A8-41F2-41D1-2221D9BA9138}"/>
                        </a:ext>
                      </a:extLst>
                    </p:cNvPr>
                    <p:cNvSpPr txBox="1">
                      <a:spLocks noRot="1" noChangeAspect="1" noMove="1" noResize="1" noEditPoints="1" noAdjustHandles="1" noChangeArrowheads="1" noChangeShapeType="1" noTextEdit="1"/>
                    </p:cNvSpPr>
                    <p:nvPr/>
                  </p:nvSpPr>
                  <p:spPr>
                    <a:xfrm>
                      <a:off x="1879361" y="20046629"/>
                      <a:ext cx="187468" cy="261610"/>
                    </a:xfrm>
                    <a:prstGeom prst="rect">
                      <a:avLst/>
                    </a:prstGeom>
                    <a:blipFill>
                      <a:blip r:embed="rId25"/>
                      <a:stretch>
                        <a:fillRect r="-6667"/>
                      </a:stretch>
                    </a:blipFill>
                  </p:spPr>
                  <p:txBody>
                    <a:bodyPr/>
                    <a:lstStyle/>
                    <a:p>
                      <a:r>
                        <a:rPr lang="en-GB">
                          <a:noFill/>
                        </a:rPr>
                        <a:t> </a:t>
                      </a:r>
                    </a:p>
                  </p:txBody>
                </p:sp>
              </mc:Fallback>
            </mc:AlternateContent>
            <p:cxnSp>
              <p:nvCxnSpPr>
                <p:cNvPr id="66" name="Straight Arrow Connector 65">
                  <a:extLst>
                    <a:ext uri="{FF2B5EF4-FFF2-40B4-BE49-F238E27FC236}">
                      <a16:creationId xmlns:a16="http://schemas.microsoft.com/office/drawing/2014/main" id="{52326898-FC6F-CFEB-006B-60819BE13E9A}"/>
                    </a:ext>
                  </a:extLst>
                </p:cNvPr>
                <p:cNvCxnSpPr>
                  <a:cxnSpLocks/>
                </p:cNvCxnSpPr>
                <p:nvPr/>
              </p:nvCxnSpPr>
              <p:spPr>
                <a:xfrm flipV="1">
                  <a:off x="2005633" y="19059807"/>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094965EB-B33B-454D-A393-B4A2133A77D2}"/>
                        </a:ext>
                      </a:extLst>
                    </p:cNvPr>
                    <p:cNvSpPr txBox="1"/>
                    <p:nvPr/>
                  </p:nvSpPr>
                  <p:spPr>
                    <a:xfrm>
                      <a:off x="2747226" y="18620978"/>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𝑥</m:t>
                                </m:r>
                              </m:sub>
                            </m:sSub>
                          </m:oMath>
                        </m:oMathPara>
                      </a14:m>
                      <a:endParaRPr lang="en-GB" sz="1100" b="0" dirty="0">
                        <a:ea typeface="Cambria Math" panose="02040503050406030204" pitchFamily="18" charset="0"/>
                      </a:endParaRPr>
                    </a:p>
                  </p:txBody>
                </p:sp>
              </mc:Choice>
              <mc:Fallback xmlns="">
                <p:sp>
                  <p:nvSpPr>
                    <p:cNvPr id="121" name="TextBox 120">
                      <a:extLst>
                        <a:ext uri="{FF2B5EF4-FFF2-40B4-BE49-F238E27FC236}">
                          <a16:creationId xmlns:a16="http://schemas.microsoft.com/office/drawing/2014/main" id="{094965EB-B33B-454D-A393-B4A2133A77D2}"/>
                        </a:ext>
                      </a:extLst>
                    </p:cNvPr>
                    <p:cNvSpPr txBox="1">
                      <a:spLocks noRot="1" noChangeAspect="1" noMove="1" noResize="1" noEditPoints="1" noAdjustHandles="1" noChangeArrowheads="1" noChangeShapeType="1" noTextEdit="1"/>
                    </p:cNvSpPr>
                    <p:nvPr/>
                  </p:nvSpPr>
                  <p:spPr>
                    <a:xfrm>
                      <a:off x="2747226" y="18620978"/>
                      <a:ext cx="187468" cy="261610"/>
                    </a:xfrm>
                    <a:prstGeom prst="rect">
                      <a:avLst/>
                    </a:prstGeom>
                    <a:blipFill>
                      <a:blip r:embed="rId26"/>
                      <a:stretch>
                        <a:fillRect r="-322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9D042E56-4C9A-31EB-869B-25376727CC25}"/>
                        </a:ext>
                      </a:extLst>
                    </p:cNvPr>
                    <p:cNvSpPr txBox="1"/>
                    <p:nvPr/>
                  </p:nvSpPr>
                  <p:spPr>
                    <a:xfrm>
                      <a:off x="1956989" y="1941857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𝑧</m:t>
                                </m:r>
                              </m:sub>
                            </m:sSub>
                          </m:oMath>
                        </m:oMathPara>
                      </a14:m>
                      <a:endParaRPr lang="en-GB" sz="1100" b="0" dirty="0">
                        <a:ea typeface="Cambria Math" panose="02040503050406030204" pitchFamily="18" charset="0"/>
                      </a:endParaRPr>
                    </a:p>
                  </p:txBody>
                </p:sp>
              </mc:Choice>
              <mc:Fallback xmlns="">
                <p:sp>
                  <p:nvSpPr>
                    <p:cNvPr id="124" name="TextBox 123">
                      <a:extLst>
                        <a:ext uri="{FF2B5EF4-FFF2-40B4-BE49-F238E27FC236}">
                          <a16:creationId xmlns:a16="http://schemas.microsoft.com/office/drawing/2014/main" id="{9D042E56-4C9A-31EB-869B-25376727CC25}"/>
                        </a:ext>
                      </a:extLst>
                    </p:cNvPr>
                    <p:cNvSpPr txBox="1">
                      <a:spLocks noRot="1" noChangeAspect="1" noMove="1" noResize="1" noEditPoints="1" noAdjustHandles="1" noChangeArrowheads="1" noChangeShapeType="1" noTextEdit="1"/>
                    </p:cNvSpPr>
                    <p:nvPr/>
                  </p:nvSpPr>
                  <p:spPr>
                    <a:xfrm>
                      <a:off x="1956989" y="19418579"/>
                      <a:ext cx="187468" cy="261610"/>
                    </a:xfrm>
                    <a:prstGeom prst="rect">
                      <a:avLst/>
                    </a:prstGeom>
                    <a:blipFill>
                      <a:blip r:embed="rId27"/>
                      <a:stretch>
                        <a:fillRect r="-290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72E0DC34-1FAE-A187-4700-BCFD9B6A057B}"/>
                        </a:ext>
                      </a:extLst>
                    </p:cNvPr>
                    <p:cNvSpPr txBox="1"/>
                    <p:nvPr/>
                  </p:nvSpPr>
                  <p:spPr>
                    <a:xfrm>
                      <a:off x="2293334" y="18124207"/>
                      <a:ext cx="187468" cy="274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𝑦</m:t>
                                </m:r>
                              </m:sub>
                            </m:sSub>
                          </m:oMath>
                        </m:oMathPara>
                      </a14:m>
                      <a:endParaRPr lang="en-GB" sz="1100" b="0" dirty="0">
                        <a:ea typeface="Cambria Math" panose="02040503050406030204" pitchFamily="18" charset="0"/>
                      </a:endParaRPr>
                    </a:p>
                  </p:txBody>
                </p:sp>
              </mc:Choice>
              <mc:Fallback xmlns="">
                <p:sp>
                  <p:nvSpPr>
                    <p:cNvPr id="127" name="TextBox 126">
                      <a:extLst>
                        <a:ext uri="{FF2B5EF4-FFF2-40B4-BE49-F238E27FC236}">
                          <a16:creationId xmlns:a16="http://schemas.microsoft.com/office/drawing/2014/main" id="{72E0DC34-1FAE-A187-4700-BCFD9B6A057B}"/>
                        </a:ext>
                      </a:extLst>
                    </p:cNvPr>
                    <p:cNvSpPr txBox="1">
                      <a:spLocks noRot="1" noChangeAspect="1" noMove="1" noResize="1" noEditPoints="1" noAdjustHandles="1" noChangeArrowheads="1" noChangeShapeType="1" noTextEdit="1"/>
                    </p:cNvSpPr>
                    <p:nvPr/>
                  </p:nvSpPr>
                  <p:spPr>
                    <a:xfrm>
                      <a:off x="2293334" y="18124207"/>
                      <a:ext cx="187468" cy="274947"/>
                    </a:xfrm>
                    <a:prstGeom prst="rect">
                      <a:avLst/>
                    </a:prstGeom>
                    <a:blipFill>
                      <a:blip r:embed="rId28"/>
                      <a:stretch>
                        <a:fillRect r="-4333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B85A48EC-F952-94F9-EF95-80313659EB8D}"/>
                      </a:ext>
                    </a:extLst>
                  </p:cNvPr>
                  <p:cNvSpPr txBox="1"/>
                  <p:nvPr/>
                </p:nvSpPr>
                <p:spPr>
                  <a:xfrm>
                    <a:off x="1990496" y="17825818"/>
                    <a:ext cx="41440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u="sng" smtClean="0">
                              <a:latin typeface="Cambria Math" panose="02040503050406030204" pitchFamily="18" charset="0"/>
                              <a:ea typeface="Cambria Math" panose="02040503050406030204" pitchFamily="18" charset="0"/>
                            </a:rPr>
                            <m:t>𝑅𝑜𝑡𝑎𝑡𝑖𝑜𝑛</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𝑎𝑏𝑜𝑢𝑡</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𝑧</m:t>
                          </m:r>
                        </m:oMath>
                      </m:oMathPara>
                    </a14:m>
                    <a:endParaRPr lang="en-GB" sz="1600" b="0" u="sng" dirty="0">
                      <a:ea typeface="Cambria Math" panose="02040503050406030204" pitchFamily="18" charset="0"/>
                    </a:endParaRPr>
                  </a:p>
                </p:txBody>
              </p:sp>
            </mc:Choice>
            <mc:Fallback xmlns="">
              <p:sp>
                <p:nvSpPr>
                  <p:cNvPr id="152" name="TextBox 151">
                    <a:extLst>
                      <a:ext uri="{FF2B5EF4-FFF2-40B4-BE49-F238E27FC236}">
                        <a16:creationId xmlns:a16="http://schemas.microsoft.com/office/drawing/2014/main" id="{B85A48EC-F952-94F9-EF95-80313659EB8D}"/>
                      </a:ext>
                    </a:extLst>
                  </p:cNvPr>
                  <p:cNvSpPr txBox="1">
                    <a:spLocks noRot="1" noChangeAspect="1" noMove="1" noResize="1" noEditPoints="1" noAdjustHandles="1" noChangeArrowheads="1" noChangeShapeType="1" noTextEdit="1"/>
                  </p:cNvSpPr>
                  <p:nvPr/>
                </p:nvSpPr>
                <p:spPr>
                  <a:xfrm>
                    <a:off x="1990496" y="17825818"/>
                    <a:ext cx="414407" cy="338554"/>
                  </a:xfrm>
                  <a:prstGeom prst="rect">
                    <a:avLst/>
                  </a:prstGeom>
                  <a:blipFill>
                    <a:blip r:embed="rId29"/>
                    <a:stretch>
                      <a:fillRect r="-302941"/>
                    </a:stretch>
                  </a:blipFill>
                </p:spPr>
                <p:txBody>
                  <a:bodyPr/>
                  <a:lstStyle/>
                  <a:p>
                    <a:r>
                      <a:rPr lang="en-GB">
                        <a:noFill/>
                      </a:rPr>
                      <a:t> </a:t>
                    </a:r>
                  </a:p>
                </p:txBody>
              </p:sp>
            </mc:Fallback>
          </mc:AlternateContent>
        </p:grpSp>
        <p:grpSp>
          <p:nvGrpSpPr>
            <p:cNvPr id="159" name="Group 158">
              <a:extLst>
                <a:ext uri="{FF2B5EF4-FFF2-40B4-BE49-F238E27FC236}">
                  <a16:creationId xmlns:a16="http://schemas.microsoft.com/office/drawing/2014/main" id="{4882132D-5B6B-0676-EEF0-D9BE20353116}"/>
                </a:ext>
              </a:extLst>
            </p:cNvPr>
            <p:cNvGrpSpPr/>
            <p:nvPr/>
          </p:nvGrpSpPr>
          <p:grpSpPr>
            <a:xfrm>
              <a:off x="4026444" y="18536353"/>
              <a:ext cx="1679240" cy="2445762"/>
              <a:chOff x="1541366" y="17840006"/>
              <a:chExt cx="1679240" cy="2445762"/>
            </a:xfrm>
          </p:grpSpPr>
          <p:grpSp>
            <p:nvGrpSpPr>
              <p:cNvPr id="160" name="Group 159">
                <a:extLst>
                  <a:ext uri="{FF2B5EF4-FFF2-40B4-BE49-F238E27FC236}">
                    <a16:creationId xmlns:a16="http://schemas.microsoft.com/office/drawing/2014/main" id="{1C03BD78-6FED-D785-D61C-A9F0232C8A12}"/>
                  </a:ext>
                </a:extLst>
              </p:cNvPr>
              <p:cNvGrpSpPr/>
              <p:nvPr/>
            </p:nvGrpSpPr>
            <p:grpSpPr>
              <a:xfrm>
                <a:off x="1541366" y="18234928"/>
                <a:ext cx="1679240" cy="2050840"/>
                <a:chOff x="1548971" y="18257399"/>
                <a:chExt cx="1679240" cy="2050840"/>
              </a:xfrm>
            </p:grpSpPr>
            <p:cxnSp>
              <p:nvCxnSpPr>
                <p:cNvPr id="162" name="Straight Arrow Connector 161">
                  <a:extLst>
                    <a:ext uri="{FF2B5EF4-FFF2-40B4-BE49-F238E27FC236}">
                      <a16:creationId xmlns:a16="http://schemas.microsoft.com/office/drawing/2014/main" id="{E7553234-4478-57E0-AC47-2EFFBEAB7DE6}"/>
                    </a:ext>
                  </a:extLst>
                </p:cNvPr>
                <p:cNvCxnSpPr/>
                <p:nvPr/>
              </p:nvCxnSpPr>
              <p:spPr>
                <a:xfrm>
                  <a:off x="2005633" y="19058556"/>
                  <a:ext cx="0" cy="10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CA4E692-F343-C508-5DF7-70710CB261B2}"/>
                    </a:ext>
                  </a:extLst>
                </p:cNvPr>
                <p:cNvCxnSpPr>
                  <a:cxnSpLocks/>
                </p:cNvCxnSpPr>
                <p:nvPr/>
              </p:nvCxnSpPr>
              <p:spPr>
                <a:xfrm flipV="1">
                  <a:off x="2012174" y="18438299"/>
                  <a:ext cx="969162" cy="62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2CEFC7B-AC01-079A-2580-744AE841FB2C}"/>
                    </a:ext>
                  </a:extLst>
                </p:cNvPr>
                <p:cNvCxnSpPr>
                  <a:cxnSpLocks/>
                </p:cNvCxnSpPr>
                <p:nvPr/>
              </p:nvCxnSpPr>
              <p:spPr>
                <a:xfrm flipV="1">
                  <a:off x="2005030" y="18723291"/>
                  <a:ext cx="535152" cy="33465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65" name="Straight Arrow Connector 164">
                  <a:extLst>
                    <a:ext uri="{FF2B5EF4-FFF2-40B4-BE49-F238E27FC236}">
                      <a16:creationId xmlns:a16="http://schemas.microsoft.com/office/drawing/2014/main" id="{E5923BD8-7EDF-3DC3-39CC-CD130A45754A}"/>
                    </a:ext>
                  </a:extLst>
                </p:cNvPr>
                <p:cNvCxnSpPr>
                  <a:cxnSpLocks/>
                </p:cNvCxnSpPr>
                <p:nvPr/>
              </p:nvCxnSpPr>
              <p:spPr>
                <a:xfrm flipH="1">
                  <a:off x="1548971" y="19058556"/>
                  <a:ext cx="456662" cy="47871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66" name="Straight Arrow Connector 165">
                  <a:extLst>
                    <a:ext uri="{FF2B5EF4-FFF2-40B4-BE49-F238E27FC236}">
                      <a16:creationId xmlns:a16="http://schemas.microsoft.com/office/drawing/2014/main" id="{B46D57F7-15C6-872F-A3DC-75F7CE992192}"/>
                    </a:ext>
                  </a:extLst>
                </p:cNvPr>
                <p:cNvCxnSpPr>
                  <a:cxnSpLocks/>
                </p:cNvCxnSpPr>
                <p:nvPr/>
              </p:nvCxnSpPr>
              <p:spPr>
                <a:xfrm>
                  <a:off x="1998101" y="19064918"/>
                  <a:ext cx="559447" cy="48446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167" name="Arc 166">
                  <a:extLst>
                    <a:ext uri="{FF2B5EF4-FFF2-40B4-BE49-F238E27FC236}">
                      <a16:creationId xmlns:a16="http://schemas.microsoft.com/office/drawing/2014/main" id="{1716662D-80AB-FB3D-4E33-A93AB518D618}"/>
                    </a:ext>
                  </a:extLst>
                </p:cNvPr>
                <p:cNvSpPr/>
                <p:nvPr/>
              </p:nvSpPr>
              <p:spPr>
                <a:xfrm rot="1556746" flipV="1">
                  <a:off x="2093181" y="18859102"/>
                  <a:ext cx="342406" cy="616862"/>
                </a:xfrm>
                <a:prstGeom prst="arc">
                  <a:avLst>
                    <a:gd name="adj1" fmla="val 19050380"/>
                    <a:gd name="adj2" fmla="val 331263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168" name="Arc 167">
                  <a:extLst>
                    <a:ext uri="{FF2B5EF4-FFF2-40B4-BE49-F238E27FC236}">
                      <a16:creationId xmlns:a16="http://schemas.microsoft.com/office/drawing/2014/main" id="{06C96B2F-4B21-1248-90C8-5F0E1B7CCFD1}"/>
                    </a:ext>
                  </a:extLst>
                </p:cNvPr>
                <p:cNvSpPr/>
                <p:nvPr/>
              </p:nvSpPr>
              <p:spPr>
                <a:xfrm rot="7037900" flipV="1">
                  <a:off x="1785418" y="18944987"/>
                  <a:ext cx="342406" cy="616862"/>
                </a:xfrm>
                <a:prstGeom prst="arc">
                  <a:avLst>
                    <a:gd name="adj1" fmla="val 19065796"/>
                    <a:gd name="adj2" fmla="val 252132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ADE22370-D04D-41D5-751D-5A78AC9CD99A}"/>
                        </a:ext>
                      </a:extLst>
                    </p:cNvPr>
                    <p:cNvSpPr txBox="1"/>
                    <p:nvPr/>
                  </p:nvSpPr>
                  <p:spPr>
                    <a:xfrm>
                      <a:off x="2222376" y="19050608"/>
                      <a:ext cx="22417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𝜃</m:t>
                            </m:r>
                          </m:oMath>
                        </m:oMathPara>
                      </a14:m>
                      <a:endParaRPr lang="en-GB" sz="1100" b="0" dirty="0"/>
                    </a:p>
                  </p:txBody>
                </p:sp>
              </mc:Choice>
              <mc:Fallback xmlns="">
                <p:sp>
                  <p:nvSpPr>
                    <p:cNvPr id="169" name="TextBox 168">
                      <a:extLst>
                        <a:ext uri="{FF2B5EF4-FFF2-40B4-BE49-F238E27FC236}">
                          <a16:creationId xmlns:a16="http://schemas.microsoft.com/office/drawing/2014/main" id="{ADE22370-D04D-41D5-751D-5A78AC9CD99A}"/>
                        </a:ext>
                      </a:extLst>
                    </p:cNvPr>
                    <p:cNvSpPr txBox="1">
                      <a:spLocks noRot="1" noChangeAspect="1" noMove="1" noResize="1" noEditPoints="1" noAdjustHandles="1" noChangeArrowheads="1" noChangeShapeType="1" noTextEdit="1"/>
                    </p:cNvSpPr>
                    <p:nvPr/>
                  </p:nvSpPr>
                  <p:spPr>
                    <a:xfrm>
                      <a:off x="2222376" y="19050608"/>
                      <a:ext cx="224170" cy="261610"/>
                    </a:xfrm>
                    <a:prstGeom prst="rect">
                      <a:avLst/>
                    </a:prstGeom>
                    <a:blipFill>
                      <a:blip r:embed="rId3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74F6BD4F-A9FA-C02E-7B8B-E40F7C4ECEED}"/>
                        </a:ext>
                      </a:extLst>
                    </p:cNvPr>
                    <p:cNvSpPr txBox="1"/>
                    <p:nvPr/>
                  </p:nvSpPr>
                  <p:spPr>
                    <a:xfrm>
                      <a:off x="1788676" y="19188380"/>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𝜃</m:t>
                            </m:r>
                          </m:oMath>
                        </m:oMathPara>
                      </a14:m>
                      <a:endParaRPr lang="en-GB" sz="1100" b="0" dirty="0"/>
                    </a:p>
                  </p:txBody>
                </p:sp>
              </mc:Choice>
              <mc:Fallback xmlns="">
                <p:sp>
                  <p:nvSpPr>
                    <p:cNvPr id="170" name="TextBox 169">
                      <a:extLst>
                        <a:ext uri="{FF2B5EF4-FFF2-40B4-BE49-F238E27FC236}">
                          <a16:creationId xmlns:a16="http://schemas.microsoft.com/office/drawing/2014/main" id="{74F6BD4F-A9FA-C02E-7B8B-E40F7C4ECEED}"/>
                        </a:ext>
                      </a:extLst>
                    </p:cNvPr>
                    <p:cNvSpPr txBox="1">
                      <a:spLocks noRot="1" noChangeAspect="1" noMove="1" noResize="1" noEditPoints="1" noAdjustHandles="1" noChangeArrowheads="1" noChangeShapeType="1" noTextEdit="1"/>
                    </p:cNvSpPr>
                    <p:nvPr/>
                  </p:nvSpPr>
                  <p:spPr>
                    <a:xfrm>
                      <a:off x="1788676" y="19188380"/>
                      <a:ext cx="187468" cy="261610"/>
                    </a:xfrm>
                    <a:prstGeom prst="rect">
                      <a:avLst/>
                    </a:prstGeom>
                    <a:blipFill>
                      <a:blip r:embed="rId31"/>
                      <a:stretch>
                        <a:fillRect r="-161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B1955A51-1E48-5D86-7A6F-1F14D8F7E3F2}"/>
                        </a:ext>
                      </a:extLst>
                    </p:cNvPr>
                    <p:cNvSpPr txBox="1"/>
                    <p:nvPr/>
                  </p:nvSpPr>
                  <p:spPr>
                    <a:xfrm>
                      <a:off x="2902650" y="1825739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𝑦</m:t>
                            </m:r>
                          </m:oMath>
                        </m:oMathPara>
                      </a14:m>
                      <a:endParaRPr lang="en-GB" sz="1100" b="0" dirty="0"/>
                    </a:p>
                  </p:txBody>
                </p:sp>
              </mc:Choice>
              <mc:Fallback xmlns="">
                <p:sp>
                  <p:nvSpPr>
                    <p:cNvPr id="171" name="TextBox 170">
                      <a:extLst>
                        <a:ext uri="{FF2B5EF4-FFF2-40B4-BE49-F238E27FC236}">
                          <a16:creationId xmlns:a16="http://schemas.microsoft.com/office/drawing/2014/main" id="{B1955A51-1E48-5D86-7A6F-1F14D8F7E3F2}"/>
                        </a:ext>
                      </a:extLst>
                    </p:cNvPr>
                    <p:cNvSpPr txBox="1">
                      <a:spLocks noRot="1" noChangeAspect="1" noMove="1" noResize="1" noEditPoints="1" noAdjustHandles="1" noChangeArrowheads="1" noChangeShapeType="1" noTextEdit="1"/>
                    </p:cNvSpPr>
                    <p:nvPr/>
                  </p:nvSpPr>
                  <p:spPr>
                    <a:xfrm>
                      <a:off x="2902650" y="18257399"/>
                      <a:ext cx="187468" cy="261610"/>
                    </a:xfrm>
                    <a:prstGeom prst="rect">
                      <a:avLst/>
                    </a:prstGeom>
                    <a:blipFill>
                      <a:blip r:embed="rId32"/>
                      <a:stretch>
                        <a:fillRect r="-20000" b="-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308AD82B-D100-A388-1DCB-FD376B904D3E}"/>
                        </a:ext>
                      </a:extLst>
                    </p:cNvPr>
                    <p:cNvSpPr txBox="1"/>
                    <p:nvPr/>
                  </p:nvSpPr>
                  <p:spPr>
                    <a:xfrm>
                      <a:off x="3040743" y="18904622"/>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𝑥</m:t>
                            </m:r>
                          </m:oMath>
                        </m:oMathPara>
                      </a14:m>
                      <a:endParaRPr lang="en-GB" sz="1100" b="0" dirty="0"/>
                    </a:p>
                  </p:txBody>
                </p:sp>
              </mc:Choice>
              <mc:Fallback xmlns="">
                <p:sp>
                  <p:nvSpPr>
                    <p:cNvPr id="172" name="TextBox 171">
                      <a:extLst>
                        <a:ext uri="{FF2B5EF4-FFF2-40B4-BE49-F238E27FC236}">
                          <a16:creationId xmlns:a16="http://schemas.microsoft.com/office/drawing/2014/main" id="{308AD82B-D100-A388-1DCB-FD376B904D3E}"/>
                        </a:ext>
                      </a:extLst>
                    </p:cNvPr>
                    <p:cNvSpPr txBox="1">
                      <a:spLocks noRot="1" noChangeAspect="1" noMove="1" noResize="1" noEditPoints="1" noAdjustHandles="1" noChangeArrowheads="1" noChangeShapeType="1" noTextEdit="1"/>
                    </p:cNvSpPr>
                    <p:nvPr/>
                  </p:nvSpPr>
                  <p:spPr>
                    <a:xfrm>
                      <a:off x="3040743" y="18904622"/>
                      <a:ext cx="187468" cy="261610"/>
                    </a:xfrm>
                    <a:prstGeom prst="rect">
                      <a:avLst/>
                    </a:prstGeom>
                    <a:blipFill>
                      <a:blip r:embed="rId33"/>
                      <a:stretch>
                        <a:fillRect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9076AE4A-A970-90CA-CFDE-166DBA230B6C}"/>
                        </a:ext>
                      </a:extLst>
                    </p:cNvPr>
                    <p:cNvSpPr txBox="1"/>
                    <p:nvPr/>
                  </p:nvSpPr>
                  <p:spPr>
                    <a:xfrm>
                      <a:off x="1879361" y="2004662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𝑧</m:t>
                            </m:r>
                          </m:oMath>
                        </m:oMathPara>
                      </a14:m>
                      <a:endParaRPr lang="en-GB" sz="1100" b="0" dirty="0"/>
                    </a:p>
                  </p:txBody>
                </p:sp>
              </mc:Choice>
              <mc:Fallback xmlns="">
                <p:sp>
                  <p:nvSpPr>
                    <p:cNvPr id="173" name="TextBox 172">
                      <a:extLst>
                        <a:ext uri="{FF2B5EF4-FFF2-40B4-BE49-F238E27FC236}">
                          <a16:creationId xmlns:a16="http://schemas.microsoft.com/office/drawing/2014/main" id="{9076AE4A-A970-90CA-CFDE-166DBA230B6C}"/>
                        </a:ext>
                      </a:extLst>
                    </p:cNvPr>
                    <p:cNvSpPr txBox="1">
                      <a:spLocks noRot="1" noChangeAspect="1" noMove="1" noResize="1" noEditPoints="1" noAdjustHandles="1" noChangeArrowheads="1" noChangeShapeType="1" noTextEdit="1"/>
                    </p:cNvSpPr>
                    <p:nvPr/>
                  </p:nvSpPr>
                  <p:spPr>
                    <a:xfrm>
                      <a:off x="1879361" y="20046629"/>
                      <a:ext cx="187468" cy="261610"/>
                    </a:xfrm>
                    <a:prstGeom prst="rect">
                      <a:avLst/>
                    </a:prstGeom>
                    <a:blipFill>
                      <a:blip r:embed="rId25"/>
                      <a:stretch>
                        <a:fillRect r="-6667"/>
                      </a:stretch>
                    </a:blipFill>
                  </p:spPr>
                  <p:txBody>
                    <a:bodyPr/>
                    <a:lstStyle/>
                    <a:p>
                      <a:r>
                        <a:rPr lang="en-GB">
                          <a:noFill/>
                        </a:rPr>
                        <a:t> </a:t>
                      </a:r>
                    </a:p>
                  </p:txBody>
                </p:sp>
              </mc:Fallback>
            </mc:AlternateContent>
            <p:cxnSp>
              <p:nvCxnSpPr>
                <p:cNvPr id="174" name="Straight Arrow Connector 173">
                  <a:extLst>
                    <a:ext uri="{FF2B5EF4-FFF2-40B4-BE49-F238E27FC236}">
                      <a16:creationId xmlns:a16="http://schemas.microsoft.com/office/drawing/2014/main" id="{2AC3E62C-1F26-D812-DC89-2B264A346705}"/>
                    </a:ext>
                  </a:extLst>
                </p:cNvPr>
                <p:cNvCxnSpPr>
                  <a:cxnSpLocks/>
                </p:cNvCxnSpPr>
                <p:nvPr/>
              </p:nvCxnSpPr>
              <p:spPr>
                <a:xfrm flipV="1">
                  <a:off x="2005633" y="19059807"/>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A1C4D3BE-A509-0D30-848E-8EF0B6C0E668}"/>
                        </a:ext>
                      </a:extLst>
                    </p:cNvPr>
                    <p:cNvSpPr txBox="1"/>
                    <p:nvPr/>
                  </p:nvSpPr>
                  <p:spPr>
                    <a:xfrm>
                      <a:off x="2747226" y="18620978"/>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𝑥</m:t>
                                </m:r>
                              </m:sub>
                            </m:sSub>
                          </m:oMath>
                        </m:oMathPara>
                      </a14:m>
                      <a:endParaRPr lang="en-GB" sz="1100" b="0" dirty="0">
                        <a:ea typeface="Cambria Math" panose="02040503050406030204" pitchFamily="18" charset="0"/>
                      </a:endParaRPr>
                    </a:p>
                  </p:txBody>
                </p:sp>
              </mc:Choice>
              <mc:Fallback xmlns="">
                <p:sp>
                  <p:nvSpPr>
                    <p:cNvPr id="175" name="TextBox 174">
                      <a:extLst>
                        <a:ext uri="{FF2B5EF4-FFF2-40B4-BE49-F238E27FC236}">
                          <a16:creationId xmlns:a16="http://schemas.microsoft.com/office/drawing/2014/main" id="{A1C4D3BE-A509-0D30-848E-8EF0B6C0E668}"/>
                        </a:ext>
                      </a:extLst>
                    </p:cNvPr>
                    <p:cNvSpPr txBox="1">
                      <a:spLocks noRot="1" noChangeAspect="1" noMove="1" noResize="1" noEditPoints="1" noAdjustHandles="1" noChangeArrowheads="1" noChangeShapeType="1" noTextEdit="1"/>
                    </p:cNvSpPr>
                    <p:nvPr/>
                  </p:nvSpPr>
                  <p:spPr>
                    <a:xfrm>
                      <a:off x="2747226" y="18620978"/>
                      <a:ext cx="187468" cy="261610"/>
                    </a:xfrm>
                    <a:prstGeom prst="rect">
                      <a:avLst/>
                    </a:prstGeom>
                    <a:blipFill>
                      <a:blip r:embed="rId34"/>
                      <a:stretch>
                        <a:fillRect r="-322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5A00911A-FC47-DB89-2618-5FC7CDD32CAC}"/>
                        </a:ext>
                      </a:extLst>
                    </p:cNvPr>
                    <p:cNvSpPr txBox="1"/>
                    <p:nvPr/>
                  </p:nvSpPr>
                  <p:spPr>
                    <a:xfrm>
                      <a:off x="1956989" y="1941857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𝑧</m:t>
                                </m:r>
                              </m:sub>
                            </m:sSub>
                          </m:oMath>
                        </m:oMathPara>
                      </a14:m>
                      <a:endParaRPr lang="en-GB" sz="1100" b="0" dirty="0">
                        <a:ea typeface="Cambria Math" panose="02040503050406030204" pitchFamily="18" charset="0"/>
                      </a:endParaRPr>
                    </a:p>
                  </p:txBody>
                </p:sp>
              </mc:Choice>
              <mc:Fallback xmlns="">
                <p:sp>
                  <p:nvSpPr>
                    <p:cNvPr id="176" name="TextBox 175">
                      <a:extLst>
                        <a:ext uri="{FF2B5EF4-FFF2-40B4-BE49-F238E27FC236}">
                          <a16:creationId xmlns:a16="http://schemas.microsoft.com/office/drawing/2014/main" id="{5A00911A-FC47-DB89-2618-5FC7CDD32CAC}"/>
                        </a:ext>
                      </a:extLst>
                    </p:cNvPr>
                    <p:cNvSpPr txBox="1">
                      <a:spLocks noRot="1" noChangeAspect="1" noMove="1" noResize="1" noEditPoints="1" noAdjustHandles="1" noChangeArrowheads="1" noChangeShapeType="1" noTextEdit="1"/>
                    </p:cNvSpPr>
                    <p:nvPr/>
                  </p:nvSpPr>
                  <p:spPr>
                    <a:xfrm>
                      <a:off x="1956989" y="19418579"/>
                      <a:ext cx="187468" cy="261610"/>
                    </a:xfrm>
                    <a:prstGeom prst="rect">
                      <a:avLst/>
                    </a:prstGeom>
                    <a:blipFill>
                      <a:blip r:embed="rId27"/>
                      <a:stretch>
                        <a:fillRect r="-290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6B373C9C-F748-8DF3-34AA-05B0E24FBA01}"/>
                        </a:ext>
                      </a:extLst>
                    </p:cNvPr>
                    <p:cNvSpPr txBox="1"/>
                    <p:nvPr/>
                  </p:nvSpPr>
                  <p:spPr>
                    <a:xfrm>
                      <a:off x="2326297" y="18482625"/>
                      <a:ext cx="187468" cy="274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𝑦</m:t>
                                </m:r>
                              </m:sub>
                            </m:sSub>
                          </m:oMath>
                        </m:oMathPara>
                      </a14:m>
                      <a:endParaRPr lang="en-GB" sz="1100" b="0" dirty="0">
                        <a:ea typeface="Cambria Math" panose="02040503050406030204" pitchFamily="18" charset="0"/>
                      </a:endParaRPr>
                    </a:p>
                  </p:txBody>
                </p:sp>
              </mc:Choice>
              <mc:Fallback xmlns="">
                <p:sp>
                  <p:nvSpPr>
                    <p:cNvPr id="177" name="TextBox 176">
                      <a:extLst>
                        <a:ext uri="{FF2B5EF4-FFF2-40B4-BE49-F238E27FC236}">
                          <a16:creationId xmlns:a16="http://schemas.microsoft.com/office/drawing/2014/main" id="{6B373C9C-F748-8DF3-34AA-05B0E24FBA01}"/>
                        </a:ext>
                      </a:extLst>
                    </p:cNvPr>
                    <p:cNvSpPr txBox="1">
                      <a:spLocks noRot="1" noChangeAspect="1" noMove="1" noResize="1" noEditPoints="1" noAdjustHandles="1" noChangeArrowheads="1" noChangeShapeType="1" noTextEdit="1"/>
                    </p:cNvSpPr>
                    <p:nvPr/>
                  </p:nvSpPr>
                  <p:spPr>
                    <a:xfrm>
                      <a:off x="2326297" y="18482625"/>
                      <a:ext cx="187468" cy="274947"/>
                    </a:xfrm>
                    <a:prstGeom prst="rect">
                      <a:avLst/>
                    </a:prstGeom>
                    <a:blipFill>
                      <a:blip r:embed="rId35"/>
                      <a:stretch>
                        <a:fillRect r="-3871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1AA61BAB-44AD-F100-8496-FC8AC92D5E8A}"/>
                      </a:ext>
                    </a:extLst>
                  </p:cNvPr>
                  <p:cNvSpPr txBox="1"/>
                  <p:nvPr/>
                </p:nvSpPr>
                <p:spPr>
                  <a:xfrm>
                    <a:off x="1879340" y="17840006"/>
                    <a:ext cx="41440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u="sng" smtClean="0">
                              <a:latin typeface="Cambria Math" panose="02040503050406030204" pitchFamily="18" charset="0"/>
                              <a:ea typeface="Cambria Math" panose="02040503050406030204" pitchFamily="18" charset="0"/>
                            </a:rPr>
                            <m:t>𝑅𝑜𝑡𝑎𝑡𝑖𝑜𝑛</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𝑎𝑏𝑜𝑢𝑡</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𝑦</m:t>
                          </m:r>
                        </m:oMath>
                      </m:oMathPara>
                    </a14:m>
                    <a:endParaRPr lang="en-GB" sz="1600" b="0" u="sng" dirty="0">
                      <a:ea typeface="Cambria Math" panose="02040503050406030204" pitchFamily="18" charset="0"/>
                    </a:endParaRPr>
                  </a:p>
                </p:txBody>
              </p:sp>
            </mc:Choice>
            <mc:Fallback xmlns="">
              <p:sp>
                <p:nvSpPr>
                  <p:cNvPr id="161" name="TextBox 160">
                    <a:extLst>
                      <a:ext uri="{FF2B5EF4-FFF2-40B4-BE49-F238E27FC236}">
                        <a16:creationId xmlns:a16="http://schemas.microsoft.com/office/drawing/2014/main" id="{1AA61BAB-44AD-F100-8496-FC8AC92D5E8A}"/>
                      </a:ext>
                    </a:extLst>
                  </p:cNvPr>
                  <p:cNvSpPr txBox="1">
                    <a:spLocks noRot="1" noChangeAspect="1" noMove="1" noResize="1" noEditPoints="1" noAdjustHandles="1" noChangeArrowheads="1" noChangeShapeType="1" noTextEdit="1"/>
                  </p:cNvSpPr>
                  <p:nvPr/>
                </p:nvSpPr>
                <p:spPr>
                  <a:xfrm>
                    <a:off x="1879340" y="17840006"/>
                    <a:ext cx="414407" cy="338554"/>
                  </a:xfrm>
                  <a:prstGeom prst="rect">
                    <a:avLst/>
                  </a:prstGeom>
                  <a:blipFill>
                    <a:blip r:embed="rId36"/>
                    <a:stretch>
                      <a:fillRect r="-310294" b="-5455"/>
                    </a:stretch>
                  </a:blipFill>
                </p:spPr>
                <p:txBody>
                  <a:bodyPr/>
                  <a:lstStyle/>
                  <a:p>
                    <a:r>
                      <a:rPr lang="en-GB">
                        <a:noFill/>
                      </a:rPr>
                      <a:t> </a:t>
                    </a:r>
                  </a:p>
                </p:txBody>
              </p:sp>
            </mc:Fallback>
          </mc:AlternateContent>
        </p:grpSp>
        <p:grpSp>
          <p:nvGrpSpPr>
            <p:cNvPr id="178" name="Group 177">
              <a:extLst>
                <a:ext uri="{FF2B5EF4-FFF2-40B4-BE49-F238E27FC236}">
                  <a16:creationId xmlns:a16="http://schemas.microsoft.com/office/drawing/2014/main" id="{29619583-DF41-49AD-7A0D-275791203E80}"/>
                </a:ext>
              </a:extLst>
            </p:cNvPr>
            <p:cNvGrpSpPr/>
            <p:nvPr/>
          </p:nvGrpSpPr>
          <p:grpSpPr>
            <a:xfrm>
              <a:off x="6811204" y="18525520"/>
              <a:ext cx="1545328" cy="2475229"/>
              <a:chOff x="1707601" y="17810539"/>
              <a:chExt cx="1545328" cy="2475229"/>
            </a:xfrm>
          </p:grpSpPr>
          <p:grpSp>
            <p:nvGrpSpPr>
              <p:cNvPr id="179" name="Group 178">
                <a:extLst>
                  <a:ext uri="{FF2B5EF4-FFF2-40B4-BE49-F238E27FC236}">
                    <a16:creationId xmlns:a16="http://schemas.microsoft.com/office/drawing/2014/main" id="{92764FA0-15F2-C3FC-37E7-F8FDCAE95672}"/>
                  </a:ext>
                </a:extLst>
              </p:cNvPr>
              <p:cNvGrpSpPr/>
              <p:nvPr/>
            </p:nvGrpSpPr>
            <p:grpSpPr>
              <a:xfrm>
                <a:off x="1707601" y="18101736"/>
                <a:ext cx="1545328" cy="2184032"/>
                <a:chOff x="1715206" y="18124207"/>
                <a:chExt cx="1545328" cy="2184032"/>
              </a:xfrm>
            </p:grpSpPr>
            <p:cxnSp>
              <p:nvCxnSpPr>
                <p:cNvPr id="193" name="Straight Arrow Connector 192">
                  <a:extLst>
                    <a:ext uri="{FF2B5EF4-FFF2-40B4-BE49-F238E27FC236}">
                      <a16:creationId xmlns:a16="http://schemas.microsoft.com/office/drawing/2014/main" id="{4399C51B-44B1-DEB0-C48F-84430FB4DE3B}"/>
                    </a:ext>
                  </a:extLst>
                </p:cNvPr>
                <p:cNvCxnSpPr>
                  <a:cxnSpLocks/>
                </p:cNvCxnSpPr>
                <p:nvPr/>
              </p:nvCxnSpPr>
              <p:spPr>
                <a:xfrm flipV="1">
                  <a:off x="2005633" y="19059807"/>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20DC65D3-DD4B-1BD6-273D-03BDC84F0A11}"/>
                    </a:ext>
                  </a:extLst>
                </p:cNvPr>
                <p:cNvCxnSpPr/>
                <p:nvPr/>
              </p:nvCxnSpPr>
              <p:spPr>
                <a:xfrm>
                  <a:off x="2005633" y="19058556"/>
                  <a:ext cx="0" cy="10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B206EA27-EAB1-91ED-2DFA-D8A0BE08BAE8}"/>
                    </a:ext>
                  </a:extLst>
                </p:cNvPr>
                <p:cNvCxnSpPr>
                  <a:cxnSpLocks/>
                </p:cNvCxnSpPr>
                <p:nvPr/>
              </p:nvCxnSpPr>
              <p:spPr>
                <a:xfrm flipV="1">
                  <a:off x="2012174" y="18316227"/>
                  <a:ext cx="1128364" cy="742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87271347-AC29-8AF9-3FEB-CB82FE6C8CFE}"/>
                    </a:ext>
                  </a:extLst>
                </p:cNvPr>
                <p:cNvCxnSpPr>
                  <a:cxnSpLocks/>
                </p:cNvCxnSpPr>
                <p:nvPr/>
              </p:nvCxnSpPr>
              <p:spPr>
                <a:xfrm flipV="1">
                  <a:off x="2005030" y="18365454"/>
                  <a:ext cx="401245" cy="692491"/>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84" name="Straight Arrow Connector 183">
                  <a:extLst>
                    <a:ext uri="{FF2B5EF4-FFF2-40B4-BE49-F238E27FC236}">
                      <a16:creationId xmlns:a16="http://schemas.microsoft.com/office/drawing/2014/main" id="{B51B09D0-0CAA-73EF-2573-F46643C5987F}"/>
                    </a:ext>
                  </a:extLst>
                </p:cNvPr>
                <p:cNvCxnSpPr>
                  <a:cxnSpLocks/>
                </p:cNvCxnSpPr>
                <p:nvPr/>
              </p:nvCxnSpPr>
              <p:spPr>
                <a:xfrm>
                  <a:off x="2005633" y="19058556"/>
                  <a:ext cx="329738" cy="621633"/>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85" name="Straight Arrow Connector 184">
                  <a:extLst>
                    <a:ext uri="{FF2B5EF4-FFF2-40B4-BE49-F238E27FC236}">
                      <a16:creationId xmlns:a16="http://schemas.microsoft.com/office/drawing/2014/main" id="{C34E71B3-8A34-20AA-2FA9-1AD4BCC6F60B}"/>
                    </a:ext>
                  </a:extLst>
                </p:cNvPr>
                <p:cNvCxnSpPr>
                  <a:cxnSpLocks/>
                </p:cNvCxnSpPr>
                <p:nvPr/>
              </p:nvCxnSpPr>
              <p:spPr>
                <a:xfrm>
                  <a:off x="2005030" y="19057945"/>
                  <a:ext cx="793960" cy="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186" name="Arc 185">
                  <a:extLst>
                    <a:ext uri="{FF2B5EF4-FFF2-40B4-BE49-F238E27FC236}">
                      <a16:creationId xmlns:a16="http://schemas.microsoft.com/office/drawing/2014/main" id="{8A816BBF-C0A3-EE44-6A42-D34D28E1C0A0}"/>
                    </a:ext>
                  </a:extLst>
                </p:cNvPr>
                <p:cNvSpPr/>
                <p:nvPr/>
              </p:nvSpPr>
              <p:spPr>
                <a:xfrm rot="4316851" flipV="1">
                  <a:off x="1852434" y="19031466"/>
                  <a:ext cx="342406" cy="616862"/>
                </a:xfrm>
                <a:prstGeom prst="arc">
                  <a:avLst>
                    <a:gd name="adj1" fmla="val 20080219"/>
                    <a:gd name="adj2" fmla="val 252813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187" name="Arc 186">
                  <a:extLst>
                    <a:ext uri="{FF2B5EF4-FFF2-40B4-BE49-F238E27FC236}">
                      <a16:creationId xmlns:a16="http://schemas.microsoft.com/office/drawing/2014/main" id="{42750484-CB29-ACB5-9D13-C155976F25A0}"/>
                    </a:ext>
                  </a:extLst>
                </p:cNvPr>
                <p:cNvSpPr/>
                <p:nvPr/>
              </p:nvSpPr>
              <p:spPr>
                <a:xfrm rot="19127667" flipV="1">
                  <a:off x="2113816" y="18432843"/>
                  <a:ext cx="342406" cy="616862"/>
                </a:xfrm>
                <a:prstGeom prst="arc">
                  <a:avLst>
                    <a:gd name="adj1" fmla="val 19065796"/>
                    <a:gd name="adj2" fmla="val 252132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B490C7A7-4CDE-6874-E8E9-7C1E7A4AA685}"/>
                        </a:ext>
                      </a:extLst>
                    </p:cNvPr>
                    <p:cNvSpPr txBox="1"/>
                    <p:nvPr/>
                  </p:nvSpPr>
                  <p:spPr>
                    <a:xfrm>
                      <a:off x="1941794" y="19240070"/>
                      <a:ext cx="22417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𝜙</m:t>
                            </m:r>
                          </m:oMath>
                        </m:oMathPara>
                      </a14:m>
                      <a:endParaRPr lang="en-GB" sz="1100" b="0" dirty="0"/>
                    </a:p>
                  </p:txBody>
                </p:sp>
              </mc:Choice>
              <mc:Fallback xmlns="">
                <p:sp>
                  <p:nvSpPr>
                    <p:cNvPr id="188" name="TextBox 187">
                      <a:extLst>
                        <a:ext uri="{FF2B5EF4-FFF2-40B4-BE49-F238E27FC236}">
                          <a16:creationId xmlns:a16="http://schemas.microsoft.com/office/drawing/2014/main" id="{B490C7A7-4CDE-6874-E8E9-7C1E7A4AA685}"/>
                        </a:ext>
                      </a:extLst>
                    </p:cNvPr>
                    <p:cNvSpPr txBox="1">
                      <a:spLocks noRot="1" noChangeAspect="1" noMove="1" noResize="1" noEditPoints="1" noAdjustHandles="1" noChangeArrowheads="1" noChangeShapeType="1" noTextEdit="1"/>
                    </p:cNvSpPr>
                    <p:nvPr/>
                  </p:nvSpPr>
                  <p:spPr>
                    <a:xfrm>
                      <a:off x="1941794" y="19240070"/>
                      <a:ext cx="224170" cy="261610"/>
                    </a:xfrm>
                    <a:prstGeom prst="rect">
                      <a:avLst/>
                    </a:prstGeom>
                    <a:blipFill>
                      <a:blip r:embed="rId37"/>
                      <a:stretch>
                        <a:fillRect r="-13514" b="-46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7CD49DF6-F2F5-47DC-CEFD-CF1AD31033FE}"/>
                        </a:ext>
                      </a:extLst>
                    </p:cNvPr>
                    <p:cNvSpPr txBox="1"/>
                    <p:nvPr/>
                  </p:nvSpPr>
                  <p:spPr>
                    <a:xfrm>
                      <a:off x="2191405" y="18584091"/>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𝜙</m:t>
                            </m:r>
                          </m:oMath>
                        </m:oMathPara>
                      </a14:m>
                      <a:endParaRPr lang="en-GB" sz="1100" b="0" dirty="0"/>
                    </a:p>
                  </p:txBody>
                </p:sp>
              </mc:Choice>
              <mc:Fallback xmlns="">
                <p:sp>
                  <p:nvSpPr>
                    <p:cNvPr id="189" name="TextBox 188">
                      <a:extLst>
                        <a:ext uri="{FF2B5EF4-FFF2-40B4-BE49-F238E27FC236}">
                          <a16:creationId xmlns:a16="http://schemas.microsoft.com/office/drawing/2014/main" id="{7CD49DF6-F2F5-47DC-CEFD-CF1AD31033FE}"/>
                        </a:ext>
                      </a:extLst>
                    </p:cNvPr>
                    <p:cNvSpPr txBox="1">
                      <a:spLocks noRot="1" noChangeAspect="1" noMove="1" noResize="1" noEditPoints="1" noAdjustHandles="1" noChangeArrowheads="1" noChangeShapeType="1" noTextEdit="1"/>
                    </p:cNvSpPr>
                    <p:nvPr/>
                  </p:nvSpPr>
                  <p:spPr>
                    <a:xfrm>
                      <a:off x="2191405" y="18584091"/>
                      <a:ext cx="187468" cy="261610"/>
                    </a:xfrm>
                    <a:prstGeom prst="rect">
                      <a:avLst/>
                    </a:prstGeom>
                    <a:blipFill>
                      <a:blip r:embed="rId38"/>
                      <a:stretch>
                        <a:fillRect r="-35484" b="-69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32050548-8170-107D-9233-532229A57665}"/>
                        </a:ext>
                      </a:extLst>
                    </p:cNvPr>
                    <p:cNvSpPr txBox="1"/>
                    <p:nvPr/>
                  </p:nvSpPr>
                  <p:spPr>
                    <a:xfrm>
                      <a:off x="3073066" y="18154417"/>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𝑦</m:t>
                            </m:r>
                          </m:oMath>
                        </m:oMathPara>
                      </a14:m>
                      <a:endParaRPr lang="en-GB" sz="1100" b="0" dirty="0"/>
                    </a:p>
                  </p:txBody>
                </p:sp>
              </mc:Choice>
              <mc:Fallback xmlns="">
                <p:sp>
                  <p:nvSpPr>
                    <p:cNvPr id="190" name="TextBox 189">
                      <a:extLst>
                        <a:ext uri="{FF2B5EF4-FFF2-40B4-BE49-F238E27FC236}">
                          <a16:creationId xmlns:a16="http://schemas.microsoft.com/office/drawing/2014/main" id="{32050548-8170-107D-9233-532229A57665}"/>
                        </a:ext>
                      </a:extLst>
                    </p:cNvPr>
                    <p:cNvSpPr txBox="1">
                      <a:spLocks noRot="1" noChangeAspect="1" noMove="1" noResize="1" noEditPoints="1" noAdjustHandles="1" noChangeArrowheads="1" noChangeShapeType="1" noTextEdit="1"/>
                    </p:cNvSpPr>
                    <p:nvPr/>
                  </p:nvSpPr>
                  <p:spPr>
                    <a:xfrm>
                      <a:off x="3073066" y="18154417"/>
                      <a:ext cx="187468" cy="261610"/>
                    </a:xfrm>
                    <a:prstGeom prst="rect">
                      <a:avLst/>
                    </a:prstGeom>
                    <a:blipFill>
                      <a:blip r:embed="rId39"/>
                      <a:stretch>
                        <a:fillRect r="-193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564EA19-18B6-23FA-FE0E-ACFB09D88112}"/>
                        </a:ext>
                      </a:extLst>
                    </p:cNvPr>
                    <p:cNvSpPr txBox="1"/>
                    <p:nvPr/>
                  </p:nvSpPr>
                  <p:spPr>
                    <a:xfrm>
                      <a:off x="3040743" y="18904622"/>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𝑥</m:t>
                            </m:r>
                          </m:oMath>
                        </m:oMathPara>
                      </a14:m>
                      <a:endParaRPr lang="en-GB" sz="1100" b="0" dirty="0"/>
                    </a:p>
                  </p:txBody>
                </p:sp>
              </mc:Choice>
              <mc:Fallback xmlns="">
                <p:sp>
                  <p:nvSpPr>
                    <p:cNvPr id="191" name="TextBox 190">
                      <a:extLst>
                        <a:ext uri="{FF2B5EF4-FFF2-40B4-BE49-F238E27FC236}">
                          <a16:creationId xmlns:a16="http://schemas.microsoft.com/office/drawing/2014/main" id="{2564EA19-18B6-23FA-FE0E-ACFB09D88112}"/>
                        </a:ext>
                      </a:extLst>
                    </p:cNvPr>
                    <p:cNvSpPr txBox="1">
                      <a:spLocks noRot="1" noChangeAspect="1" noMove="1" noResize="1" noEditPoints="1" noAdjustHandles="1" noChangeArrowheads="1" noChangeShapeType="1" noTextEdit="1"/>
                    </p:cNvSpPr>
                    <p:nvPr/>
                  </p:nvSpPr>
                  <p:spPr>
                    <a:xfrm>
                      <a:off x="3040743" y="18904622"/>
                      <a:ext cx="187468" cy="261610"/>
                    </a:xfrm>
                    <a:prstGeom prst="rect">
                      <a:avLst/>
                    </a:prstGeom>
                    <a:blipFill>
                      <a:blip r:embed="rId33"/>
                      <a:stretch>
                        <a:fillRect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99CD5933-4CB0-0BB3-2017-CDAC1697C032}"/>
                        </a:ext>
                      </a:extLst>
                    </p:cNvPr>
                    <p:cNvSpPr txBox="1"/>
                    <p:nvPr/>
                  </p:nvSpPr>
                  <p:spPr>
                    <a:xfrm>
                      <a:off x="1879361" y="2004662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𝑧</m:t>
                            </m:r>
                          </m:oMath>
                        </m:oMathPara>
                      </a14:m>
                      <a:endParaRPr lang="en-GB" sz="1100" b="0" dirty="0"/>
                    </a:p>
                  </p:txBody>
                </p:sp>
              </mc:Choice>
              <mc:Fallback xmlns="">
                <p:sp>
                  <p:nvSpPr>
                    <p:cNvPr id="192" name="TextBox 191">
                      <a:extLst>
                        <a:ext uri="{FF2B5EF4-FFF2-40B4-BE49-F238E27FC236}">
                          <a16:creationId xmlns:a16="http://schemas.microsoft.com/office/drawing/2014/main" id="{99CD5933-4CB0-0BB3-2017-CDAC1697C032}"/>
                        </a:ext>
                      </a:extLst>
                    </p:cNvPr>
                    <p:cNvSpPr txBox="1">
                      <a:spLocks noRot="1" noChangeAspect="1" noMove="1" noResize="1" noEditPoints="1" noAdjustHandles="1" noChangeArrowheads="1" noChangeShapeType="1" noTextEdit="1"/>
                    </p:cNvSpPr>
                    <p:nvPr/>
                  </p:nvSpPr>
                  <p:spPr>
                    <a:xfrm>
                      <a:off x="1879361" y="20046629"/>
                      <a:ext cx="187468" cy="261610"/>
                    </a:xfrm>
                    <a:prstGeom prst="rect">
                      <a:avLst/>
                    </a:prstGeom>
                    <a:blipFill>
                      <a:blip r:embed="rId25"/>
                      <a:stretch>
                        <a:fillRect r="-32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E4E0F8A6-58E0-B540-8595-9FFAD88CF975}"/>
                        </a:ext>
                      </a:extLst>
                    </p:cNvPr>
                    <p:cNvSpPr txBox="1"/>
                    <p:nvPr/>
                  </p:nvSpPr>
                  <p:spPr>
                    <a:xfrm>
                      <a:off x="2624839" y="18800848"/>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𝑥</m:t>
                                </m:r>
                              </m:sub>
                            </m:sSub>
                          </m:oMath>
                        </m:oMathPara>
                      </a14:m>
                      <a:endParaRPr lang="en-GB" sz="1100" b="0" dirty="0">
                        <a:ea typeface="Cambria Math" panose="02040503050406030204" pitchFamily="18" charset="0"/>
                      </a:endParaRPr>
                    </a:p>
                  </p:txBody>
                </p:sp>
              </mc:Choice>
              <mc:Fallback xmlns="">
                <p:sp>
                  <p:nvSpPr>
                    <p:cNvPr id="194" name="TextBox 193">
                      <a:extLst>
                        <a:ext uri="{FF2B5EF4-FFF2-40B4-BE49-F238E27FC236}">
                          <a16:creationId xmlns:a16="http://schemas.microsoft.com/office/drawing/2014/main" id="{E4E0F8A6-58E0-B540-8595-9FFAD88CF975}"/>
                        </a:ext>
                      </a:extLst>
                    </p:cNvPr>
                    <p:cNvSpPr txBox="1">
                      <a:spLocks noRot="1" noChangeAspect="1" noMove="1" noResize="1" noEditPoints="1" noAdjustHandles="1" noChangeArrowheads="1" noChangeShapeType="1" noTextEdit="1"/>
                    </p:cNvSpPr>
                    <p:nvPr/>
                  </p:nvSpPr>
                  <p:spPr>
                    <a:xfrm>
                      <a:off x="2624839" y="18800848"/>
                      <a:ext cx="187468" cy="261610"/>
                    </a:xfrm>
                    <a:prstGeom prst="rect">
                      <a:avLst/>
                    </a:prstGeom>
                    <a:blipFill>
                      <a:blip r:embed="rId40"/>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28C59468-3081-BDE9-CEEE-609792E7890A}"/>
                        </a:ext>
                      </a:extLst>
                    </p:cNvPr>
                    <p:cNvSpPr txBox="1"/>
                    <p:nvPr/>
                  </p:nvSpPr>
                  <p:spPr>
                    <a:xfrm>
                      <a:off x="2245487" y="19598556"/>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𝑧</m:t>
                                </m:r>
                              </m:sub>
                            </m:sSub>
                          </m:oMath>
                        </m:oMathPara>
                      </a14:m>
                      <a:endParaRPr lang="en-GB" sz="1100" b="0" dirty="0">
                        <a:ea typeface="Cambria Math" panose="02040503050406030204" pitchFamily="18" charset="0"/>
                      </a:endParaRPr>
                    </a:p>
                  </p:txBody>
                </p:sp>
              </mc:Choice>
              <mc:Fallback xmlns="">
                <p:sp>
                  <p:nvSpPr>
                    <p:cNvPr id="195" name="TextBox 194">
                      <a:extLst>
                        <a:ext uri="{FF2B5EF4-FFF2-40B4-BE49-F238E27FC236}">
                          <a16:creationId xmlns:a16="http://schemas.microsoft.com/office/drawing/2014/main" id="{28C59468-3081-BDE9-CEEE-609792E7890A}"/>
                        </a:ext>
                      </a:extLst>
                    </p:cNvPr>
                    <p:cNvSpPr txBox="1">
                      <a:spLocks noRot="1" noChangeAspect="1" noMove="1" noResize="1" noEditPoints="1" noAdjustHandles="1" noChangeArrowheads="1" noChangeShapeType="1" noTextEdit="1"/>
                    </p:cNvSpPr>
                    <p:nvPr/>
                  </p:nvSpPr>
                  <p:spPr>
                    <a:xfrm>
                      <a:off x="2245487" y="19598556"/>
                      <a:ext cx="187468" cy="261610"/>
                    </a:xfrm>
                    <a:prstGeom prst="rect">
                      <a:avLst/>
                    </a:prstGeom>
                    <a:blipFill>
                      <a:blip r:embed="rId41"/>
                      <a:stretch>
                        <a:fillRect r="-290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11A151CA-0087-D650-516B-AE9C5B6013A0}"/>
                        </a:ext>
                      </a:extLst>
                    </p:cNvPr>
                    <p:cNvSpPr txBox="1"/>
                    <p:nvPr/>
                  </p:nvSpPr>
                  <p:spPr>
                    <a:xfrm>
                      <a:off x="2293334" y="18124207"/>
                      <a:ext cx="187468" cy="274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𝑦</m:t>
                                </m:r>
                              </m:sub>
                            </m:sSub>
                          </m:oMath>
                        </m:oMathPara>
                      </a14:m>
                      <a:endParaRPr lang="en-GB" sz="1100" b="0" dirty="0">
                        <a:ea typeface="Cambria Math" panose="02040503050406030204" pitchFamily="18" charset="0"/>
                      </a:endParaRPr>
                    </a:p>
                  </p:txBody>
                </p:sp>
              </mc:Choice>
              <mc:Fallback xmlns="">
                <p:sp>
                  <p:nvSpPr>
                    <p:cNvPr id="196" name="TextBox 195">
                      <a:extLst>
                        <a:ext uri="{FF2B5EF4-FFF2-40B4-BE49-F238E27FC236}">
                          <a16:creationId xmlns:a16="http://schemas.microsoft.com/office/drawing/2014/main" id="{11A151CA-0087-D650-516B-AE9C5B6013A0}"/>
                        </a:ext>
                      </a:extLst>
                    </p:cNvPr>
                    <p:cNvSpPr txBox="1">
                      <a:spLocks noRot="1" noChangeAspect="1" noMove="1" noResize="1" noEditPoints="1" noAdjustHandles="1" noChangeArrowheads="1" noChangeShapeType="1" noTextEdit="1"/>
                    </p:cNvSpPr>
                    <p:nvPr/>
                  </p:nvSpPr>
                  <p:spPr>
                    <a:xfrm>
                      <a:off x="2293334" y="18124207"/>
                      <a:ext cx="187468" cy="274947"/>
                    </a:xfrm>
                    <a:prstGeom prst="rect">
                      <a:avLst/>
                    </a:prstGeom>
                    <a:blipFill>
                      <a:blip r:embed="rId42"/>
                      <a:stretch>
                        <a:fillRect r="-3871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7DBB71FE-6BDC-BC2F-FD02-212CBA1D76BB}"/>
                      </a:ext>
                    </a:extLst>
                  </p:cNvPr>
                  <p:cNvSpPr txBox="1"/>
                  <p:nvPr/>
                </p:nvSpPr>
                <p:spPr>
                  <a:xfrm>
                    <a:off x="1873439" y="17810539"/>
                    <a:ext cx="41440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u="sng" smtClean="0">
                              <a:latin typeface="Cambria Math" panose="02040503050406030204" pitchFamily="18" charset="0"/>
                              <a:ea typeface="Cambria Math" panose="02040503050406030204" pitchFamily="18" charset="0"/>
                            </a:rPr>
                            <m:t>𝑅𝑜𝑡𝑎𝑡𝑖𝑜𝑛</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𝑎𝑏𝑜𝑢𝑡</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𝑥</m:t>
                          </m:r>
                        </m:oMath>
                      </m:oMathPara>
                    </a14:m>
                    <a:endParaRPr lang="en-GB" sz="1600" b="0" u="sng" dirty="0">
                      <a:ea typeface="Cambria Math" panose="02040503050406030204" pitchFamily="18" charset="0"/>
                    </a:endParaRPr>
                  </a:p>
                </p:txBody>
              </p:sp>
            </mc:Choice>
            <mc:Fallback xmlns="">
              <p:sp>
                <p:nvSpPr>
                  <p:cNvPr id="180" name="TextBox 179">
                    <a:extLst>
                      <a:ext uri="{FF2B5EF4-FFF2-40B4-BE49-F238E27FC236}">
                        <a16:creationId xmlns:a16="http://schemas.microsoft.com/office/drawing/2014/main" id="{7DBB71FE-6BDC-BC2F-FD02-212CBA1D76BB}"/>
                      </a:ext>
                    </a:extLst>
                  </p:cNvPr>
                  <p:cNvSpPr txBox="1">
                    <a:spLocks noRot="1" noChangeAspect="1" noMove="1" noResize="1" noEditPoints="1" noAdjustHandles="1" noChangeArrowheads="1" noChangeShapeType="1" noTextEdit="1"/>
                  </p:cNvSpPr>
                  <p:nvPr/>
                </p:nvSpPr>
                <p:spPr>
                  <a:xfrm>
                    <a:off x="1873439" y="17810539"/>
                    <a:ext cx="414407" cy="338554"/>
                  </a:xfrm>
                  <a:prstGeom prst="rect">
                    <a:avLst/>
                  </a:prstGeom>
                  <a:blipFill>
                    <a:blip r:embed="rId43"/>
                    <a:stretch>
                      <a:fillRect r="-304412"/>
                    </a:stretch>
                  </a:blipFill>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sp>
            <p:nvSpPr>
              <p:cNvPr id="208" name="TextBox 207">
                <a:extLst>
                  <a:ext uri="{FF2B5EF4-FFF2-40B4-BE49-F238E27FC236}">
                    <a16:creationId xmlns:a16="http://schemas.microsoft.com/office/drawing/2014/main" id="{F1968817-0893-CA06-5B8A-77831DF57497}"/>
                  </a:ext>
                </a:extLst>
              </p:cNvPr>
              <p:cNvSpPr txBox="1"/>
              <p:nvPr/>
            </p:nvSpPr>
            <p:spPr>
              <a:xfrm>
                <a:off x="10538641" y="5817025"/>
                <a:ext cx="9394191" cy="2921954"/>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By simultaneously rotating about each axis using a matrix operation, a rotation matrix </a:t>
                </a:r>
                <a14:m>
                  <m:oMath xmlns:m="http://schemas.openxmlformats.org/officeDocument/2006/math">
                    <m:d>
                      <m:dPr>
                        <m:ctrlPr>
                          <a:rPr lang="en-GB" sz="1800" b="0" i="1" smtClean="0">
                            <a:latin typeface="Cambria Math" panose="02040503050406030204" pitchFamily="18" charset="0"/>
                            <a:cs typeface="Calibri" panose="020F0502020204030204" pitchFamily="34" charset="0"/>
                          </a:rPr>
                        </m:ctrlPr>
                      </m:dPr>
                      <m:e>
                        <m:r>
                          <a:rPr lang="en-GB" sz="1800" b="0" i="1" smtClean="0">
                            <a:latin typeface="Cambria Math" panose="02040503050406030204" pitchFamily="18" charset="0"/>
                            <a:cs typeface="Calibri" panose="020F0502020204030204" pitchFamily="34" charset="0"/>
                          </a:rPr>
                          <m:t>𝑅</m:t>
                        </m:r>
                      </m:e>
                    </m:d>
                  </m:oMath>
                </a14:m>
                <a:r>
                  <a:rPr lang="en-GB" sz="1800" dirty="0">
                    <a:latin typeface="Calibri" panose="020F0502020204030204" pitchFamily="34" charset="0"/>
                    <a:cs typeface="Calibri" panose="020F0502020204030204" pitchFamily="34" charset="0"/>
                  </a:rPr>
                  <a:t> can be defined to convert from the body frame to the inertial frame [1].</a:t>
                </a:r>
              </a:p>
              <a:p>
                <a:endParaRPr lang="en-GB" sz="1800" dirty="0"/>
              </a:p>
              <a:p>
                <a:pPr/>
                <a14:m>
                  <m:oMathPara xmlns:m="http://schemas.openxmlformats.org/officeDocument/2006/math">
                    <m:oMathParaPr>
                      <m:jc m:val="centerGroup"/>
                    </m:oMathParaPr>
                    <m:oMath xmlns:m="http://schemas.openxmlformats.org/officeDocument/2006/math">
                      <m:d>
                        <m:dPr>
                          <m:begChr m:val="["/>
                          <m:endChr m:val="]"/>
                          <m:ctrlPr>
                            <a:rPr lang="en-GB" sz="1800" b="0" i="1" smtClean="0">
                              <a:latin typeface="Cambria Math" panose="02040503050406030204" pitchFamily="18" charset="0"/>
                            </a:rPr>
                          </m:ctrlPr>
                        </m:dPr>
                        <m:e>
                          <m:m>
                            <m:mPr>
                              <m:mcs>
                                <m:mc>
                                  <m:mcPr>
                                    <m:count m:val="1"/>
                                    <m:mcJc m:val="center"/>
                                  </m:mcPr>
                                </m:mc>
                              </m:mcs>
                              <m:ctrlPr>
                                <a:rPr lang="en-GB" sz="1800" i="1" smtClean="0">
                                  <a:latin typeface="Cambria Math" panose="02040503050406030204" pitchFamily="18" charset="0"/>
                                </a:rPr>
                              </m:ctrlPr>
                            </m:mPr>
                            <m:mr>
                              <m:e>
                                <m:r>
                                  <m:rPr>
                                    <m:brk m:alnAt="7"/>
                                  </m:rPr>
                                  <a:rPr lang="en-GB" sz="1800" b="0" i="1" smtClean="0">
                                    <a:latin typeface="Cambria Math" panose="02040503050406030204" pitchFamily="18" charset="0"/>
                                  </a:rPr>
                                  <m:t>𝑥</m:t>
                                </m:r>
                              </m:e>
                            </m:mr>
                            <m:mr>
                              <m:e>
                                <m:r>
                                  <a:rPr lang="en-GB" sz="1800" b="0" i="1" smtClean="0">
                                    <a:latin typeface="Cambria Math" panose="02040503050406030204" pitchFamily="18" charset="0"/>
                                  </a:rPr>
                                  <m:t>𝑦</m:t>
                                </m:r>
                              </m:e>
                            </m:mr>
                            <m:mr>
                              <m:e>
                                <m:r>
                                  <a:rPr lang="en-GB" sz="1800" b="0" i="1" smtClean="0">
                                    <a:latin typeface="Cambria Math" panose="02040503050406030204" pitchFamily="18" charset="0"/>
                                  </a:rPr>
                                  <m:t>𝑧</m:t>
                                </m:r>
                              </m:e>
                            </m:mr>
                          </m:m>
                        </m:e>
                      </m:d>
                      <m:r>
                        <a:rPr lang="en-GB" sz="1800" b="0" i="1" smtClean="0">
                          <a:latin typeface="Cambria Math" panose="02040503050406030204" pitchFamily="18" charset="0"/>
                        </a:rPr>
                        <m:t>=</m:t>
                      </m:r>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𝑅</m:t>
                          </m:r>
                        </m:e>
                        <m:sub>
                          <m:r>
                            <a:rPr lang="en-GB" sz="1800" b="0" i="1" smtClean="0">
                              <a:latin typeface="Cambria Math" panose="02040503050406030204" pitchFamily="18" charset="0"/>
                            </a:rPr>
                            <m:t>𝑏</m:t>
                          </m:r>
                        </m:sub>
                        <m:sup>
                          <m:r>
                            <a:rPr lang="en-GB" sz="1800" b="0" i="1" smtClean="0">
                              <a:latin typeface="Cambria Math" panose="02040503050406030204" pitchFamily="18" charset="0"/>
                            </a:rPr>
                            <m:t>𝑛</m:t>
                          </m:r>
                        </m:sup>
                      </m:sSubSup>
                      <m:d>
                        <m:dPr>
                          <m:begChr m:val="["/>
                          <m:endChr m:val="]"/>
                          <m:ctrlPr>
                            <a:rPr lang="en-GB" sz="1800" i="1" smtClean="0">
                              <a:latin typeface="Cambria Math" panose="02040503050406030204" pitchFamily="18" charset="0"/>
                            </a:rPr>
                          </m:ctrlPr>
                        </m:dPr>
                        <m:e>
                          <m:m>
                            <m:mPr>
                              <m:mcs>
                                <m:mc>
                                  <m:mcPr>
                                    <m:count m:val="1"/>
                                    <m:mcJc m:val="center"/>
                                  </m:mcPr>
                                </m:mc>
                              </m:mcs>
                              <m:ctrlPr>
                                <a:rPr lang="en-GB" sz="1800" i="1">
                                  <a:latin typeface="Cambria Math" panose="02040503050406030204" pitchFamily="18" charset="0"/>
                                </a:rPr>
                              </m:ctrlPr>
                            </m:mPr>
                            <m:mr>
                              <m:e>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𝑏</m:t>
                                    </m:r>
                                  </m:e>
                                  <m:sub>
                                    <m:r>
                                      <m:rPr>
                                        <m:brk m:alnAt="7"/>
                                      </m:rPr>
                                      <a:rPr lang="en-GB" sz="1800" i="1">
                                        <a:latin typeface="Cambria Math" panose="02040503050406030204" pitchFamily="18" charset="0"/>
                                      </a:rPr>
                                      <m:t>𝑥</m:t>
                                    </m:r>
                                  </m:sub>
                                </m:sSub>
                              </m:e>
                            </m:mr>
                            <m:m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i="1">
                                        <a:latin typeface="Cambria Math" panose="02040503050406030204" pitchFamily="18" charset="0"/>
                                      </a:rPr>
                                      <m:t>𝑦</m:t>
                                    </m:r>
                                  </m:sub>
                                </m:sSub>
                              </m:e>
                            </m:mr>
                            <m:m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i="1">
                                        <a:latin typeface="Cambria Math" panose="02040503050406030204" pitchFamily="18" charset="0"/>
                                      </a:rPr>
                                      <m:t>𝑧</m:t>
                                    </m:r>
                                  </m:sub>
                                </m:sSub>
                              </m:e>
                            </m:mr>
                          </m:m>
                        </m:e>
                      </m:d>
                    </m:oMath>
                  </m:oMathPara>
                </a14:m>
                <a:endParaRPr lang="en-GB" sz="1800" dirty="0"/>
              </a:p>
              <a:p>
                <a:endParaRPr lang="en-GB" sz="1800" dirty="0"/>
              </a:p>
              <a:p>
                <a:r>
                  <a:rPr lang="en-GB" sz="1800" dirty="0">
                    <a:latin typeface="Calibri" panose="020F0502020204030204" pitchFamily="34" charset="0"/>
                    <a:cs typeface="Calibri" panose="020F0502020204030204" pitchFamily="34" charset="0"/>
                  </a:rPr>
                  <a:t>Since the rotation matrix is orthogonal, its inverse is equal to its transpose.</a:t>
                </a:r>
              </a:p>
              <a:p>
                <a:endParaRPr lang="en-GB" sz="18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Sup>
                        <m:sSubSupPr>
                          <m:ctrlPr>
                            <a:rPr lang="en-GB" sz="1800" b="0" i="1" smtClean="0">
                              <a:latin typeface="Cambria Math" panose="02040503050406030204" pitchFamily="18" charset="0"/>
                              <a:cs typeface="Calibri" panose="020F0502020204030204" pitchFamily="34" charset="0"/>
                            </a:rPr>
                          </m:ctrlPr>
                        </m:sSubSupPr>
                        <m:e>
                          <m:r>
                            <a:rPr lang="en-GB" sz="1800" b="0" i="1" smtClean="0">
                              <a:latin typeface="Cambria Math" panose="02040503050406030204" pitchFamily="18" charset="0"/>
                              <a:cs typeface="Calibri" panose="020F0502020204030204" pitchFamily="34" charset="0"/>
                            </a:rPr>
                            <m:t>𝑅</m:t>
                          </m:r>
                        </m:e>
                        <m:sub>
                          <m:r>
                            <a:rPr lang="en-GB" sz="1800" b="0" i="1" smtClean="0">
                              <a:latin typeface="Cambria Math" panose="02040503050406030204" pitchFamily="18" charset="0"/>
                              <a:cs typeface="Calibri" panose="020F0502020204030204" pitchFamily="34" charset="0"/>
                            </a:rPr>
                            <m:t>𝑛</m:t>
                          </m:r>
                        </m:sub>
                        <m:sup>
                          <m:r>
                            <a:rPr lang="en-GB" sz="1800" b="0" i="1" smtClean="0">
                              <a:latin typeface="Cambria Math" panose="02040503050406030204" pitchFamily="18" charset="0"/>
                              <a:cs typeface="Calibri" panose="020F0502020204030204" pitchFamily="34" charset="0"/>
                            </a:rPr>
                            <m:t>𝑏</m:t>
                          </m:r>
                        </m:sup>
                      </m:sSubSup>
                      <m:r>
                        <a:rPr lang="en-GB" sz="1800" b="0" i="1" smtClean="0">
                          <a:latin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rPr>
                          </m:ctrlPr>
                        </m:sSupPr>
                        <m:e>
                          <m:sSubSup>
                            <m:sSubSupPr>
                              <m:ctrlPr>
                                <a:rPr lang="en-GB" sz="1800" i="1">
                                  <a:latin typeface="Cambria Math" panose="02040503050406030204" pitchFamily="18" charset="0"/>
                                </a:rPr>
                              </m:ctrlPr>
                            </m:sSubSupPr>
                            <m:e>
                              <m:r>
                                <a:rPr lang="en-GB" sz="1800" i="1">
                                  <a:latin typeface="Cambria Math" panose="02040503050406030204" pitchFamily="18" charset="0"/>
                                </a:rPr>
                                <m:t>[</m:t>
                              </m:r>
                              <m:r>
                                <a:rPr lang="en-GB" sz="1800" i="1">
                                  <a:latin typeface="Cambria Math" panose="02040503050406030204" pitchFamily="18" charset="0"/>
                                </a:rPr>
                                <m:t>𝑅</m:t>
                              </m:r>
                            </m:e>
                            <m:sub>
                              <m:r>
                                <a:rPr lang="en-GB" sz="1800" i="1">
                                  <a:latin typeface="Cambria Math" panose="02040503050406030204" pitchFamily="18" charset="0"/>
                                </a:rPr>
                                <m:t>𝑏</m:t>
                              </m:r>
                            </m:sub>
                            <m:sup>
                              <m:r>
                                <a:rPr lang="en-GB" sz="1800" i="1">
                                  <a:latin typeface="Cambria Math" panose="02040503050406030204" pitchFamily="18" charset="0"/>
                                </a:rPr>
                                <m:t>𝑛</m:t>
                              </m:r>
                            </m:sup>
                          </m:sSubSup>
                          <m:r>
                            <a:rPr lang="en-GB" sz="1800" b="0" i="1" smtClean="0">
                              <a:latin typeface="Cambria Math" panose="02040503050406030204" pitchFamily="18" charset="0"/>
                            </a:rPr>
                            <m:t>]</m:t>
                          </m:r>
                        </m:e>
                        <m:sup>
                          <m:r>
                            <a:rPr lang="en-GB" sz="1800" b="0" i="1" smtClean="0">
                              <a:latin typeface="Cambria Math" panose="02040503050406030204" pitchFamily="18" charset="0"/>
                            </a:rPr>
                            <m:t>−1</m:t>
                          </m:r>
                        </m:sup>
                      </m:sSup>
                      <m:r>
                        <a:rPr lang="en-GB" sz="1800" b="0" i="1" smtClean="0">
                          <a:latin typeface="Cambria Math" panose="02040503050406030204" pitchFamily="18" charset="0"/>
                        </a:rPr>
                        <m:t>=</m:t>
                      </m:r>
                      <m:sSup>
                        <m:sSupPr>
                          <m:ctrlPr>
                            <a:rPr lang="en-GB" sz="1800" i="1">
                              <a:latin typeface="Cambria Math" panose="02040503050406030204" pitchFamily="18" charset="0"/>
                            </a:rPr>
                          </m:ctrlPr>
                        </m:sSupPr>
                        <m:e>
                          <m:sSubSup>
                            <m:sSubSupPr>
                              <m:ctrlPr>
                                <a:rPr lang="en-GB" sz="1800" i="1">
                                  <a:latin typeface="Cambria Math" panose="02040503050406030204" pitchFamily="18" charset="0"/>
                                </a:rPr>
                              </m:ctrlPr>
                            </m:sSubSupPr>
                            <m:e>
                              <m:r>
                                <a:rPr lang="en-GB" sz="1800" i="1">
                                  <a:latin typeface="Cambria Math" panose="02040503050406030204" pitchFamily="18" charset="0"/>
                                </a:rPr>
                                <m:t>[</m:t>
                              </m:r>
                              <m:r>
                                <a:rPr lang="en-GB" sz="1800" i="1">
                                  <a:latin typeface="Cambria Math" panose="02040503050406030204" pitchFamily="18" charset="0"/>
                                </a:rPr>
                                <m:t>𝑅</m:t>
                              </m:r>
                            </m:e>
                            <m:sub>
                              <m:r>
                                <a:rPr lang="en-GB" sz="1800" i="1">
                                  <a:latin typeface="Cambria Math" panose="02040503050406030204" pitchFamily="18" charset="0"/>
                                </a:rPr>
                                <m:t>𝑏</m:t>
                              </m:r>
                            </m:sub>
                            <m:sup>
                              <m:r>
                                <a:rPr lang="en-GB" sz="1800" i="1">
                                  <a:latin typeface="Cambria Math" panose="02040503050406030204" pitchFamily="18" charset="0"/>
                                </a:rPr>
                                <m:t>𝑛</m:t>
                              </m:r>
                            </m:sup>
                          </m:sSubSup>
                          <m:r>
                            <a:rPr lang="en-GB" sz="1800" i="1">
                              <a:latin typeface="Cambria Math" panose="02040503050406030204" pitchFamily="18" charset="0"/>
                            </a:rPr>
                            <m:t>]</m:t>
                          </m:r>
                        </m:e>
                        <m:sup>
                          <m:r>
                            <a:rPr lang="en-GB" sz="1800" b="0" i="1" smtClean="0">
                              <a:latin typeface="Cambria Math" panose="02040503050406030204" pitchFamily="18" charset="0"/>
                            </a:rPr>
                            <m:t>𝑇</m:t>
                          </m:r>
                        </m:sup>
                      </m:sSup>
                    </m:oMath>
                  </m:oMathPara>
                </a14:m>
                <a:endParaRPr lang="en-GB" sz="1800" dirty="0">
                  <a:latin typeface="Calibri" panose="020F0502020204030204" pitchFamily="34" charset="0"/>
                  <a:cs typeface="Calibri" panose="020F0502020204030204" pitchFamily="34" charset="0"/>
                </a:endParaRPr>
              </a:p>
            </p:txBody>
          </p:sp>
        </mc:Choice>
        <mc:Fallback xmlns="">
          <p:sp>
            <p:nvSpPr>
              <p:cNvPr id="208" name="TextBox 207">
                <a:extLst>
                  <a:ext uri="{FF2B5EF4-FFF2-40B4-BE49-F238E27FC236}">
                    <a16:creationId xmlns:a16="http://schemas.microsoft.com/office/drawing/2014/main" id="{F1968817-0893-CA06-5B8A-77831DF57497}"/>
                  </a:ext>
                </a:extLst>
              </p:cNvPr>
              <p:cNvSpPr txBox="1">
                <a:spLocks noRot="1" noChangeAspect="1" noMove="1" noResize="1" noEditPoints="1" noAdjustHandles="1" noChangeArrowheads="1" noChangeShapeType="1" noTextEdit="1"/>
              </p:cNvSpPr>
              <p:nvPr/>
            </p:nvSpPr>
            <p:spPr>
              <a:xfrm>
                <a:off x="10538641" y="5817025"/>
                <a:ext cx="9394191" cy="2921954"/>
              </a:xfrm>
              <a:prstGeom prst="rect">
                <a:avLst/>
              </a:prstGeom>
              <a:blipFill>
                <a:blip r:embed="rId44"/>
                <a:stretch>
                  <a:fillRect l="-584" t="-1042" b="-104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9" name="TextBox 208">
                <a:extLst>
                  <a:ext uri="{FF2B5EF4-FFF2-40B4-BE49-F238E27FC236}">
                    <a16:creationId xmlns:a16="http://schemas.microsoft.com/office/drawing/2014/main" id="{1981C61E-5D47-E79F-4E86-C5603CAD84D5}"/>
                  </a:ext>
                </a:extLst>
              </p:cNvPr>
              <p:cNvSpPr txBox="1"/>
              <p:nvPr/>
            </p:nvSpPr>
            <p:spPr>
              <a:xfrm>
                <a:off x="10490689" y="9598175"/>
                <a:ext cx="9422649" cy="8620309"/>
              </a:xfrm>
              <a:prstGeom prst="rect">
                <a:avLst/>
              </a:prstGeom>
              <a:noFill/>
            </p:spPr>
            <p:txBody>
              <a:bodyPr wrap="square" rtlCol="0">
                <a:spAutoFit/>
              </a:bodyPr>
              <a:lstStyle/>
              <a:p>
                <a:r>
                  <a:rPr lang="en-GB" sz="1800" b="1" u="sng" dirty="0">
                    <a:latin typeface="Calibri" panose="020F0502020204030204" pitchFamily="34" charset="0"/>
                    <a:cs typeface="Calibri" panose="020F0502020204030204" pitchFamily="34" charset="0"/>
                  </a:rPr>
                  <a:t>State Derivatives</a:t>
                </a:r>
              </a:p>
              <a:p>
                <a:pPr/>
                <a14:m>
                  <m:oMathPara xmlns:m="http://schemas.openxmlformats.org/officeDocument/2006/math">
                    <m:oMathParaPr>
                      <m:jc m:val="centerGroup"/>
                    </m:oMathParaPr>
                    <m:oMath xmlns:m="http://schemas.openxmlformats.org/officeDocument/2006/math">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𝑋</m:t>
                          </m:r>
                        </m:e>
                      </m:acc>
                      <m:r>
                        <a:rPr lang="en-GB" sz="1800" b="0" i="1" smtClean="0">
                          <a:latin typeface="Cambria Math" panose="02040503050406030204" pitchFamily="18" charset="0"/>
                          <a:cs typeface="Calibri" panose="020F0502020204030204" pitchFamily="34" charset="0"/>
                        </a:rPr>
                        <m:t>=</m:t>
                      </m:r>
                      <m:d>
                        <m:dPr>
                          <m:begChr m:val="["/>
                          <m:endChr m:val="]"/>
                          <m:ctrlPr>
                            <a:rPr lang="en-GB" sz="1800" b="0" i="1" smtClean="0">
                              <a:latin typeface="Cambria Math" panose="02040503050406030204" pitchFamily="18" charset="0"/>
                              <a:cs typeface="Calibri" panose="020F0502020204030204" pitchFamily="34" charset="0"/>
                            </a:rPr>
                          </m:ctrlPr>
                        </m:dPr>
                        <m:e>
                          <m:m>
                            <m:mPr>
                              <m:mcs>
                                <m:mc>
                                  <m:mcPr>
                                    <m:count m:val="1"/>
                                    <m:mcJc m:val="center"/>
                                  </m:mcPr>
                                </m:mc>
                              </m:mcs>
                              <m:ctrlPr>
                                <a:rPr lang="en-GB" sz="1800" b="0" i="1" smtClean="0">
                                  <a:latin typeface="Cambria Math" panose="02040503050406030204" pitchFamily="18" charset="0"/>
                                  <a:cs typeface="Calibri" panose="020F0502020204030204" pitchFamily="34" charset="0"/>
                                </a:rPr>
                              </m:ctrlPr>
                            </m:mPr>
                            <m:mr>
                              <m:e>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𝑥</m:t>
                                    </m:r>
                                  </m:e>
                                </m:acc>
                              </m:e>
                            </m:mr>
                            <m:mr>
                              <m:e>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𝑦</m:t>
                                    </m:r>
                                  </m:e>
                                </m:acc>
                              </m:e>
                            </m:mr>
                            <m:mr>
                              <m:e>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𝑧</m:t>
                                    </m:r>
                                  </m:e>
                                </m:acc>
                              </m:e>
                            </m:mr>
                          </m:m>
                        </m:e>
                      </m:d>
                      <m:r>
                        <a:rPr lang="en-GB" sz="1800" i="1">
                          <a:latin typeface="Cambria Math" panose="02040503050406030204" pitchFamily="18" charset="0"/>
                          <a:cs typeface="Calibri" panose="020F0502020204030204" pitchFamily="34" charset="0"/>
                        </a:rPr>
                        <m:t>,</m:t>
                      </m:r>
                      <m:r>
                        <a:rPr lang="en-GB" sz="1800" b="0" i="1" smtClean="0">
                          <a:latin typeface="Cambria Math" panose="02040503050406030204" pitchFamily="18" charset="0"/>
                          <a:cs typeface="Calibri" panose="020F0502020204030204" pitchFamily="34" charset="0"/>
                        </a:rPr>
                        <m:t>  </m:t>
                      </m:r>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𝑉</m:t>
                          </m:r>
                        </m:e>
                      </m:acc>
                      <m:r>
                        <a:rPr lang="en-GB" sz="1800" i="1">
                          <a:latin typeface="Cambria Math" panose="02040503050406030204" pitchFamily="18" charset="0"/>
                          <a:cs typeface="Calibri" panose="020F0502020204030204" pitchFamily="34" charset="0"/>
                        </a:rPr>
                        <m:t>=</m:t>
                      </m:r>
                      <m:d>
                        <m:dPr>
                          <m:begChr m:val="["/>
                          <m:endChr m:val="]"/>
                          <m:ctrlPr>
                            <a:rPr lang="en-GB" sz="1800" i="1">
                              <a:latin typeface="Cambria Math" panose="02040503050406030204" pitchFamily="18" charset="0"/>
                              <a:cs typeface="Calibri" panose="020F0502020204030204" pitchFamily="34" charset="0"/>
                            </a:rPr>
                          </m:ctrlPr>
                        </m:dPr>
                        <m:e>
                          <m:m>
                            <m:mPr>
                              <m:mcs>
                                <m:mc>
                                  <m:mcPr>
                                    <m:count m:val="1"/>
                                    <m:mcJc m:val="center"/>
                                  </m:mcPr>
                                </m:mc>
                              </m:mcs>
                              <m:ctrlPr>
                                <a:rPr lang="en-GB" sz="1800" i="1">
                                  <a:latin typeface="Cambria Math" panose="02040503050406030204" pitchFamily="18" charset="0"/>
                                  <a:cs typeface="Calibri" panose="020F0502020204030204" pitchFamily="34" charset="0"/>
                                </a:rPr>
                              </m:ctrlPr>
                            </m:mP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𝑢</m:t>
                                    </m:r>
                                  </m:e>
                                </m:acc>
                              </m:e>
                            </m:mr>
                            <m:mr>
                              <m:e>
                                <m:acc>
                                  <m:accPr>
                                    <m:chr m:val="̇"/>
                                    <m:ctrlPr>
                                      <a:rPr lang="en-GB" sz="1800" b="0" i="1" smtClean="0">
                                        <a:latin typeface="Cambria Math" panose="02040503050406030204" pitchFamily="18" charset="0"/>
                                        <a:cs typeface="Calibri" panose="020F0502020204030204" pitchFamily="34" charset="0"/>
                                      </a:rPr>
                                    </m:ctrlPr>
                                  </m:accPr>
                                  <m:e>
                                    <m:r>
                                      <a:rPr lang="en-GB" sz="1800" i="1">
                                        <a:latin typeface="Cambria Math" panose="02040503050406030204" pitchFamily="18" charset="0"/>
                                        <a:cs typeface="Calibri" panose="020F0502020204030204" pitchFamily="34" charset="0"/>
                                      </a:rPr>
                                      <m:t>𝑣</m:t>
                                    </m:r>
                                  </m:e>
                                </m:acc>
                              </m:e>
                            </m:m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𝑤</m:t>
                                    </m:r>
                                  </m:e>
                                </m:acc>
                              </m:e>
                            </m:mr>
                          </m:m>
                        </m:e>
                      </m:d>
                      <m:r>
                        <a:rPr lang="en-GB" sz="1800" b="0" i="0" smtClean="0">
                          <a:latin typeface="Cambria Math" panose="02040503050406030204" pitchFamily="18" charset="0"/>
                          <a:cs typeface="Calibri" panose="020F0502020204030204" pitchFamily="34" charset="0"/>
                        </a:rPr>
                        <m:t>,  </m:t>
                      </m:r>
                      <m:acc>
                        <m:accPr>
                          <m:chr m:val="̇"/>
                          <m:ctrlPr>
                            <a:rPr lang="en-GB" sz="1800" b="0" i="1" smtClean="0">
                              <a:latin typeface="Cambria Math" panose="02040503050406030204" pitchFamily="18" charset="0"/>
                              <a:cs typeface="Calibri" panose="020F0502020204030204" pitchFamily="34" charset="0"/>
                            </a:rPr>
                          </m:ctrlPr>
                        </m:accPr>
                        <m:e>
                          <m:r>
                            <m:rPr>
                              <m:sty m:val="p"/>
                            </m:rPr>
                            <a:rPr lang="el-GR" sz="1800" i="1">
                              <a:latin typeface="Cambria Math" panose="02040503050406030204" pitchFamily="18" charset="0"/>
                              <a:cs typeface="Calibri" panose="020F0502020204030204" pitchFamily="34" charset="0"/>
                            </a:rPr>
                            <m:t>Φ</m:t>
                          </m:r>
                        </m:e>
                      </m:acc>
                      <m:r>
                        <a:rPr lang="en-GB" sz="1800" b="0" i="1" smtClean="0">
                          <a:latin typeface="Cambria Math" panose="02040503050406030204" pitchFamily="18" charset="0"/>
                          <a:cs typeface="Calibri" panose="020F0502020204030204" pitchFamily="34" charset="0"/>
                        </a:rPr>
                        <m:t>=</m:t>
                      </m:r>
                      <m:d>
                        <m:dPr>
                          <m:begChr m:val="["/>
                          <m:endChr m:val="]"/>
                          <m:ctrlPr>
                            <a:rPr lang="en-GB" sz="1800" i="1">
                              <a:latin typeface="Cambria Math" panose="02040503050406030204" pitchFamily="18" charset="0"/>
                              <a:cs typeface="Calibri" panose="020F0502020204030204" pitchFamily="34" charset="0"/>
                            </a:rPr>
                          </m:ctrlPr>
                        </m:dPr>
                        <m:e>
                          <m:m>
                            <m:mPr>
                              <m:mcs>
                                <m:mc>
                                  <m:mcPr>
                                    <m:count m:val="1"/>
                                    <m:mcJc m:val="center"/>
                                  </m:mcPr>
                                </m:mc>
                              </m:mcs>
                              <m:ctrlPr>
                                <a:rPr lang="en-GB" sz="1800" i="1">
                                  <a:latin typeface="Cambria Math" panose="02040503050406030204" pitchFamily="18" charset="0"/>
                                  <a:cs typeface="Calibri" panose="020F0502020204030204" pitchFamily="34" charset="0"/>
                                </a:rPr>
                              </m:ctrlPr>
                            </m:mPr>
                            <m:mr>
                              <m:e>
                                <m:acc>
                                  <m:accPr>
                                    <m:chr m:val="̇"/>
                                    <m:ctrlPr>
                                      <a:rPr lang="en-GB" sz="1800" i="1">
                                        <a:latin typeface="Cambria Math" panose="02040503050406030204" pitchFamily="18" charset="0"/>
                                        <a:cs typeface="Calibri" panose="020F0502020204030204" pitchFamily="34" charset="0"/>
                                      </a:rPr>
                                    </m:ctrlPr>
                                  </m:accPr>
                                  <m:e>
                                    <m:r>
                                      <a:rPr lang="en-GB" sz="1800" i="1" smtClean="0">
                                        <a:latin typeface="Cambria Math" panose="02040503050406030204" pitchFamily="18" charset="0"/>
                                        <a:ea typeface="Cambria Math" panose="02040503050406030204" pitchFamily="18" charset="0"/>
                                        <a:cs typeface="Calibri" panose="020F0502020204030204" pitchFamily="34" charset="0"/>
                                      </a:rPr>
                                      <m:t>𝜙</m:t>
                                    </m:r>
                                  </m:e>
                                </m:acc>
                              </m:e>
                            </m:mr>
                            <m:mr>
                              <m:e>
                                <m:acc>
                                  <m:accPr>
                                    <m:chr m:val="̇"/>
                                    <m:ctrlPr>
                                      <a:rPr lang="en-GB" sz="1800" i="1">
                                        <a:latin typeface="Cambria Math" panose="02040503050406030204" pitchFamily="18" charset="0"/>
                                        <a:cs typeface="Calibri" panose="020F0502020204030204" pitchFamily="34" charset="0"/>
                                      </a:rPr>
                                    </m:ctrlPr>
                                  </m:accPr>
                                  <m:e>
                                    <m:r>
                                      <a:rPr lang="en-GB" sz="1800" i="1" smtClean="0">
                                        <a:latin typeface="Cambria Math" panose="02040503050406030204" pitchFamily="18" charset="0"/>
                                        <a:ea typeface="Cambria Math" panose="02040503050406030204" pitchFamily="18" charset="0"/>
                                        <a:cs typeface="Calibri" panose="020F0502020204030204" pitchFamily="34" charset="0"/>
                                      </a:rPr>
                                      <m:t>𝜃</m:t>
                                    </m:r>
                                  </m:e>
                                </m:acc>
                              </m:e>
                            </m:mr>
                            <m:mr>
                              <m:e>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ea typeface="Cambria Math" panose="02040503050406030204" pitchFamily="18" charset="0"/>
                                        <a:cs typeface="Calibri" panose="020F0502020204030204" pitchFamily="34" charset="0"/>
                                      </a:rPr>
                                      <m:t>𝜓</m:t>
                                    </m:r>
                                  </m:e>
                                </m:acc>
                              </m:e>
                            </m:mr>
                          </m:m>
                        </m:e>
                      </m:d>
                      <m:r>
                        <a:rPr lang="en-GB" sz="1800">
                          <a:latin typeface="Cambria Math" panose="02040503050406030204" pitchFamily="18" charset="0"/>
                          <a:cs typeface="Calibri" panose="020F0502020204030204" pitchFamily="34" charset="0"/>
                        </a:rPr>
                        <m:t>,  </m:t>
                      </m:r>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𝑃</m:t>
                          </m:r>
                        </m:e>
                      </m:acc>
                      <m:r>
                        <a:rPr lang="en-GB" sz="1800" i="1">
                          <a:latin typeface="Cambria Math" panose="02040503050406030204" pitchFamily="18" charset="0"/>
                          <a:cs typeface="Calibri" panose="020F0502020204030204" pitchFamily="34" charset="0"/>
                        </a:rPr>
                        <m:t>=</m:t>
                      </m:r>
                      <m:d>
                        <m:dPr>
                          <m:begChr m:val="["/>
                          <m:endChr m:val="]"/>
                          <m:ctrlPr>
                            <a:rPr lang="en-GB" sz="1800" i="1">
                              <a:latin typeface="Cambria Math" panose="02040503050406030204" pitchFamily="18" charset="0"/>
                              <a:cs typeface="Calibri" panose="020F0502020204030204" pitchFamily="34" charset="0"/>
                            </a:rPr>
                          </m:ctrlPr>
                        </m:dPr>
                        <m:e>
                          <m:m>
                            <m:mPr>
                              <m:mcs>
                                <m:mc>
                                  <m:mcPr>
                                    <m:count m:val="1"/>
                                    <m:mcJc m:val="center"/>
                                  </m:mcPr>
                                </m:mc>
                              </m:mcs>
                              <m:ctrlPr>
                                <a:rPr lang="en-GB" sz="1800" i="1">
                                  <a:latin typeface="Cambria Math" panose="02040503050406030204" pitchFamily="18" charset="0"/>
                                  <a:cs typeface="Calibri" panose="020F0502020204030204" pitchFamily="34" charset="0"/>
                                </a:rPr>
                              </m:ctrlPr>
                            </m:mP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𝑝</m:t>
                                    </m:r>
                                  </m:e>
                                </m:acc>
                              </m:e>
                            </m:m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𝑞</m:t>
                                    </m:r>
                                  </m:e>
                                </m:acc>
                              </m:e>
                            </m:m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𝑟</m:t>
                                    </m:r>
                                  </m:e>
                                </m:acc>
                              </m:e>
                            </m:mr>
                          </m:m>
                        </m:e>
                      </m:d>
                    </m:oMath>
                  </m:oMathPara>
                </a14:m>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In order to express the equations of motion in the inertial frame the perceived velocity change as a result of rotation of the body coordinate frame must be considered. This requires multiplying the body frame velocity vector by a cross product matrix that represents the angular velocity vector [2]. </a:t>
                </a:r>
              </a:p>
              <a:p>
                <a:pPr/>
                <a14:m>
                  <m:oMathPara xmlns:m="http://schemas.openxmlformats.org/officeDocument/2006/math">
                    <m:oMathParaPr>
                      <m:jc m:val="centerGroup"/>
                    </m:oMathParaPr>
                    <m:oMath xmlns:m="http://schemas.openxmlformats.org/officeDocument/2006/math">
                      <m:sSup>
                        <m:sSupPr>
                          <m:ctrlPr>
                            <a:rPr lang="en-GB" sz="1800" b="0" i="1" smtClean="0">
                              <a:latin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cs typeface="Calibri" panose="020F0502020204030204" pitchFamily="34" charset="0"/>
                            </a:rPr>
                            <m:t>𝑉</m:t>
                          </m:r>
                        </m:e>
                        <m:sup>
                          <m:r>
                            <a:rPr lang="en-GB" sz="1800" b="0" i="1" smtClean="0">
                              <a:latin typeface="Cambria Math" panose="02040503050406030204" pitchFamily="18" charset="0"/>
                              <a:cs typeface="Calibri" panose="020F0502020204030204" pitchFamily="34" charset="0"/>
                            </a:rPr>
                            <m:t>𝑛</m:t>
                          </m:r>
                        </m:sup>
                      </m:sSup>
                      <m:r>
                        <a:rPr lang="en-GB" sz="1800" b="0" i="1" smtClean="0">
                          <a:latin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cs typeface="Calibri" panose="020F0502020204030204" pitchFamily="34" charset="0"/>
                            </a:rPr>
                            <m:t>𝑉</m:t>
                          </m:r>
                        </m:e>
                        <m:sup>
                          <m:r>
                            <a:rPr lang="en-GB" sz="1800" b="0" i="1" smtClean="0">
                              <a:latin typeface="Cambria Math" panose="02040503050406030204" pitchFamily="18" charset="0"/>
                              <a:cs typeface="Calibri" panose="020F0502020204030204" pitchFamily="34" charset="0"/>
                            </a:rPr>
                            <m:t>𝑏</m:t>
                          </m:r>
                        </m:sup>
                      </m:sSup>
                      <m:r>
                        <a:rPr lang="en-GB" sz="1800" b="0" i="1" smtClean="0">
                          <a:latin typeface="Cambria Math" panose="02040503050406030204" pitchFamily="18" charset="0"/>
                          <a:cs typeface="Calibri" panose="020F0502020204030204" pitchFamily="34" charset="0"/>
                        </a:rPr>
                        <m:t>+(</m:t>
                      </m:r>
                      <m:sSubSup>
                        <m:sSubSup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sSubSupPr>
                        <m:e>
                          <m:r>
                            <a:rPr lang="en-GB" sz="1800" b="0" i="1" smtClean="0">
                              <a:latin typeface="Cambria Math" panose="02040503050406030204" pitchFamily="18" charset="0"/>
                              <a:ea typeface="Cambria Math" panose="02040503050406030204" pitchFamily="18" charset="0"/>
                              <a:cs typeface="Calibri" panose="020F0502020204030204" pitchFamily="34" charset="0"/>
                            </a:rPr>
                            <m:t>𝜔</m:t>
                          </m:r>
                        </m:e>
                        <m:sub>
                          <m:r>
                            <a:rPr lang="en-GB" sz="1800" b="0" i="1" smtClean="0">
                              <a:latin typeface="Cambria Math" panose="02040503050406030204" pitchFamily="18" charset="0"/>
                              <a:ea typeface="Cambria Math" panose="02040503050406030204" pitchFamily="18" charset="0"/>
                              <a:cs typeface="Calibri" panose="020F0502020204030204" pitchFamily="34" charset="0"/>
                            </a:rPr>
                            <m:t>𝑛</m:t>
                          </m:r>
                        </m:sub>
                        <m:sup>
                          <m:r>
                            <a:rPr lang="en-GB" sz="1800" b="0" i="1" smtClean="0">
                              <a:latin typeface="Cambria Math" panose="02040503050406030204" pitchFamily="18" charset="0"/>
                              <a:ea typeface="Cambria Math" panose="02040503050406030204" pitchFamily="18" charset="0"/>
                              <a:cs typeface="Calibri" panose="020F0502020204030204" pitchFamily="34" charset="0"/>
                            </a:rPr>
                            <m:t>𝑏</m:t>
                          </m:r>
                        </m:sup>
                      </m:sSubSup>
                      <m:r>
                        <a:rPr lang="en-GB" sz="18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ea typeface="Cambria Math" panose="02040503050406030204" pitchFamily="18" charset="0"/>
                              <a:cs typeface="Calibri" panose="020F0502020204030204" pitchFamily="34" charset="0"/>
                            </a:rPr>
                            <m:t>𝑉</m:t>
                          </m:r>
                        </m:e>
                        <m:sup>
                          <m:r>
                            <a:rPr lang="en-GB" sz="1800" b="0" i="1" smtClean="0">
                              <a:latin typeface="Cambria Math" panose="02040503050406030204" pitchFamily="18" charset="0"/>
                              <a:ea typeface="Cambria Math" panose="02040503050406030204" pitchFamily="18" charset="0"/>
                              <a:cs typeface="Calibri" panose="020F0502020204030204" pitchFamily="34" charset="0"/>
                            </a:rPr>
                            <m:t>𝑏</m:t>
                          </m:r>
                        </m:sup>
                      </m:sSup>
                      <m:r>
                        <a:rPr lang="en-GB" sz="1800" b="0" i="1" smtClean="0">
                          <a:latin typeface="Cambria Math" panose="02040503050406030204" pitchFamily="18" charset="0"/>
                          <a:cs typeface="Calibri" panose="020F0502020204030204" pitchFamily="34" charset="0"/>
                        </a:rPr>
                        <m:t>)</m:t>
                      </m:r>
                    </m:oMath>
                  </m:oMathPara>
                </a14:m>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Applying newtons 2</a:t>
                </a:r>
                <a:r>
                  <a:rPr lang="en-GB" sz="1800" baseline="30000" dirty="0">
                    <a:latin typeface="Calibri" panose="020F0502020204030204" pitchFamily="34" charset="0"/>
                    <a:cs typeface="Calibri" panose="020F0502020204030204" pitchFamily="34" charset="0"/>
                  </a:rPr>
                  <a:t>nd</a:t>
                </a:r>
                <a:r>
                  <a:rPr lang="en-GB" sz="1800" dirty="0">
                    <a:latin typeface="Calibri" panose="020F0502020204030204" pitchFamily="34" charset="0"/>
                    <a:cs typeface="Calibri" panose="020F0502020204030204" pitchFamily="34" charset="0"/>
                  </a:rPr>
                  <a:t> law</a:t>
                </a:r>
              </a:p>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𝐹</m:t>
                      </m:r>
                      <m:r>
                        <a:rPr lang="en-GB" sz="1800" b="0" i="1" smtClean="0">
                          <a:latin typeface="Cambria Math" panose="02040503050406030204" pitchFamily="18" charset="0"/>
                          <a:cs typeface="Calibri" panose="020F0502020204030204" pitchFamily="34" charset="0"/>
                        </a:rPr>
                        <m:t>=</m:t>
                      </m:r>
                      <m:r>
                        <a:rPr lang="en-GB" sz="1800" b="0" i="1" smtClean="0">
                          <a:latin typeface="Cambria Math" panose="02040503050406030204" pitchFamily="18" charset="0"/>
                          <a:cs typeface="Calibri" panose="020F0502020204030204" pitchFamily="34" charset="0"/>
                        </a:rPr>
                        <m:t>𝑚</m:t>
                      </m:r>
                      <m:r>
                        <a:rPr lang="en-GB" sz="1800" b="0" i="1" smtClean="0">
                          <a:latin typeface="Cambria Math" panose="02040503050406030204" pitchFamily="18" charset="0"/>
                          <a:ea typeface="Cambria Math" panose="02040503050406030204" pitchFamily="18" charset="0"/>
                          <a:cs typeface="Calibri" panose="020F0502020204030204" pitchFamily="34" charset="0"/>
                        </a:rPr>
                        <m:t>⋅(</m:t>
                      </m:r>
                      <m:acc>
                        <m:accPr>
                          <m:chr m:val="̇"/>
                          <m:ctrlPr>
                            <a:rPr lang="en-GB" sz="1800" b="0" i="1" smtClean="0">
                              <a:latin typeface="Cambria Math" panose="02040503050406030204" pitchFamily="18" charset="0"/>
                              <a:cs typeface="Calibri" panose="020F0502020204030204" pitchFamily="34" charset="0"/>
                            </a:rPr>
                          </m:ctrlPr>
                        </m:accPr>
                        <m:e>
                          <m:sSup>
                            <m:sSupPr>
                              <m:ctrlPr>
                                <a:rPr lang="en-GB" sz="1800" b="0" i="1" smtClean="0">
                                  <a:latin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cs typeface="Calibri" panose="020F0502020204030204" pitchFamily="34" charset="0"/>
                                </a:rPr>
                                <m:t>𝑉</m:t>
                              </m:r>
                            </m:e>
                            <m:sup>
                              <m:r>
                                <a:rPr lang="en-GB" sz="1800" b="0" i="1" smtClean="0">
                                  <a:latin typeface="Cambria Math" panose="02040503050406030204" pitchFamily="18" charset="0"/>
                                  <a:cs typeface="Calibri" panose="020F0502020204030204" pitchFamily="34" charset="0"/>
                                </a:rPr>
                                <m:t>𝑏</m:t>
                              </m:r>
                            </m:sup>
                          </m:sSup>
                        </m:e>
                      </m:acc>
                      <m:r>
                        <a:rPr lang="en-GB" sz="1800" i="1">
                          <a:latin typeface="Cambria Math" panose="02040503050406030204" pitchFamily="18" charset="0"/>
                          <a:cs typeface="Calibri" panose="020F0502020204030204" pitchFamily="34" charset="0"/>
                        </a:rPr>
                        <m:t>+</m:t>
                      </m:r>
                      <m:sSubSup>
                        <m:sSubSupPr>
                          <m:ctrlPr>
                            <a:rPr lang="en-GB" sz="1800" i="1">
                              <a:latin typeface="Cambria Math" panose="02040503050406030204" pitchFamily="18" charset="0"/>
                              <a:ea typeface="Cambria Math" panose="02040503050406030204" pitchFamily="18" charset="0"/>
                              <a:cs typeface="Calibri" panose="020F0502020204030204" pitchFamily="34" charset="0"/>
                            </a:rPr>
                          </m:ctrlPr>
                        </m:sSubSupPr>
                        <m:e>
                          <m:r>
                            <a:rPr lang="en-GB" sz="1800" i="1">
                              <a:latin typeface="Cambria Math" panose="02040503050406030204" pitchFamily="18" charset="0"/>
                              <a:ea typeface="Cambria Math" panose="02040503050406030204" pitchFamily="18" charset="0"/>
                              <a:cs typeface="Calibri" panose="020F0502020204030204" pitchFamily="34" charset="0"/>
                            </a:rPr>
                            <m:t>𝜔</m:t>
                          </m:r>
                        </m:e>
                        <m:sub>
                          <m:r>
                            <a:rPr lang="en-GB" sz="1800" i="1">
                              <a:latin typeface="Cambria Math" panose="02040503050406030204" pitchFamily="18" charset="0"/>
                              <a:ea typeface="Cambria Math" panose="02040503050406030204" pitchFamily="18" charset="0"/>
                              <a:cs typeface="Calibri" panose="020F0502020204030204" pitchFamily="34" charset="0"/>
                            </a:rPr>
                            <m:t>𝑛</m:t>
                          </m:r>
                        </m:sub>
                        <m:sup>
                          <m:r>
                            <a:rPr lang="en-GB" sz="1800" i="1">
                              <a:latin typeface="Cambria Math" panose="02040503050406030204" pitchFamily="18" charset="0"/>
                              <a:ea typeface="Cambria Math" panose="02040503050406030204" pitchFamily="18" charset="0"/>
                              <a:cs typeface="Calibri" panose="020F0502020204030204" pitchFamily="34" charset="0"/>
                            </a:rPr>
                            <m:t>𝑏</m:t>
                          </m:r>
                        </m:sup>
                      </m:sSubSup>
                      <m:r>
                        <a:rPr lang="en-GB" sz="1800" i="1">
                          <a:latin typeface="Cambria Math" panose="02040503050406030204" pitchFamily="18" charset="0"/>
                          <a:ea typeface="Cambria Math" panose="02040503050406030204" pitchFamily="18" charset="0"/>
                          <a:cs typeface="Calibri" panose="020F0502020204030204" pitchFamily="34" charset="0"/>
                        </a:rPr>
                        <m:t>×</m:t>
                      </m:r>
                      <m:sSup>
                        <m:sSupPr>
                          <m:ctrlPr>
                            <a:rPr lang="en-GB" sz="1800" i="1">
                              <a:latin typeface="Cambria Math" panose="02040503050406030204" pitchFamily="18" charset="0"/>
                              <a:ea typeface="Cambria Math" panose="02040503050406030204" pitchFamily="18" charset="0"/>
                              <a:cs typeface="Calibri" panose="020F0502020204030204" pitchFamily="34" charset="0"/>
                            </a:rPr>
                          </m:ctrlPr>
                        </m:sSupPr>
                        <m:e>
                          <m:r>
                            <a:rPr lang="en-GB" sz="1800" i="1">
                              <a:latin typeface="Cambria Math" panose="02040503050406030204" pitchFamily="18" charset="0"/>
                              <a:ea typeface="Cambria Math" panose="02040503050406030204" pitchFamily="18" charset="0"/>
                              <a:cs typeface="Calibri" panose="020F0502020204030204" pitchFamily="34" charset="0"/>
                            </a:rPr>
                            <m:t>𝑉</m:t>
                          </m:r>
                        </m:e>
                        <m:sup>
                          <m:r>
                            <a:rPr lang="en-GB" sz="1800" i="1">
                              <a:latin typeface="Cambria Math" panose="02040503050406030204" pitchFamily="18" charset="0"/>
                              <a:ea typeface="Cambria Math" panose="02040503050406030204" pitchFamily="18" charset="0"/>
                              <a:cs typeface="Calibri" panose="020F0502020204030204" pitchFamily="34" charset="0"/>
                            </a:rPr>
                            <m:t>𝑏</m:t>
                          </m:r>
                        </m:sup>
                      </m:sSup>
                      <m:r>
                        <a:rPr lang="en-GB" sz="1800" i="1">
                          <a:latin typeface="Cambria Math" panose="02040503050406030204" pitchFamily="18" charset="0"/>
                          <a:cs typeface="Calibri" panose="020F0502020204030204" pitchFamily="34" charset="0"/>
                        </a:rPr>
                        <m:t>)</m:t>
                      </m:r>
                    </m:oMath>
                  </m:oMathPara>
                </a14:m>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The same method can be applied to angular dynamics to describe vehicle rotation.</a:t>
                </a:r>
              </a:p>
              <a:p>
                <a:endParaRPr lang="en-GB" sz="18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𝑀</m:t>
                      </m:r>
                      <m:r>
                        <a:rPr lang="en-GB" sz="1800" b="0" i="1" smtClean="0">
                          <a:latin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cs typeface="Calibri" panose="020F0502020204030204" pitchFamily="34" charset="0"/>
                            </a:rPr>
                            <m:t>𝐼</m:t>
                          </m:r>
                        </m:e>
                        <m:sup>
                          <m:r>
                            <a:rPr lang="en-GB" sz="1800" b="0" i="1" smtClean="0">
                              <a:latin typeface="Cambria Math" panose="02040503050406030204" pitchFamily="18" charset="0"/>
                              <a:cs typeface="Calibri" panose="020F0502020204030204" pitchFamily="34" charset="0"/>
                            </a:rPr>
                            <m:t>𝑏</m:t>
                          </m:r>
                        </m:sup>
                      </m:sSup>
                      <m:sSubSup>
                        <m:sSubSupPr>
                          <m:ctrlPr>
                            <a:rPr lang="en-GB" sz="1800" b="0" i="1" smtClean="0">
                              <a:latin typeface="Cambria Math" panose="02040503050406030204" pitchFamily="18" charset="0"/>
                              <a:cs typeface="Calibri" panose="020F0502020204030204" pitchFamily="34" charset="0"/>
                            </a:rPr>
                          </m:ctrlPr>
                        </m:sSubSupPr>
                        <m:e>
                          <m:acc>
                            <m:accPr>
                              <m:chr m:val="̇"/>
                              <m:ctrlPr>
                                <a:rPr lang="en-GB" sz="1800" b="0" i="1" smtClean="0">
                                  <a:latin typeface="Cambria Math" panose="02040503050406030204" pitchFamily="18" charset="0"/>
                                  <a:cs typeface="Calibri" panose="020F0502020204030204" pitchFamily="34" charset="0"/>
                                </a:rPr>
                              </m:ctrlPr>
                            </m:accPr>
                            <m:e>
                              <m:r>
                                <a:rPr lang="en-GB" sz="1800" i="1">
                                  <a:latin typeface="Cambria Math" panose="02040503050406030204" pitchFamily="18" charset="0"/>
                                  <a:ea typeface="Cambria Math" panose="02040503050406030204" pitchFamily="18" charset="0"/>
                                  <a:cs typeface="Calibri" panose="020F0502020204030204" pitchFamily="34" charset="0"/>
                                </a:rPr>
                                <m:t>𝜔</m:t>
                              </m:r>
                            </m:e>
                          </m:acc>
                        </m:e>
                        <m:sub>
                          <m:r>
                            <a:rPr lang="en-GB" sz="1800" b="0" i="1" smtClean="0">
                              <a:latin typeface="Cambria Math" panose="02040503050406030204" pitchFamily="18" charset="0"/>
                              <a:cs typeface="Calibri" panose="020F0502020204030204" pitchFamily="34" charset="0"/>
                            </a:rPr>
                            <m:t>𝑛</m:t>
                          </m:r>
                        </m:sub>
                        <m:sup>
                          <m:r>
                            <a:rPr lang="en-GB" sz="1800" b="0" i="1" smtClean="0">
                              <a:latin typeface="Cambria Math" panose="02040503050406030204" pitchFamily="18" charset="0"/>
                              <a:cs typeface="Calibri" panose="020F0502020204030204" pitchFamily="34" charset="0"/>
                            </a:rPr>
                            <m:t>𝑏</m:t>
                          </m:r>
                        </m:sup>
                      </m:sSubSup>
                      <m:r>
                        <a:rPr lang="en-GB" sz="1800" b="0" i="1" smtClean="0">
                          <a:latin typeface="Cambria Math" panose="02040503050406030204" pitchFamily="18" charset="0"/>
                          <a:cs typeface="Calibri" panose="020F0502020204030204" pitchFamily="34" charset="0"/>
                        </a:rPr>
                        <m:t>+</m:t>
                      </m:r>
                      <m:sSubSup>
                        <m:sSubSup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sSubSupPr>
                        <m:e>
                          <m:r>
                            <a:rPr lang="en-GB" sz="1800" b="0" i="1" smtClean="0">
                              <a:latin typeface="Cambria Math" panose="02040503050406030204" pitchFamily="18" charset="0"/>
                              <a:ea typeface="Cambria Math" panose="02040503050406030204" pitchFamily="18" charset="0"/>
                              <a:cs typeface="Calibri" panose="020F0502020204030204" pitchFamily="34" charset="0"/>
                            </a:rPr>
                            <m:t>𝜔</m:t>
                          </m:r>
                        </m:e>
                        <m:sub>
                          <m:r>
                            <a:rPr lang="en-GB" sz="1800" b="0" i="1" smtClean="0">
                              <a:latin typeface="Cambria Math" panose="02040503050406030204" pitchFamily="18" charset="0"/>
                              <a:ea typeface="Cambria Math" panose="02040503050406030204" pitchFamily="18" charset="0"/>
                              <a:cs typeface="Calibri" panose="020F0502020204030204" pitchFamily="34" charset="0"/>
                            </a:rPr>
                            <m:t>𝑛</m:t>
                          </m:r>
                        </m:sub>
                        <m:sup>
                          <m:r>
                            <a:rPr lang="en-GB" sz="1800" b="0" i="1" smtClean="0">
                              <a:latin typeface="Cambria Math" panose="02040503050406030204" pitchFamily="18" charset="0"/>
                              <a:ea typeface="Cambria Math" panose="02040503050406030204" pitchFamily="18" charset="0"/>
                              <a:cs typeface="Calibri" panose="020F0502020204030204" pitchFamily="34" charset="0"/>
                            </a:rPr>
                            <m:t>𝑏</m:t>
                          </m:r>
                        </m:sup>
                      </m:sSubSup>
                      <m:r>
                        <a:rPr lang="en-GB" sz="18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ea typeface="Cambria Math" panose="02040503050406030204" pitchFamily="18" charset="0"/>
                              <a:cs typeface="Calibri" panose="020F0502020204030204" pitchFamily="34" charset="0"/>
                            </a:rPr>
                            <m:t>𝐼</m:t>
                          </m:r>
                        </m:e>
                        <m:sup>
                          <m:r>
                            <a:rPr lang="en-GB" sz="1800" b="0" i="1" smtClean="0">
                              <a:latin typeface="Cambria Math" panose="02040503050406030204" pitchFamily="18" charset="0"/>
                              <a:ea typeface="Cambria Math" panose="02040503050406030204" pitchFamily="18" charset="0"/>
                              <a:cs typeface="Calibri" panose="020F0502020204030204" pitchFamily="34" charset="0"/>
                            </a:rPr>
                            <m:t>𝑏</m:t>
                          </m:r>
                        </m:sup>
                      </m:sSup>
                      <m:sSubSup>
                        <m:sSubSupPr>
                          <m:ctrlPr>
                            <a:rPr lang="en-GB" sz="1800" i="1">
                              <a:latin typeface="Cambria Math" panose="02040503050406030204" pitchFamily="18" charset="0"/>
                              <a:ea typeface="Cambria Math" panose="02040503050406030204" pitchFamily="18" charset="0"/>
                              <a:cs typeface="Calibri" panose="020F0502020204030204" pitchFamily="34" charset="0"/>
                            </a:rPr>
                          </m:ctrlPr>
                        </m:sSubSupPr>
                        <m:e>
                          <m:r>
                            <a:rPr lang="en-GB" sz="1800" i="1">
                              <a:latin typeface="Cambria Math" panose="02040503050406030204" pitchFamily="18" charset="0"/>
                              <a:ea typeface="Cambria Math" panose="02040503050406030204" pitchFamily="18" charset="0"/>
                              <a:cs typeface="Calibri" panose="020F0502020204030204" pitchFamily="34" charset="0"/>
                            </a:rPr>
                            <m:t>𝜔</m:t>
                          </m:r>
                        </m:e>
                        <m:sub>
                          <m:r>
                            <a:rPr lang="en-GB" sz="1800" i="1">
                              <a:latin typeface="Cambria Math" panose="02040503050406030204" pitchFamily="18" charset="0"/>
                              <a:ea typeface="Cambria Math" panose="02040503050406030204" pitchFamily="18" charset="0"/>
                              <a:cs typeface="Calibri" panose="020F0502020204030204" pitchFamily="34" charset="0"/>
                            </a:rPr>
                            <m:t>𝑛</m:t>
                          </m:r>
                        </m:sub>
                        <m:sup>
                          <m:r>
                            <a:rPr lang="en-GB" sz="1800" i="1">
                              <a:latin typeface="Cambria Math" panose="02040503050406030204" pitchFamily="18" charset="0"/>
                              <a:ea typeface="Cambria Math" panose="02040503050406030204" pitchFamily="18" charset="0"/>
                              <a:cs typeface="Calibri" panose="020F0502020204030204" pitchFamily="34" charset="0"/>
                            </a:rPr>
                            <m:t>𝑏</m:t>
                          </m:r>
                        </m:sup>
                      </m:sSubSup>
                    </m:oMath>
                  </m:oMathPara>
                </a14:m>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r>
                  <a:rPr lang="en-GB" sz="1800" b="1" u="sng" dirty="0">
                    <a:latin typeface="Calibri" panose="020F0502020204030204" pitchFamily="34" charset="0"/>
                    <a:cs typeface="Calibri" panose="020F0502020204030204" pitchFamily="34" charset="0"/>
                  </a:rPr>
                  <a:t>Numerical Integration of differential state equations</a:t>
                </a:r>
              </a:p>
              <a:p>
                <a:r>
                  <a:rPr lang="en-GB" sz="1800" dirty="0">
                    <a:latin typeface="Calibri" panose="020F0502020204030204" pitchFamily="34" charset="0"/>
                    <a:cs typeface="Calibri" panose="020F0502020204030204" pitchFamily="34" charset="0"/>
                  </a:rPr>
                  <a:t>In order to develop a discrete simulation the state derivatives must be continuously integrated over a time step. This will be done using a 4</a:t>
                </a:r>
                <a:r>
                  <a:rPr lang="en-GB" sz="1800" baseline="30000" dirty="0">
                    <a:latin typeface="Calibri" panose="020F0502020204030204" pitchFamily="34" charset="0"/>
                    <a:cs typeface="Calibri" panose="020F0502020204030204" pitchFamily="34" charset="0"/>
                  </a:rPr>
                  <a:t>th</a:t>
                </a:r>
                <a:r>
                  <a:rPr lang="en-GB" sz="1800" dirty="0">
                    <a:latin typeface="Calibri" panose="020F0502020204030204" pitchFamily="34" charset="0"/>
                    <a:cs typeface="Calibri" panose="020F0502020204030204" pitchFamily="34" charset="0"/>
                  </a:rPr>
                  <a:t> order Runge-</a:t>
                </a:r>
                <a:r>
                  <a:rPr lang="en-GB" sz="1800" dirty="0" err="1">
                    <a:latin typeface="Calibri" panose="020F0502020204030204" pitchFamily="34" charset="0"/>
                    <a:cs typeface="Calibri" panose="020F0502020204030204" pitchFamily="34" charset="0"/>
                  </a:rPr>
                  <a:t>Kutta</a:t>
                </a:r>
                <a:r>
                  <a:rPr lang="en-GB" sz="1800" dirty="0">
                    <a:latin typeface="Calibri" panose="020F0502020204030204" pitchFamily="34" charset="0"/>
                    <a:cs typeface="Calibri" panose="020F0502020204030204" pitchFamily="34" charset="0"/>
                  </a:rPr>
                  <a:t> method which averages samples between time steps for greater integration accuracy. </a:t>
                </a:r>
              </a:p>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1</m:t>
                          </m:r>
                        </m:sub>
                      </m:sSub>
                      <m:r>
                        <a:rPr lang="en-GB" sz="1800" b="0" i="1" smtClean="0">
                          <a:latin typeface="Cambria Math" panose="02040503050406030204" pitchFamily="18" charset="0"/>
                          <a:cs typeface="Calibri" panose="020F0502020204030204" pitchFamily="34" charset="0"/>
                        </a:rPr>
                        <m:t>=</m:t>
                      </m:r>
                      <m:r>
                        <a:rPr lang="en-GB" sz="1800" b="0" i="1" smtClean="0">
                          <a:latin typeface="Cambria Math" panose="02040503050406030204" pitchFamily="18" charset="0"/>
                          <a:cs typeface="Calibri" panose="020F0502020204030204" pitchFamily="34" charset="0"/>
                        </a:rPr>
                        <m:t>𝑓</m:t>
                      </m:r>
                      <m:d>
                        <m:dPr>
                          <m:ctrlPr>
                            <a:rPr lang="en-GB" sz="1800" b="0" i="1" smtClean="0">
                              <a:latin typeface="Cambria Math" panose="02040503050406030204" pitchFamily="18" charset="0"/>
                              <a:cs typeface="Calibri" panose="020F0502020204030204" pitchFamily="34" charset="0"/>
                            </a:rPr>
                          </m:ctrlPr>
                        </m:dPr>
                        <m:e>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sub>
                          </m:sSub>
                        </m:e>
                      </m:d>
                    </m:oMath>
                  </m:oMathPara>
                </a14:m>
                <a:endParaRPr lang="en-GB" sz="18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2</m:t>
                          </m:r>
                        </m:sub>
                      </m:sSub>
                      <m:r>
                        <a:rPr lang="en-GB" sz="1800" i="1">
                          <a:latin typeface="Cambria Math" panose="02040503050406030204" pitchFamily="18" charset="0"/>
                          <a:cs typeface="Calibri" panose="020F0502020204030204" pitchFamily="34" charset="0"/>
                        </a:rPr>
                        <m:t>=</m:t>
                      </m:r>
                      <m:r>
                        <a:rPr lang="en-GB" sz="1800" i="1">
                          <a:latin typeface="Cambria Math" panose="02040503050406030204" pitchFamily="18" charset="0"/>
                          <a:cs typeface="Calibri" panose="020F0502020204030204" pitchFamily="34" charset="0"/>
                        </a:rPr>
                        <m:t>𝑓</m:t>
                      </m:r>
                      <m:d>
                        <m:dPr>
                          <m:ctrlPr>
                            <a:rPr lang="en-GB" sz="1800" i="1">
                              <a:latin typeface="Cambria Math" panose="02040503050406030204" pitchFamily="18" charset="0"/>
                              <a:cs typeface="Calibri" panose="020F0502020204030204" pitchFamily="34" charset="0"/>
                            </a:rPr>
                          </m:ctrlPr>
                        </m:dPr>
                        <m:e>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sub>
                          </m:sSub>
                          <m:r>
                            <a:rPr lang="en-GB" sz="1800" i="1">
                              <a:latin typeface="Cambria Math" panose="02040503050406030204" pitchFamily="18" charset="0"/>
                              <a:cs typeface="Calibri" panose="020F0502020204030204" pitchFamily="34" charset="0"/>
                            </a:rPr>
                            <m:t>+</m:t>
                          </m:r>
                          <m:f>
                            <m:fPr>
                              <m:ctrlPr>
                                <a:rPr lang="en-GB" sz="1800" i="1">
                                  <a:latin typeface="Cambria Math" panose="02040503050406030204" pitchFamily="18" charset="0"/>
                                  <a:ea typeface="Cambria Math" panose="02040503050406030204" pitchFamily="18" charset="0"/>
                                  <a:cs typeface="Calibri" panose="020F0502020204030204" pitchFamily="34" charset="0"/>
                                </a:rPr>
                              </m:ctrlPr>
                            </m:fPr>
                            <m:num>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1</m:t>
                                  </m:r>
                                </m:sub>
                              </m:sSub>
                              <m:r>
                                <m:rPr>
                                  <m:sty m:val="p"/>
                                </m:rPr>
                                <a:rPr lang="el-GR" sz="1800" i="1">
                                  <a:latin typeface="Cambria Math" panose="02040503050406030204" pitchFamily="18" charset="0"/>
                                  <a:ea typeface="Cambria Math" panose="02040503050406030204" pitchFamily="18" charset="0"/>
                                  <a:cs typeface="Calibri" panose="020F0502020204030204" pitchFamily="34" charset="0"/>
                                </a:rPr>
                                <m:t>Δ</m:t>
                              </m:r>
                              <m:r>
                                <a:rPr lang="en-GB" sz="1800" i="1">
                                  <a:latin typeface="Cambria Math" panose="02040503050406030204" pitchFamily="18" charset="0"/>
                                  <a:ea typeface="Cambria Math" panose="02040503050406030204" pitchFamily="18" charset="0"/>
                                  <a:cs typeface="Calibri" panose="020F0502020204030204" pitchFamily="34" charset="0"/>
                                </a:rPr>
                                <m:t>𝑡</m:t>
                              </m:r>
                            </m:num>
                            <m:den>
                              <m:r>
                                <a:rPr lang="en-GB" sz="1800" i="1">
                                  <a:latin typeface="Cambria Math" panose="02040503050406030204" pitchFamily="18" charset="0"/>
                                  <a:ea typeface="Cambria Math" panose="02040503050406030204" pitchFamily="18" charset="0"/>
                                  <a:cs typeface="Calibri" panose="020F0502020204030204" pitchFamily="34" charset="0"/>
                                </a:rPr>
                                <m:t>2</m:t>
                              </m:r>
                            </m:den>
                          </m:f>
                        </m:e>
                      </m:d>
                    </m:oMath>
                  </m:oMathPara>
                </a14:m>
                <a:endParaRPr lang="en-GB" sz="18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3</m:t>
                          </m:r>
                        </m:sub>
                      </m:sSub>
                      <m:r>
                        <a:rPr lang="en-GB" sz="1800" b="0" i="1" smtClean="0">
                          <a:latin typeface="Cambria Math" panose="02040503050406030204" pitchFamily="18" charset="0"/>
                          <a:cs typeface="Calibri" panose="020F0502020204030204" pitchFamily="34" charset="0"/>
                        </a:rPr>
                        <m:t>=</m:t>
                      </m:r>
                      <m:r>
                        <a:rPr lang="en-GB" sz="1800" b="0" i="1" smtClean="0">
                          <a:latin typeface="Cambria Math" panose="02040503050406030204" pitchFamily="18" charset="0"/>
                          <a:cs typeface="Calibri" panose="020F0502020204030204" pitchFamily="34" charset="0"/>
                        </a:rPr>
                        <m:t>𝑓</m:t>
                      </m:r>
                      <m:d>
                        <m:dPr>
                          <m:ctrlPr>
                            <a:rPr lang="en-GB" sz="1800" b="0" i="1" smtClean="0">
                              <a:latin typeface="Cambria Math" panose="02040503050406030204" pitchFamily="18" charset="0"/>
                              <a:cs typeface="Calibri" panose="020F0502020204030204" pitchFamily="34" charset="0"/>
                            </a:rPr>
                          </m:ctrlPr>
                        </m:dPr>
                        <m:e>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sub>
                          </m:sSub>
                          <m:r>
                            <a:rPr lang="en-GB" sz="1800" i="1">
                              <a:latin typeface="Cambria Math" panose="02040503050406030204" pitchFamily="18" charset="0"/>
                              <a:cs typeface="Calibri" panose="020F0502020204030204" pitchFamily="34" charset="0"/>
                            </a:rPr>
                            <m:t>+</m:t>
                          </m:r>
                          <m:f>
                            <m:f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fPr>
                            <m:num>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2</m:t>
                                  </m:r>
                                </m:sub>
                              </m:sSub>
                              <m:r>
                                <m:rPr>
                                  <m:sty m:val="p"/>
                                </m:rPr>
                                <a:rPr lang="el-GR" sz="1800" b="0" i="1" smtClean="0">
                                  <a:latin typeface="Cambria Math" panose="02040503050406030204" pitchFamily="18" charset="0"/>
                                  <a:ea typeface="Cambria Math" panose="02040503050406030204" pitchFamily="18" charset="0"/>
                                  <a:cs typeface="Calibri" panose="020F0502020204030204" pitchFamily="34" charset="0"/>
                                </a:rPr>
                                <m:t>Δ</m:t>
                              </m:r>
                              <m:r>
                                <a:rPr lang="en-GB" sz="1800" b="0" i="1" smtClean="0">
                                  <a:latin typeface="Cambria Math" panose="02040503050406030204" pitchFamily="18" charset="0"/>
                                  <a:ea typeface="Cambria Math" panose="02040503050406030204" pitchFamily="18" charset="0"/>
                                  <a:cs typeface="Calibri" panose="020F0502020204030204" pitchFamily="34" charset="0"/>
                                </a:rPr>
                                <m:t>𝑡</m:t>
                              </m:r>
                            </m:num>
                            <m:den>
                              <m:r>
                                <a:rPr lang="en-GB" sz="1800" b="0" i="1" smtClean="0">
                                  <a:latin typeface="Cambria Math" panose="02040503050406030204" pitchFamily="18" charset="0"/>
                                  <a:ea typeface="Cambria Math" panose="02040503050406030204" pitchFamily="18" charset="0"/>
                                  <a:cs typeface="Calibri" panose="020F0502020204030204" pitchFamily="34" charset="0"/>
                                </a:rPr>
                                <m:t>2</m:t>
                              </m:r>
                            </m:den>
                          </m:f>
                        </m:e>
                      </m:d>
                    </m:oMath>
                  </m:oMathPara>
                </a14:m>
                <a:endParaRPr lang="en-US" sz="1800" b="0" i="1" dirty="0">
                  <a:latin typeface="Cambria Math" panose="02040503050406030204" pitchFamily="18" charset="0"/>
                  <a:ea typeface="Cambria Math" panose="02040503050406030204" pitchFamily="18"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4</m:t>
                          </m:r>
                        </m:sub>
                      </m:sSub>
                      <m:r>
                        <a:rPr lang="en-GB" sz="1800" i="1">
                          <a:latin typeface="Cambria Math" panose="02040503050406030204" pitchFamily="18" charset="0"/>
                          <a:cs typeface="Calibri" panose="020F0502020204030204" pitchFamily="34" charset="0"/>
                        </a:rPr>
                        <m:t>=</m:t>
                      </m:r>
                      <m:r>
                        <a:rPr lang="en-GB" sz="1800" i="1">
                          <a:latin typeface="Cambria Math" panose="02040503050406030204" pitchFamily="18" charset="0"/>
                          <a:cs typeface="Calibri" panose="020F0502020204030204" pitchFamily="34" charset="0"/>
                        </a:rPr>
                        <m:t>𝑓</m:t>
                      </m:r>
                      <m:r>
                        <a:rPr lang="en-GB" sz="1800" i="1">
                          <a:latin typeface="Cambria Math" panose="02040503050406030204" pitchFamily="18" charset="0"/>
                          <a:cs typeface="Calibri" panose="020F0502020204030204" pitchFamily="34" charset="0"/>
                        </a:rPr>
                        <m:t>(</m:t>
                      </m:r>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sub>
                      </m:sSub>
                      <m:r>
                        <a:rPr lang="en-GB" sz="1800" i="1">
                          <a:latin typeface="Cambria Math" panose="02040503050406030204" pitchFamily="18" charset="0"/>
                          <a:cs typeface="Calibri" panose="020F0502020204030204" pitchFamily="34" charset="0"/>
                        </a:rPr>
                        <m:t>+</m:t>
                      </m:r>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3</m:t>
                          </m:r>
                        </m:sub>
                      </m:sSub>
                      <m:r>
                        <m:rPr>
                          <m:sty m:val="p"/>
                        </m:rPr>
                        <a:rPr lang="el-GR" sz="1800" i="1">
                          <a:latin typeface="Cambria Math" panose="02040503050406030204" pitchFamily="18" charset="0"/>
                          <a:ea typeface="Cambria Math" panose="02040503050406030204" pitchFamily="18" charset="0"/>
                          <a:cs typeface="Calibri" panose="020F0502020204030204" pitchFamily="34" charset="0"/>
                        </a:rPr>
                        <m:t>Δ</m:t>
                      </m:r>
                      <m:r>
                        <a:rPr lang="en-GB" sz="1800" i="1">
                          <a:latin typeface="Cambria Math" panose="02040503050406030204" pitchFamily="18" charset="0"/>
                          <a:ea typeface="Cambria Math" panose="02040503050406030204" pitchFamily="18" charset="0"/>
                          <a:cs typeface="Calibri" panose="020F0502020204030204" pitchFamily="34" charset="0"/>
                        </a:rPr>
                        <m:t>𝑡</m:t>
                      </m:r>
                      <m:r>
                        <a:rPr lang="en-GB" sz="1800" i="1">
                          <a:latin typeface="Cambria Math" panose="02040503050406030204" pitchFamily="18" charset="0"/>
                          <a:cs typeface="Calibri" panose="020F0502020204030204" pitchFamily="34" charset="0"/>
                        </a:rPr>
                        <m:t>)</m:t>
                      </m:r>
                    </m:oMath>
                  </m:oMathPara>
                </a14:m>
                <a:endParaRPr lang="en-GB" sz="1800" dirty="0">
                  <a:latin typeface="Calibri" panose="020F0502020204030204" pitchFamily="34" charset="0"/>
                  <a:cs typeface="Calibri" panose="020F0502020204030204" pitchFamily="34" charset="0"/>
                </a:endParaRPr>
              </a:p>
              <a:p>
                <a:pPr/>
                <a:endParaRPr lang="en-US" sz="1800" b="0" i="1" dirty="0">
                  <a:latin typeface="Cambria Math" panose="02040503050406030204" pitchFamily="18" charset="0"/>
                  <a:ea typeface="Cambria Math" panose="02040503050406030204" pitchFamily="18"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r>
                            <a:rPr lang="en-GB" sz="1800" b="0" i="1" smtClean="0">
                              <a:latin typeface="Cambria Math" panose="02040503050406030204" pitchFamily="18" charset="0"/>
                              <a:cs typeface="Calibri" panose="020F0502020204030204" pitchFamily="34" charset="0"/>
                            </a:rPr>
                            <m:t>+</m:t>
                          </m:r>
                          <m:r>
                            <m:rPr>
                              <m:sty m:val="p"/>
                            </m:rPr>
                            <a:rPr lang="el-GR" sz="1800" b="0" i="1" smtClean="0">
                              <a:latin typeface="Cambria Math" panose="02040503050406030204" pitchFamily="18" charset="0"/>
                              <a:ea typeface="Cambria Math" panose="02040503050406030204" pitchFamily="18" charset="0"/>
                              <a:cs typeface="Calibri" panose="020F0502020204030204" pitchFamily="34" charset="0"/>
                            </a:rPr>
                            <m:t>Δ</m:t>
                          </m:r>
                          <m:r>
                            <a:rPr lang="en-GB" sz="1800" b="0" i="1" smtClean="0">
                              <a:latin typeface="Cambria Math" panose="02040503050406030204" pitchFamily="18" charset="0"/>
                              <a:ea typeface="Cambria Math" panose="02040503050406030204" pitchFamily="18" charset="0"/>
                              <a:cs typeface="Calibri" panose="020F0502020204030204" pitchFamily="34" charset="0"/>
                            </a:rPr>
                            <m:t>𝑡</m:t>
                          </m:r>
                        </m:sub>
                      </m:sSub>
                      <m:r>
                        <a:rPr lang="en-GB" sz="1800" b="0" i="1" smtClean="0">
                          <a:latin typeface="Cambria Math" panose="02040503050406030204" pitchFamily="18" charset="0"/>
                          <a:cs typeface="Calibri" panose="020F0502020204030204" pitchFamily="34" charset="0"/>
                        </a:rPr>
                        <m:t>=</m:t>
                      </m:r>
                      <m:f>
                        <m:fPr>
                          <m:ctrlPr>
                            <a:rPr lang="en-GB" sz="1800" b="0" i="1" smtClean="0">
                              <a:latin typeface="Cambria Math" panose="02040503050406030204" pitchFamily="18" charset="0"/>
                              <a:cs typeface="Calibri" panose="020F0502020204030204" pitchFamily="34" charset="0"/>
                            </a:rPr>
                          </m:ctrlPr>
                        </m:fPr>
                        <m:num>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1</m:t>
                              </m:r>
                            </m:sub>
                          </m:sSub>
                          <m:r>
                            <a:rPr lang="en-GB" sz="1800" b="0" i="1" smtClean="0">
                              <a:latin typeface="Cambria Math" panose="02040503050406030204" pitchFamily="18" charset="0"/>
                              <a:cs typeface="Calibri" panose="020F0502020204030204" pitchFamily="34" charset="0"/>
                            </a:rPr>
                            <m:t>+2</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2</m:t>
                              </m:r>
                            </m:sub>
                          </m:sSub>
                          <m:r>
                            <a:rPr lang="en-GB" sz="1800" b="0" i="1" smtClean="0">
                              <a:latin typeface="Cambria Math" panose="02040503050406030204" pitchFamily="18" charset="0"/>
                              <a:cs typeface="Calibri" panose="020F0502020204030204" pitchFamily="34" charset="0"/>
                            </a:rPr>
                            <m:t>+2</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3</m:t>
                              </m:r>
                            </m:sub>
                          </m:sSub>
                          <m:r>
                            <a:rPr lang="en-GB" sz="1800" b="0" i="1" smtClean="0">
                              <a:latin typeface="Cambria Math" panose="02040503050406030204" pitchFamily="18" charset="0"/>
                              <a:cs typeface="Calibri" panose="020F0502020204030204" pitchFamily="34" charset="0"/>
                            </a:rPr>
                            <m:t>+</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4</m:t>
                              </m:r>
                            </m:sub>
                          </m:sSub>
                        </m:num>
                        <m:den>
                          <m:r>
                            <a:rPr lang="en-GB" sz="1800" b="0" i="1" smtClean="0">
                              <a:latin typeface="Cambria Math" panose="02040503050406030204" pitchFamily="18" charset="0"/>
                              <a:cs typeface="Calibri" panose="020F0502020204030204" pitchFamily="34" charset="0"/>
                            </a:rPr>
                            <m:t>6</m:t>
                          </m:r>
                        </m:den>
                      </m:f>
                    </m:oMath>
                  </m:oMathPara>
                </a14:m>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p:txBody>
          </p:sp>
        </mc:Choice>
        <mc:Fallback>
          <p:sp>
            <p:nvSpPr>
              <p:cNvPr id="209" name="TextBox 208">
                <a:extLst>
                  <a:ext uri="{FF2B5EF4-FFF2-40B4-BE49-F238E27FC236}">
                    <a16:creationId xmlns:a16="http://schemas.microsoft.com/office/drawing/2014/main" id="{1981C61E-5D47-E79F-4E86-C5603CAD84D5}"/>
                  </a:ext>
                </a:extLst>
              </p:cNvPr>
              <p:cNvSpPr txBox="1">
                <a:spLocks noRot="1" noChangeAspect="1" noMove="1" noResize="1" noEditPoints="1" noAdjustHandles="1" noChangeArrowheads="1" noChangeShapeType="1" noTextEdit="1"/>
              </p:cNvSpPr>
              <p:nvPr/>
            </p:nvSpPr>
            <p:spPr>
              <a:xfrm>
                <a:off x="10490689" y="9598175"/>
                <a:ext cx="9422649" cy="8620309"/>
              </a:xfrm>
              <a:prstGeom prst="rect">
                <a:avLst/>
              </a:prstGeom>
              <a:blipFill>
                <a:blip r:embed="rId45"/>
                <a:stretch>
                  <a:fillRect l="-582" t="-424" r="-970"/>
                </a:stretch>
              </a:blipFill>
            </p:spPr>
            <p:txBody>
              <a:bodyPr/>
              <a:lstStyle/>
              <a:p>
                <a:r>
                  <a:rPr lang="en-GB">
                    <a:noFill/>
                  </a:rPr>
                  <a:t> </a:t>
                </a:r>
              </a:p>
            </p:txBody>
          </p:sp>
        </mc:Fallback>
      </mc:AlternateContent>
      <p:grpSp>
        <p:nvGrpSpPr>
          <p:cNvPr id="395" name="Group 394">
            <a:extLst>
              <a:ext uri="{FF2B5EF4-FFF2-40B4-BE49-F238E27FC236}">
                <a16:creationId xmlns:a16="http://schemas.microsoft.com/office/drawing/2014/main" id="{5638D997-5B62-76E6-C7D8-9B637F26761A}"/>
              </a:ext>
            </a:extLst>
          </p:cNvPr>
          <p:cNvGrpSpPr/>
          <p:nvPr/>
        </p:nvGrpSpPr>
        <p:grpSpPr>
          <a:xfrm>
            <a:off x="10919327" y="17781973"/>
            <a:ext cx="9349840" cy="3416320"/>
            <a:chOff x="10919327" y="17781973"/>
            <a:chExt cx="9349840" cy="341632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2263A6-AAFA-0A22-4BAB-F29047A60CF2}"/>
                    </a:ext>
                  </a:extLst>
                </p:cNvPr>
                <p:cNvSpPr txBox="1"/>
                <p:nvPr/>
              </p:nvSpPr>
              <p:spPr>
                <a:xfrm>
                  <a:off x="10919327" y="17781973"/>
                  <a:ext cx="9349840" cy="3416320"/>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Propeller thrust can be expressed as the mass flow rate across a propeller disk (with area, </a:t>
                  </a:r>
                  <a14:m>
                    <m:oMath xmlns:m="http://schemas.openxmlformats.org/officeDocument/2006/math">
                      <m:r>
                        <a:rPr lang="en-GB" sz="1800" b="0" i="1" smtClean="0">
                          <a:latin typeface="Cambria Math" panose="02040503050406030204" pitchFamily="18" charset="0"/>
                          <a:cs typeface="Calibri" panose="020F0502020204030204" pitchFamily="34" charset="0"/>
                        </a:rPr>
                        <m:t>𝐴</m:t>
                      </m:r>
                      <m:r>
                        <a:rPr lang="en-GB" sz="1800" b="0" i="1" smtClean="0">
                          <a:latin typeface="Cambria Math" panose="02040503050406030204" pitchFamily="18" charset="0"/>
                          <a:cs typeface="Calibri" panose="020F0502020204030204" pitchFamily="34" charset="0"/>
                        </a:rPr>
                        <m:t>)</m:t>
                      </m:r>
                      <m:r>
                        <a:rPr lang="en-GB" sz="1800" b="0" i="0" smtClean="0">
                          <a:latin typeface="Cambria Math" panose="02040503050406030204" pitchFamily="18" charset="0"/>
                          <a:cs typeface="Calibri" panose="020F0502020204030204" pitchFamily="34" charset="0"/>
                        </a:rPr>
                        <m:t>,</m:t>
                      </m:r>
                    </m:oMath>
                  </a14:m>
                  <a:r>
                    <a:rPr lang="en-GB" sz="1800" dirty="0">
                      <a:latin typeface="Calibri" panose="020F0502020204030204" pitchFamily="34" charset="0"/>
                      <a:cs typeface="Calibri" panose="020F0502020204030204" pitchFamily="34" charset="0"/>
                    </a:rPr>
                    <a:t> taking into account the additional velocity (induced velocity, </a:t>
                  </a:r>
                  <a14:m>
                    <m:oMath xmlns:m="http://schemas.openxmlformats.org/officeDocument/2006/math">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𝑣</m:t>
                          </m:r>
                        </m:e>
                        <m:sub>
                          <m:r>
                            <a:rPr lang="en-GB" sz="1800" b="0" i="1" smtClean="0">
                              <a:latin typeface="Cambria Math" panose="02040503050406030204" pitchFamily="18" charset="0"/>
                              <a:cs typeface="Calibri" panose="020F0502020204030204" pitchFamily="34" charset="0"/>
                            </a:rPr>
                            <m:t>𝑖</m:t>
                          </m:r>
                        </m:sub>
                      </m:sSub>
                    </m:oMath>
                  </a14:m>
                  <a:r>
                    <a:rPr lang="en-GB" sz="1800" dirty="0">
                      <a:latin typeface="Calibri" panose="020F0502020204030204" pitchFamily="34" charset="0"/>
                      <a:cs typeface="Calibri" panose="020F0502020204030204" pitchFamily="34" charset="0"/>
                    </a:rPr>
                    <a:t>) created by the propeller [3].</a:t>
                  </a: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Since the vehicle is in motion,  the relative velocity at the propeller must be considered [3]. </a:t>
                  </a:r>
                </a:p>
              </p:txBody>
            </p:sp>
          </mc:Choice>
          <mc:Fallback xmlns="">
            <p:sp>
              <p:nvSpPr>
                <p:cNvPr id="8" name="TextBox 7">
                  <a:extLst>
                    <a:ext uri="{FF2B5EF4-FFF2-40B4-BE49-F238E27FC236}">
                      <a16:creationId xmlns:a16="http://schemas.microsoft.com/office/drawing/2014/main" id="{782263A6-AAFA-0A22-4BAB-F29047A60CF2}"/>
                    </a:ext>
                  </a:extLst>
                </p:cNvPr>
                <p:cNvSpPr txBox="1">
                  <a:spLocks noRot="1" noChangeAspect="1" noMove="1" noResize="1" noEditPoints="1" noAdjustHandles="1" noChangeArrowheads="1" noChangeShapeType="1" noTextEdit="1"/>
                </p:cNvSpPr>
                <p:nvPr/>
              </p:nvSpPr>
              <p:spPr>
                <a:xfrm>
                  <a:off x="10919327" y="17781973"/>
                  <a:ext cx="9349840" cy="3416320"/>
                </a:xfrm>
                <a:prstGeom prst="rect">
                  <a:avLst/>
                </a:prstGeom>
                <a:blipFill>
                  <a:blip r:embed="rId46"/>
                  <a:stretch>
                    <a:fillRect l="-522" t="-1071" b="-1964"/>
                  </a:stretch>
                </a:blipFill>
              </p:spPr>
              <p:txBody>
                <a:bodyPr/>
                <a:lstStyle/>
                <a:p>
                  <a:r>
                    <a:rPr lang="en-GB">
                      <a:noFill/>
                    </a:rPr>
                    <a:t> </a:t>
                  </a:r>
                </a:p>
              </p:txBody>
            </p:sp>
          </mc:Fallback>
        </mc:AlternateContent>
        <p:grpSp>
          <p:nvGrpSpPr>
            <p:cNvPr id="74" name="Group 73">
              <a:extLst>
                <a:ext uri="{FF2B5EF4-FFF2-40B4-BE49-F238E27FC236}">
                  <a16:creationId xmlns:a16="http://schemas.microsoft.com/office/drawing/2014/main" id="{D8A183C2-3C26-BDEF-042E-3A3965E7301A}"/>
                </a:ext>
              </a:extLst>
            </p:cNvPr>
            <p:cNvGrpSpPr/>
            <p:nvPr/>
          </p:nvGrpSpPr>
          <p:grpSpPr>
            <a:xfrm>
              <a:off x="13405438" y="18576029"/>
              <a:ext cx="3984597" cy="2109048"/>
              <a:chOff x="13216203" y="16453846"/>
              <a:chExt cx="3984597" cy="2109048"/>
            </a:xfrm>
          </p:grpSpPr>
          <p:grpSp>
            <p:nvGrpSpPr>
              <p:cNvPr id="72" name="Group 71">
                <a:extLst>
                  <a:ext uri="{FF2B5EF4-FFF2-40B4-BE49-F238E27FC236}">
                    <a16:creationId xmlns:a16="http://schemas.microsoft.com/office/drawing/2014/main" id="{2D892171-B1D3-8BA4-CA54-383A86BCDFD1}"/>
                  </a:ext>
                </a:extLst>
              </p:cNvPr>
              <p:cNvGrpSpPr/>
              <p:nvPr/>
            </p:nvGrpSpPr>
            <p:grpSpPr>
              <a:xfrm>
                <a:off x="13522223" y="16453846"/>
                <a:ext cx="2951060" cy="1754284"/>
                <a:chOff x="13522223" y="16453846"/>
                <a:chExt cx="2951060" cy="1754284"/>
              </a:xfrm>
            </p:grpSpPr>
            <p:sp>
              <p:nvSpPr>
                <p:cNvPr id="23" name="Freeform: Shape 22">
                  <a:extLst>
                    <a:ext uri="{FF2B5EF4-FFF2-40B4-BE49-F238E27FC236}">
                      <a16:creationId xmlns:a16="http://schemas.microsoft.com/office/drawing/2014/main" id="{B3DC2518-E59B-5E18-CF24-B7FC8E823B5A}"/>
                    </a:ext>
                  </a:extLst>
                </p:cNvPr>
                <p:cNvSpPr/>
                <p:nvPr/>
              </p:nvSpPr>
              <p:spPr>
                <a:xfrm>
                  <a:off x="13522223" y="16453846"/>
                  <a:ext cx="2951059" cy="540000"/>
                </a:xfrm>
                <a:custGeom>
                  <a:avLst/>
                  <a:gdLst>
                    <a:gd name="connsiteX0" fmla="*/ 0 w 4237022"/>
                    <a:gd name="connsiteY0" fmla="*/ 0 h 471814"/>
                    <a:gd name="connsiteX1" fmla="*/ 896294 w 4237022"/>
                    <a:gd name="connsiteY1" fmla="*/ 316871 h 471814"/>
                    <a:gd name="connsiteX2" fmla="*/ 1910282 w 4237022"/>
                    <a:gd name="connsiteY2" fmla="*/ 452673 h 471814"/>
                    <a:gd name="connsiteX3" fmla="*/ 3784349 w 4237022"/>
                    <a:gd name="connsiteY3" fmla="*/ 470780 h 471814"/>
                    <a:gd name="connsiteX4" fmla="*/ 4237022 w 4237022"/>
                    <a:gd name="connsiteY4" fmla="*/ 470780 h 47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022" h="471814">
                      <a:moveTo>
                        <a:pt x="0" y="0"/>
                      </a:moveTo>
                      <a:cubicBezTo>
                        <a:pt x="288957" y="120713"/>
                        <a:pt x="577914" y="241426"/>
                        <a:pt x="896294" y="316871"/>
                      </a:cubicBezTo>
                      <a:cubicBezTo>
                        <a:pt x="1214674" y="392316"/>
                        <a:pt x="1428940" y="427022"/>
                        <a:pt x="1910282" y="452673"/>
                      </a:cubicBezTo>
                      <a:cubicBezTo>
                        <a:pt x="2391624" y="478324"/>
                        <a:pt x="3784349" y="470780"/>
                        <a:pt x="3784349" y="470780"/>
                      </a:cubicBezTo>
                      <a:lnTo>
                        <a:pt x="4237022" y="470780"/>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E12A058A-C426-1D06-FD8B-A2158FC3FF5C}"/>
                    </a:ext>
                  </a:extLst>
                </p:cNvPr>
                <p:cNvSpPr/>
                <p:nvPr/>
              </p:nvSpPr>
              <p:spPr>
                <a:xfrm rot="10800000" flipH="1">
                  <a:off x="13522224" y="17668130"/>
                  <a:ext cx="2951058" cy="540000"/>
                </a:xfrm>
                <a:custGeom>
                  <a:avLst/>
                  <a:gdLst>
                    <a:gd name="connsiteX0" fmla="*/ 0 w 4237022"/>
                    <a:gd name="connsiteY0" fmla="*/ 0 h 471814"/>
                    <a:gd name="connsiteX1" fmla="*/ 896294 w 4237022"/>
                    <a:gd name="connsiteY1" fmla="*/ 316871 h 471814"/>
                    <a:gd name="connsiteX2" fmla="*/ 1910282 w 4237022"/>
                    <a:gd name="connsiteY2" fmla="*/ 452673 h 471814"/>
                    <a:gd name="connsiteX3" fmla="*/ 3784349 w 4237022"/>
                    <a:gd name="connsiteY3" fmla="*/ 470780 h 471814"/>
                    <a:gd name="connsiteX4" fmla="*/ 4237022 w 4237022"/>
                    <a:gd name="connsiteY4" fmla="*/ 470780 h 47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022" h="471814">
                      <a:moveTo>
                        <a:pt x="0" y="0"/>
                      </a:moveTo>
                      <a:cubicBezTo>
                        <a:pt x="288957" y="120713"/>
                        <a:pt x="577914" y="241426"/>
                        <a:pt x="896294" y="316871"/>
                      </a:cubicBezTo>
                      <a:cubicBezTo>
                        <a:pt x="1214674" y="392316"/>
                        <a:pt x="1428940" y="427022"/>
                        <a:pt x="1910282" y="452673"/>
                      </a:cubicBezTo>
                      <a:cubicBezTo>
                        <a:pt x="2391624" y="478324"/>
                        <a:pt x="3784349" y="470780"/>
                        <a:pt x="3784349" y="470780"/>
                      </a:cubicBezTo>
                      <a:lnTo>
                        <a:pt x="4237022" y="470780"/>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7567C87-2C2B-2A76-4430-73C5CA85DEC0}"/>
                    </a:ext>
                  </a:extLst>
                </p:cNvPr>
                <p:cNvSpPr/>
                <p:nvPr/>
              </p:nvSpPr>
              <p:spPr>
                <a:xfrm>
                  <a:off x="14792969" y="16993846"/>
                  <a:ext cx="134498" cy="674284"/>
                </a:xfrm>
                <a:prstGeom prst="ellipse">
                  <a:avLst/>
                </a:prstGeom>
                <a:solidFill>
                  <a:schemeClr val="bg1">
                    <a:lumMod val="75000"/>
                  </a:schemeClr>
                </a:solidFill>
                <a:ln w="952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7" name="Straight Arrow Connector 36">
                  <a:extLst>
                    <a:ext uri="{FF2B5EF4-FFF2-40B4-BE49-F238E27FC236}">
                      <a16:creationId xmlns:a16="http://schemas.microsoft.com/office/drawing/2014/main" id="{7EF50F65-0450-F8BD-2813-5A098C02A570}"/>
                    </a:ext>
                  </a:extLst>
                </p:cNvPr>
                <p:cNvCxnSpPr>
                  <a:cxnSpLocks/>
                </p:cNvCxnSpPr>
                <p:nvPr/>
              </p:nvCxnSpPr>
              <p:spPr>
                <a:xfrm>
                  <a:off x="13522223" y="17330988"/>
                  <a:ext cx="67964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5" name="Straight Arrow Connector 54">
                  <a:extLst>
                    <a:ext uri="{FF2B5EF4-FFF2-40B4-BE49-F238E27FC236}">
                      <a16:creationId xmlns:a16="http://schemas.microsoft.com/office/drawing/2014/main" id="{F250AC8D-FEA4-5738-81CC-3068B92F5780}"/>
                    </a:ext>
                  </a:extLst>
                </p:cNvPr>
                <p:cNvCxnSpPr/>
                <p:nvPr/>
              </p:nvCxnSpPr>
              <p:spPr>
                <a:xfrm>
                  <a:off x="15251165" y="17330988"/>
                  <a:ext cx="122211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1F48F61-4C20-E8F2-77C1-E4DA1DB43B81}"/>
                        </a:ext>
                      </a:extLst>
                    </p:cNvPr>
                    <p:cNvSpPr txBox="1"/>
                    <p:nvPr/>
                  </p:nvSpPr>
                  <p:spPr>
                    <a:xfrm>
                      <a:off x="14667376" y="16617617"/>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𝐴</m:t>
                            </m:r>
                          </m:oMath>
                        </m:oMathPara>
                      </a14:m>
                      <a:endParaRPr lang="en-GB" sz="1800" dirty="0">
                        <a:latin typeface="Calibri" panose="020F0502020204030204" pitchFamily="34" charset="0"/>
                        <a:cs typeface="Calibri" panose="020F0502020204030204" pitchFamily="34" charset="0"/>
                      </a:endParaRPr>
                    </a:p>
                  </p:txBody>
                </p:sp>
              </mc:Choice>
              <mc:Fallback xmlns="">
                <p:sp>
                  <p:nvSpPr>
                    <p:cNvPr id="64" name="TextBox 63">
                      <a:extLst>
                        <a:ext uri="{FF2B5EF4-FFF2-40B4-BE49-F238E27FC236}">
                          <a16:creationId xmlns:a16="http://schemas.microsoft.com/office/drawing/2014/main" id="{E1F48F61-4C20-E8F2-77C1-E4DA1DB43B81}"/>
                        </a:ext>
                      </a:extLst>
                    </p:cNvPr>
                    <p:cNvSpPr txBox="1">
                      <a:spLocks noRot="1" noChangeAspect="1" noMove="1" noResize="1" noEditPoints="1" noAdjustHandles="1" noChangeArrowheads="1" noChangeShapeType="1" noTextEdit="1"/>
                    </p:cNvSpPr>
                    <p:nvPr/>
                  </p:nvSpPr>
                  <p:spPr>
                    <a:xfrm>
                      <a:off x="14667376" y="16617617"/>
                      <a:ext cx="385683" cy="369332"/>
                    </a:xfrm>
                    <a:prstGeom prst="rect">
                      <a:avLst/>
                    </a:prstGeom>
                    <a:blipFill>
                      <a:blip r:embed="rId4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A072F51-BFC8-3B62-EC00-65C1542C053C}"/>
                        </a:ext>
                      </a:extLst>
                    </p:cNvPr>
                    <p:cNvSpPr txBox="1"/>
                    <p:nvPr/>
                  </p:nvSpPr>
                  <p:spPr>
                    <a:xfrm>
                      <a:off x="13631387" y="16969767"/>
                      <a:ext cx="3891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𝑉</m:t>
                            </m:r>
                          </m:oMath>
                        </m:oMathPara>
                      </a14:m>
                      <a:endParaRPr lang="en-GB" sz="1800" dirty="0">
                        <a:latin typeface="Calibri" panose="020F0502020204030204" pitchFamily="34" charset="0"/>
                        <a:cs typeface="Calibri" panose="020F0502020204030204" pitchFamily="34" charset="0"/>
                      </a:endParaRPr>
                    </a:p>
                  </p:txBody>
                </p:sp>
              </mc:Choice>
              <mc:Fallback xmlns="">
                <p:sp>
                  <p:nvSpPr>
                    <p:cNvPr id="67" name="TextBox 66">
                      <a:extLst>
                        <a:ext uri="{FF2B5EF4-FFF2-40B4-BE49-F238E27FC236}">
                          <a16:creationId xmlns:a16="http://schemas.microsoft.com/office/drawing/2014/main" id="{8A072F51-BFC8-3B62-EC00-65C1542C053C}"/>
                        </a:ext>
                      </a:extLst>
                    </p:cNvPr>
                    <p:cNvSpPr txBox="1">
                      <a:spLocks noRot="1" noChangeAspect="1" noMove="1" noResize="1" noEditPoints="1" noAdjustHandles="1" noChangeArrowheads="1" noChangeShapeType="1" noTextEdit="1"/>
                    </p:cNvSpPr>
                    <p:nvPr/>
                  </p:nvSpPr>
                  <p:spPr>
                    <a:xfrm>
                      <a:off x="13631387" y="16969767"/>
                      <a:ext cx="389144" cy="369332"/>
                    </a:xfrm>
                    <a:prstGeom prst="rect">
                      <a:avLst/>
                    </a:prstGeom>
                    <a:blipFill>
                      <a:blip r:embed="rId4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4114885-CD96-EDBF-3200-0A16D5A5616F}"/>
                        </a:ext>
                      </a:extLst>
                    </p:cNvPr>
                    <p:cNvSpPr txBox="1"/>
                    <p:nvPr/>
                  </p:nvSpPr>
                  <p:spPr>
                    <a:xfrm>
                      <a:off x="14429073" y="17703437"/>
                      <a:ext cx="86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𝑉</m:t>
                            </m:r>
                            <m:r>
                              <a:rPr lang="en-GB" sz="1800" b="0" i="1" smtClean="0">
                                <a:latin typeface="Cambria Math" panose="02040503050406030204" pitchFamily="18" charset="0"/>
                                <a:cs typeface="Calibri" panose="020F0502020204030204" pitchFamily="34" charset="0"/>
                              </a:rPr>
                              <m:t>+</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𝑣</m:t>
                                </m:r>
                              </m:e>
                              <m:sub>
                                <m:r>
                                  <a:rPr lang="en-GB" sz="1800" b="0" i="1" smtClean="0">
                                    <a:latin typeface="Cambria Math" panose="02040503050406030204" pitchFamily="18" charset="0"/>
                                    <a:cs typeface="Calibri" panose="020F0502020204030204" pitchFamily="34" charset="0"/>
                                  </a:rPr>
                                  <m:t>𝑖</m:t>
                                </m:r>
                              </m:sub>
                            </m:sSub>
                          </m:oMath>
                        </m:oMathPara>
                      </a14:m>
                      <a:endParaRPr lang="en-GB" sz="1800" dirty="0">
                        <a:latin typeface="Calibri" panose="020F0502020204030204" pitchFamily="34" charset="0"/>
                        <a:cs typeface="Calibri" panose="020F0502020204030204" pitchFamily="34" charset="0"/>
                      </a:endParaRPr>
                    </a:p>
                  </p:txBody>
                </p:sp>
              </mc:Choice>
              <mc:Fallback xmlns="">
                <p:sp>
                  <p:nvSpPr>
                    <p:cNvPr id="68" name="TextBox 67">
                      <a:extLst>
                        <a:ext uri="{FF2B5EF4-FFF2-40B4-BE49-F238E27FC236}">
                          <a16:creationId xmlns:a16="http://schemas.microsoft.com/office/drawing/2014/main" id="{C4114885-CD96-EDBF-3200-0A16D5A5616F}"/>
                        </a:ext>
                      </a:extLst>
                    </p:cNvPr>
                    <p:cNvSpPr txBox="1">
                      <a:spLocks noRot="1" noChangeAspect="1" noMove="1" noResize="1" noEditPoints="1" noAdjustHandles="1" noChangeArrowheads="1" noChangeShapeType="1" noTextEdit="1"/>
                    </p:cNvSpPr>
                    <p:nvPr/>
                  </p:nvSpPr>
                  <p:spPr>
                    <a:xfrm>
                      <a:off x="14429073" y="17703437"/>
                      <a:ext cx="862287" cy="369332"/>
                    </a:xfrm>
                    <a:prstGeom prst="rect">
                      <a:avLst/>
                    </a:prstGeom>
                    <a:blipFill>
                      <a:blip r:embed="rId49"/>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86D05F9-CB69-017A-B9DB-70CD1D197444}"/>
                        </a:ext>
                      </a:extLst>
                    </p:cNvPr>
                    <p:cNvSpPr txBox="1"/>
                    <p:nvPr/>
                  </p:nvSpPr>
                  <p:spPr>
                    <a:xfrm>
                      <a:off x="15436568" y="16994594"/>
                      <a:ext cx="9905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𝑉</m:t>
                            </m:r>
                            <m:r>
                              <a:rPr lang="en-GB" sz="1800" b="0" i="1" smtClean="0">
                                <a:latin typeface="Cambria Math" panose="02040503050406030204" pitchFamily="18" charset="0"/>
                                <a:cs typeface="Calibri" panose="020F0502020204030204" pitchFamily="34" charset="0"/>
                              </a:rPr>
                              <m:t>+</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2</m:t>
                                </m:r>
                                <m:r>
                                  <a:rPr lang="en-GB" sz="1800" b="0" i="1" smtClean="0">
                                    <a:latin typeface="Cambria Math" panose="02040503050406030204" pitchFamily="18" charset="0"/>
                                    <a:cs typeface="Calibri" panose="020F0502020204030204" pitchFamily="34" charset="0"/>
                                  </a:rPr>
                                  <m:t>𝑣</m:t>
                                </m:r>
                              </m:e>
                              <m:sub>
                                <m:r>
                                  <a:rPr lang="en-GB" sz="1800" b="0" i="1" smtClean="0">
                                    <a:latin typeface="Cambria Math" panose="02040503050406030204" pitchFamily="18" charset="0"/>
                                    <a:cs typeface="Calibri" panose="020F0502020204030204" pitchFamily="34" charset="0"/>
                                  </a:rPr>
                                  <m:t>𝑖</m:t>
                                </m:r>
                              </m:sub>
                            </m:sSub>
                          </m:oMath>
                        </m:oMathPara>
                      </a14:m>
                      <a:endParaRPr lang="en-GB" sz="1800" dirty="0">
                        <a:latin typeface="Calibri" panose="020F0502020204030204" pitchFamily="34" charset="0"/>
                        <a:cs typeface="Calibri" panose="020F0502020204030204" pitchFamily="34" charset="0"/>
                      </a:endParaRPr>
                    </a:p>
                  </p:txBody>
                </p:sp>
              </mc:Choice>
              <mc:Fallback xmlns="">
                <p:sp>
                  <p:nvSpPr>
                    <p:cNvPr id="71" name="TextBox 70">
                      <a:extLst>
                        <a:ext uri="{FF2B5EF4-FFF2-40B4-BE49-F238E27FC236}">
                          <a16:creationId xmlns:a16="http://schemas.microsoft.com/office/drawing/2014/main" id="{586D05F9-CB69-017A-B9DB-70CD1D197444}"/>
                        </a:ext>
                      </a:extLst>
                    </p:cNvPr>
                    <p:cNvSpPr txBox="1">
                      <a:spLocks noRot="1" noChangeAspect="1" noMove="1" noResize="1" noEditPoints="1" noAdjustHandles="1" noChangeArrowheads="1" noChangeShapeType="1" noTextEdit="1"/>
                    </p:cNvSpPr>
                    <p:nvPr/>
                  </p:nvSpPr>
                  <p:spPr>
                    <a:xfrm>
                      <a:off x="15436568" y="16994594"/>
                      <a:ext cx="990528" cy="369332"/>
                    </a:xfrm>
                    <a:prstGeom prst="rect">
                      <a:avLst/>
                    </a:prstGeom>
                    <a:blipFill>
                      <a:blip r:embed="rId50"/>
                      <a:stretch>
                        <a:fillRect b="-1667"/>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169453B-B282-792D-63E2-5C56BFDE20EF}"/>
                      </a:ext>
                    </a:extLst>
                  </p:cNvPr>
                  <p:cNvSpPr txBox="1"/>
                  <p:nvPr/>
                </p:nvSpPr>
                <p:spPr>
                  <a:xfrm>
                    <a:off x="13216203" y="18224340"/>
                    <a:ext cx="398459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3: </m:t>
                          </m:r>
                          <m:r>
                            <a:rPr lang="en-GB" sz="1600" b="0" i="1" smtClean="0">
                              <a:latin typeface="Cambria Math" panose="02040503050406030204" pitchFamily="18" charset="0"/>
                            </a:rPr>
                            <m:t>𝑀𝑎𝑠𝑠</m:t>
                          </m:r>
                          <m:r>
                            <a:rPr lang="en-GB" sz="1600" b="0" i="1" smtClean="0">
                              <a:latin typeface="Cambria Math" panose="02040503050406030204" pitchFamily="18" charset="0"/>
                            </a:rPr>
                            <m:t> </m:t>
                          </m:r>
                          <m:r>
                            <a:rPr lang="en-GB" sz="1600" b="0" i="1" smtClean="0">
                              <a:latin typeface="Cambria Math" panose="02040503050406030204" pitchFamily="18" charset="0"/>
                            </a:rPr>
                            <m:t>𝑓𝑙𝑜𝑤</m:t>
                          </m:r>
                          <m:r>
                            <a:rPr lang="en-GB" sz="1600" b="0" i="1" smtClean="0">
                              <a:latin typeface="Cambria Math" panose="02040503050406030204" pitchFamily="18" charset="0"/>
                            </a:rPr>
                            <m:t> </m:t>
                          </m:r>
                          <m:r>
                            <a:rPr lang="en-GB" sz="1600" b="0" i="1" smtClean="0">
                              <a:latin typeface="Cambria Math" panose="02040503050406030204" pitchFamily="18" charset="0"/>
                            </a:rPr>
                            <m:t>𝑡h𝑟𝑜𝑢𝑔h</m:t>
                          </m:r>
                          <m:r>
                            <a:rPr lang="en-GB" sz="1600" b="0" i="1" smtClean="0">
                              <a:latin typeface="Cambria Math" panose="02040503050406030204" pitchFamily="18" charset="0"/>
                            </a:rPr>
                            <m:t> </m:t>
                          </m:r>
                          <m:r>
                            <a:rPr lang="en-GB" sz="1600" b="0" i="1" smtClean="0">
                              <a:latin typeface="Cambria Math" panose="02040503050406030204" pitchFamily="18" charset="0"/>
                            </a:rPr>
                            <m:t>𝑝𝑟𝑜𝑝𝑒𝑙𝑙𝑒𝑟</m:t>
                          </m:r>
                          <m:r>
                            <a:rPr lang="en-GB" sz="1600" b="0" i="1" smtClean="0">
                              <a:latin typeface="Cambria Math" panose="02040503050406030204" pitchFamily="18" charset="0"/>
                            </a:rPr>
                            <m:t> </m:t>
                          </m:r>
                          <m:r>
                            <a:rPr lang="en-GB" sz="1600" b="0" i="1" smtClean="0">
                              <a:latin typeface="Cambria Math" panose="02040503050406030204" pitchFamily="18" charset="0"/>
                            </a:rPr>
                            <m:t>𝑑𝑖𝑠𝑘</m:t>
                          </m:r>
                        </m:oMath>
                      </m:oMathPara>
                    </a14:m>
                    <a:endParaRPr lang="en-GB" sz="1600" dirty="0"/>
                  </a:p>
                </p:txBody>
              </p:sp>
            </mc:Choice>
            <mc:Fallback xmlns="">
              <p:sp>
                <p:nvSpPr>
                  <p:cNvPr id="73" name="TextBox 72">
                    <a:extLst>
                      <a:ext uri="{FF2B5EF4-FFF2-40B4-BE49-F238E27FC236}">
                        <a16:creationId xmlns:a16="http://schemas.microsoft.com/office/drawing/2014/main" id="{C169453B-B282-792D-63E2-5C56BFDE20EF}"/>
                      </a:ext>
                    </a:extLst>
                  </p:cNvPr>
                  <p:cNvSpPr txBox="1">
                    <a:spLocks noRot="1" noChangeAspect="1" noMove="1" noResize="1" noEditPoints="1" noAdjustHandles="1" noChangeArrowheads="1" noChangeShapeType="1" noTextEdit="1"/>
                  </p:cNvSpPr>
                  <p:nvPr/>
                </p:nvSpPr>
                <p:spPr>
                  <a:xfrm>
                    <a:off x="13216203" y="18224340"/>
                    <a:ext cx="3984597" cy="338554"/>
                  </a:xfrm>
                  <a:prstGeom prst="rect">
                    <a:avLst/>
                  </a:prstGeom>
                  <a:blipFill>
                    <a:blip r:embed="rId51"/>
                    <a:stretch>
                      <a:fillRect b="-12727"/>
                    </a:stretch>
                  </a:blipFill>
                </p:spPr>
                <p:txBody>
                  <a:bodyPr/>
                  <a:lstStyle/>
                  <a:p>
                    <a:r>
                      <a:rPr lang="en-GB">
                        <a:noFill/>
                      </a:rPr>
                      <a:t> </a:t>
                    </a:r>
                  </a:p>
                </p:txBody>
              </p:sp>
            </mc:Fallback>
          </mc:AlternateContent>
        </p:grpSp>
      </p:grpSp>
      <p:grpSp>
        <p:nvGrpSpPr>
          <p:cNvPr id="392" name="Group 391">
            <a:extLst>
              <a:ext uri="{FF2B5EF4-FFF2-40B4-BE49-F238E27FC236}">
                <a16:creationId xmlns:a16="http://schemas.microsoft.com/office/drawing/2014/main" id="{2D13FD56-8467-31AF-9BF4-7628BDDED135}"/>
              </a:ext>
            </a:extLst>
          </p:cNvPr>
          <p:cNvGrpSpPr/>
          <p:nvPr/>
        </p:nvGrpSpPr>
        <p:grpSpPr>
          <a:xfrm>
            <a:off x="20221259" y="2169651"/>
            <a:ext cx="9554216" cy="2874977"/>
            <a:chOff x="10016935" y="17994967"/>
            <a:chExt cx="9554216" cy="2874977"/>
          </a:xfrm>
        </p:grpSpPr>
        <p:grpSp>
          <p:nvGrpSpPr>
            <p:cNvPr id="79" name="Group 78">
              <a:extLst>
                <a:ext uri="{FF2B5EF4-FFF2-40B4-BE49-F238E27FC236}">
                  <a16:creationId xmlns:a16="http://schemas.microsoft.com/office/drawing/2014/main" id="{F6C70644-176B-1D55-9EDC-F50F191DE2DF}"/>
                </a:ext>
              </a:extLst>
            </p:cNvPr>
            <p:cNvGrpSpPr/>
            <p:nvPr/>
          </p:nvGrpSpPr>
          <p:grpSpPr>
            <a:xfrm>
              <a:off x="10016935" y="18051597"/>
              <a:ext cx="5739328" cy="2818347"/>
              <a:chOff x="10016935" y="18051597"/>
              <a:chExt cx="5739328" cy="2818347"/>
            </a:xfrm>
          </p:grpSpPr>
          <p:pic>
            <p:nvPicPr>
              <p:cNvPr id="16" name="Picture 15">
                <a:extLst>
                  <a:ext uri="{FF2B5EF4-FFF2-40B4-BE49-F238E27FC236}">
                    <a16:creationId xmlns:a16="http://schemas.microsoft.com/office/drawing/2014/main" id="{D06383C2-0D42-7C94-2CB2-034B70009DAE}"/>
                  </a:ext>
                </a:extLst>
              </p:cNvPr>
              <p:cNvPicPr>
                <a:picLocks noChangeAspect="1"/>
              </p:cNvPicPr>
              <p:nvPr/>
            </p:nvPicPr>
            <p:blipFill>
              <a:blip r:embed="rId52"/>
              <a:stretch>
                <a:fillRect/>
              </a:stretch>
            </p:blipFill>
            <p:spPr>
              <a:xfrm>
                <a:off x="10378977" y="18051597"/>
                <a:ext cx="4757985" cy="2450007"/>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D3D3AA8-8E89-31C9-3A2C-E4CF93901994}"/>
                      </a:ext>
                    </a:extLst>
                  </p:cNvPr>
                  <p:cNvSpPr txBox="1"/>
                  <p:nvPr/>
                </p:nvSpPr>
                <p:spPr>
                  <a:xfrm>
                    <a:off x="10016935" y="20531390"/>
                    <a:ext cx="573932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4: </m:t>
                          </m:r>
                          <m:r>
                            <a:rPr lang="en-GB" sz="1600" b="0" i="1" smtClean="0">
                              <a:latin typeface="Cambria Math" panose="02040503050406030204" pitchFamily="18" charset="0"/>
                            </a:rPr>
                            <m:t>𝑀𝑎𝑠𝑠</m:t>
                          </m:r>
                          <m:r>
                            <a:rPr lang="en-GB" sz="1600" b="0" i="1" smtClean="0">
                              <a:latin typeface="Cambria Math" panose="02040503050406030204" pitchFamily="18" charset="0"/>
                            </a:rPr>
                            <m:t> </m:t>
                          </m:r>
                          <m:r>
                            <a:rPr lang="en-GB" sz="1600" b="0" i="1" smtClean="0">
                              <a:latin typeface="Cambria Math" panose="02040503050406030204" pitchFamily="18" charset="0"/>
                            </a:rPr>
                            <m:t>𝑓𝑙𝑜𝑤</m:t>
                          </m:r>
                          <m:r>
                            <a:rPr lang="en-GB" sz="1600" b="0" i="1" smtClean="0">
                              <a:latin typeface="Cambria Math" panose="02040503050406030204" pitchFamily="18" charset="0"/>
                            </a:rPr>
                            <m:t> </m:t>
                          </m:r>
                          <m:r>
                            <a:rPr lang="en-GB" sz="1600" b="0" i="1" smtClean="0">
                              <a:latin typeface="Cambria Math" panose="02040503050406030204" pitchFamily="18" charset="0"/>
                            </a:rPr>
                            <m:t>𝑤𝑖𝑡h</m:t>
                          </m:r>
                          <m:r>
                            <a:rPr lang="en-GB" sz="1600" b="0" i="1" smtClean="0">
                              <a:latin typeface="Cambria Math" panose="02040503050406030204" pitchFamily="18" charset="0"/>
                            </a:rPr>
                            <m:t> </m:t>
                          </m:r>
                          <m:r>
                            <a:rPr lang="en-GB" sz="1600" b="0" i="1" smtClean="0">
                              <a:latin typeface="Cambria Math" panose="02040503050406030204" pitchFamily="18" charset="0"/>
                            </a:rPr>
                            <m:t>𝑟𝑒𝑙𝑎𝑡𝑖𝑣𝑒</m:t>
                          </m:r>
                          <m:r>
                            <a:rPr lang="en-GB" sz="1600" b="0" i="1" smtClean="0">
                              <a:latin typeface="Cambria Math" panose="02040503050406030204" pitchFamily="18" charset="0"/>
                            </a:rPr>
                            <m:t> </m:t>
                          </m:r>
                          <m:r>
                            <a:rPr lang="en-GB" sz="1600" b="0" i="1" smtClean="0">
                              <a:latin typeface="Cambria Math" panose="02040503050406030204" pitchFamily="18" charset="0"/>
                            </a:rPr>
                            <m:t>𝑣𝑒𝑙𝑜𝑐𝑖𝑡𝑦</m:t>
                          </m:r>
                          <m:r>
                            <a:rPr lang="en-GB" sz="1600" b="0" i="1" smtClean="0">
                              <a:latin typeface="Cambria Math" panose="02040503050406030204" pitchFamily="18" charset="0"/>
                            </a:rPr>
                            <m:t> </m:t>
                          </m:r>
                          <m:r>
                            <a:rPr lang="en-GB" sz="1600" b="0" i="1" smtClean="0">
                              <a:latin typeface="Cambria Math" panose="02040503050406030204" pitchFamily="18" charset="0"/>
                            </a:rPr>
                            <m:t>𝑐𝑜𝑚𝑝𝑜𝑛𝑒𝑛𝑡𝑠</m:t>
                          </m:r>
                          <m:r>
                            <a:rPr lang="en-GB" sz="1600" b="0" i="1" smtClean="0">
                              <a:latin typeface="Cambria Math" panose="02040503050406030204" pitchFamily="18" charset="0"/>
                            </a:rPr>
                            <m:t> [3]</m:t>
                          </m:r>
                        </m:oMath>
                      </m:oMathPara>
                    </a14:m>
                    <a:endParaRPr lang="en-GB" sz="1600" dirty="0"/>
                  </a:p>
                </p:txBody>
              </p:sp>
            </mc:Choice>
            <mc:Fallback xmlns="">
              <p:sp>
                <p:nvSpPr>
                  <p:cNvPr id="21" name="TextBox 20">
                    <a:extLst>
                      <a:ext uri="{FF2B5EF4-FFF2-40B4-BE49-F238E27FC236}">
                        <a16:creationId xmlns:a16="http://schemas.microsoft.com/office/drawing/2014/main" id="{1D3D3AA8-8E89-31C9-3A2C-E4CF93901994}"/>
                      </a:ext>
                    </a:extLst>
                  </p:cNvPr>
                  <p:cNvSpPr txBox="1">
                    <a:spLocks noRot="1" noChangeAspect="1" noMove="1" noResize="1" noEditPoints="1" noAdjustHandles="1" noChangeArrowheads="1" noChangeShapeType="1" noTextEdit="1"/>
                  </p:cNvSpPr>
                  <p:nvPr/>
                </p:nvSpPr>
                <p:spPr>
                  <a:xfrm>
                    <a:off x="10016935" y="20531390"/>
                    <a:ext cx="5739328" cy="338554"/>
                  </a:xfrm>
                  <a:prstGeom prst="rect">
                    <a:avLst/>
                  </a:prstGeom>
                  <a:blipFill>
                    <a:blip r:embed="rId53"/>
                    <a:stretch>
                      <a:fillRect b="-10714"/>
                    </a:stretch>
                  </a:blipFill>
                </p:spPr>
                <p:txBody>
                  <a:bodyPr/>
                  <a:lstStyle/>
                  <a:p>
                    <a:r>
                      <a:rPr lang="en-GB">
                        <a:noFill/>
                      </a:rPr>
                      <a:t> </a:t>
                    </a:r>
                  </a:p>
                </p:txBody>
              </p:sp>
            </mc:Fallback>
          </mc:AlternateContent>
        </p:grpSp>
        <p:grpSp>
          <p:nvGrpSpPr>
            <p:cNvPr id="77" name="Group 76">
              <a:extLst>
                <a:ext uri="{FF2B5EF4-FFF2-40B4-BE49-F238E27FC236}">
                  <a16:creationId xmlns:a16="http://schemas.microsoft.com/office/drawing/2014/main" id="{5046590D-E672-2E37-CEAE-8AB362632B30}"/>
                </a:ext>
              </a:extLst>
            </p:cNvPr>
            <p:cNvGrpSpPr/>
            <p:nvPr/>
          </p:nvGrpSpPr>
          <p:grpSpPr>
            <a:xfrm>
              <a:off x="15510539" y="17994967"/>
              <a:ext cx="4060612" cy="2697652"/>
              <a:chOff x="15510539" y="17994967"/>
              <a:chExt cx="4060612" cy="2697652"/>
            </a:xfrm>
          </p:grpSpPr>
          <p:pic>
            <p:nvPicPr>
              <p:cNvPr id="57" name="Picture 56">
                <a:extLst>
                  <a:ext uri="{FF2B5EF4-FFF2-40B4-BE49-F238E27FC236}">
                    <a16:creationId xmlns:a16="http://schemas.microsoft.com/office/drawing/2014/main" id="{AE136504-2DE1-6CE3-CDCE-E93BDCDE5D25}"/>
                  </a:ext>
                </a:extLst>
              </p:cNvPr>
              <p:cNvPicPr>
                <a:picLocks noChangeAspect="1"/>
              </p:cNvPicPr>
              <p:nvPr/>
            </p:nvPicPr>
            <p:blipFill>
              <a:blip r:embed="rId54"/>
              <a:stretch>
                <a:fillRect/>
              </a:stretch>
            </p:blipFill>
            <p:spPr>
              <a:xfrm>
                <a:off x="15510539" y="17994967"/>
                <a:ext cx="3982872" cy="2320954"/>
              </a:xfrm>
              <a:prstGeom prst="rect">
                <a:avLst/>
              </a:prstGeom>
            </p:spPr>
          </p:pic>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1EDAEB96-C2E9-BDF8-F672-A951A2A935C4}"/>
                      </a:ext>
                    </a:extLst>
                  </p:cNvPr>
                  <p:cNvSpPr txBox="1"/>
                  <p:nvPr/>
                </p:nvSpPr>
                <p:spPr>
                  <a:xfrm>
                    <a:off x="16402821" y="20354065"/>
                    <a:ext cx="3168330" cy="338554"/>
                  </a:xfrm>
                  <a:prstGeom prst="rect">
                    <a:avLst/>
                  </a:prstGeom>
                  <a:noFill/>
                </p:spPr>
                <p:txBody>
                  <a:bodyPr wrap="square" rtlCol="0">
                    <a:spAutoFit/>
                  </a:bodyPr>
                  <a:lstStyle/>
                  <a:p>
                    <a14:m>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5:</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𝑖</m:t>
                            </m:r>
                          </m:sub>
                        </m:sSub>
                        <m:r>
                          <a:rPr lang="en-GB" sz="1600" b="0" i="1" smtClean="0">
                            <a:latin typeface="Cambria Math" panose="02040503050406030204" pitchFamily="18" charset="0"/>
                          </a:rPr>
                          <m:t> </m:t>
                        </m:r>
                        <m:r>
                          <a:rPr lang="en-GB" sz="1600" b="0" i="1" smtClean="0">
                            <a:latin typeface="Cambria Math" panose="02040503050406030204" pitchFamily="18" charset="0"/>
                          </a:rPr>
                          <m:t>𝑐𝑜𝑛𝑣𝑒𝑟𝑔𝑒𝑛𝑐𝑒</m:t>
                        </m:r>
                        <m:r>
                          <a:rPr lang="en-GB" sz="1600" b="0" i="1" smtClean="0">
                            <a:latin typeface="Cambria Math" panose="02040503050406030204" pitchFamily="18" charset="0"/>
                          </a:rPr>
                          <m:t> </m:t>
                        </m:r>
                        <m:r>
                          <a:rPr lang="en-GB" sz="1600" b="0" i="1" smtClean="0">
                            <a:latin typeface="Cambria Math" panose="02040503050406030204" pitchFamily="18" charset="0"/>
                          </a:rPr>
                          <m:t>𝑚𝑒𝑡h𝑜𝑑</m:t>
                        </m:r>
                        <m:r>
                          <a:rPr lang="en-GB" sz="1600" b="0" i="1" smtClean="0">
                            <a:latin typeface="Cambria Math" panose="02040503050406030204" pitchFamily="18" charset="0"/>
                          </a:rPr>
                          <m:t> [3]</m:t>
                        </m:r>
                      </m:oMath>
                    </a14:m>
                    <a:r>
                      <a:rPr lang="en-GB" sz="1600" dirty="0"/>
                      <a:t> </a:t>
                    </a:r>
                  </a:p>
                </p:txBody>
              </p:sp>
            </mc:Choice>
            <mc:Fallback xmlns="">
              <p:sp>
                <p:nvSpPr>
                  <p:cNvPr id="76" name="TextBox 75">
                    <a:extLst>
                      <a:ext uri="{FF2B5EF4-FFF2-40B4-BE49-F238E27FC236}">
                        <a16:creationId xmlns:a16="http://schemas.microsoft.com/office/drawing/2014/main" id="{1EDAEB96-C2E9-BDF8-F672-A951A2A935C4}"/>
                      </a:ext>
                    </a:extLst>
                  </p:cNvPr>
                  <p:cNvSpPr txBox="1">
                    <a:spLocks noRot="1" noChangeAspect="1" noMove="1" noResize="1" noEditPoints="1" noAdjustHandles="1" noChangeArrowheads="1" noChangeShapeType="1" noTextEdit="1"/>
                  </p:cNvSpPr>
                  <p:nvPr/>
                </p:nvSpPr>
                <p:spPr>
                  <a:xfrm>
                    <a:off x="16402821" y="20354065"/>
                    <a:ext cx="3168330" cy="338554"/>
                  </a:xfrm>
                  <a:prstGeom prst="rect">
                    <a:avLst/>
                  </a:prstGeom>
                  <a:blipFill>
                    <a:blip r:embed="rId55"/>
                    <a:stretch>
                      <a:fillRect r="-385" b="-12727"/>
                    </a:stretch>
                  </a:blipFill>
                </p:spPr>
                <p:txBody>
                  <a:bodyPr/>
                  <a:lstStyle/>
                  <a:p>
                    <a:r>
                      <a:rPr lang="en-GB">
                        <a:noFill/>
                      </a:rPr>
                      <a:t> </a:t>
                    </a:r>
                  </a:p>
                </p:txBody>
              </p:sp>
            </mc:Fallback>
          </mc:AlternateContent>
        </p:grpSp>
      </p:grpSp>
      <p:grpSp>
        <p:nvGrpSpPr>
          <p:cNvPr id="390" name="Group 389">
            <a:extLst>
              <a:ext uri="{FF2B5EF4-FFF2-40B4-BE49-F238E27FC236}">
                <a16:creationId xmlns:a16="http://schemas.microsoft.com/office/drawing/2014/main" id="{BD8C396D-3FB5-721F-91FB-7B07E4231C46}"/>
              </a:ext>
            </a:extLst>
          </p:cNvPr>
          <p:cNvGrpSpPr/>
          <p:nvPr/>
        </p:nvGrpSpPr>
        <p:grpSpPr>
          <a:xfrm>
            <a:off x="1254875" y="9112569"/>
            <a:ext cx="7388173" cy="2573122"/>
            <a:chOff x="21061400" y="3088908"/>
            <a:chExt cx="7388173" cy="2573122"/>
          </a:xfrm>
        </p:grpSpPr>
        <p:grpSp>
          <p:nvGrpSpPr>
            <p:cNvPr id="388" name="Group 387">
              <a:extLst>
                <a:ext uri="{FF2B5EF4-FFF2-40B4-BE49-F238E27FC236}">
                  <a16:creationId xmlns:a16="http://schemas.microsoft.com/office/drawing/2014/main" id="{1C3613BA-FC27-9E44-955D-1D9FD845C684}"/>
                </a:ext>
              </a:extLst>
            </p:cNvPr>
            <p:cNvGrpSpPr/>
            <p:nvPr/>
          </p:nvGrpSpPr>
          <p:grpSpPr>
            <a:xfrm>
              <a:off x="21061400" y="3088908"/>
              <a:ext cx="7388173" cy="2201893"/>
              <a:chOff x="21061400" y="3088908"/>
              <a:chExt cx="7388173" cy="2201893"/>
            </a:xfrm>
          </p:grpSpPr>
          <p:grpSp>
            <p:nvGrpSpPr>
              <p:cNvPr id="221" name="Group 220">
                <a:extLst>
                  <a:ext uri="{FF2B5EF4-FFF2-40B4-BE49-F238E27FC236}">
                    <a16:creationId xmlns:a16="http://schemas.microsoft.com/office/drawing/2014/main" id="{D0084B07-2279-DBCB-F9C7-DF6D9E3E431B}"/>
                  </a:ext>
                </a:extLst>
              </p:cNvPr>
              <p:cNvGrpSpPr/>
              <p:nvPr/>
            </p:nvGrpSpPr>
            <p:grpSpPr>
              <a:xfrm>
                <a:off x="21061400" y="3132012"/>
                <a:ext cx="7388173" cy="2158789"/>
                <a:chOff x="21154110" y="3293298"/>
                <a:chExt cx="7388173" cy="2158789"/>
              </a:xfrm>
            </p:grpSpPr>
            <p:sp>
              <p:nvSpPr>
                <p:cNvPr id="80" name="Rectangle: Rounded Corners 79">
                  <a:extLst>
                    <a:ext uri="{FF2B5EF4-FFF2-40B4-BE49-F238E27FC236}">
                      <a16:creationId xmlns:a16="http://schemas.microsoft.com/office/drawing/2014/main" id="{92B93F56-DFF9-C698-4D79-BB515932A337}"/>
                    </a:ext>
                  </a:extLst>
                </p:cNvPr>
                <p:cNvSpPr/>
                <p:nvPr/>
              </p:nvSpPr>
              <p:spPr>
                <a:xfrm>
                  <a:off x="23276907" y="3348584"/>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Control Loop</a:t>
                  </a:r>
                </a:p>
              </p:txBody>
            </p:sp>
            <p:sp>
              <p:nvSpPr>
                <p:cNvPr id="82" name="Oval 81">
                  <a:extLst>
                    <a:ext uri="{FF2B5EF4-FFF2-40B4-BE49-F238E27FC236}">
                      <a16:creationId xmlns:a16="http://schemas.microsoft.com/office/drawing/2014/main" id="{93BD6A13-53A2-0709-0458-903C3A0A8347}"/>
                    </a:ext>
                  </a:extLst>
                </p:cNvPr>
                <p:cNvSpPr/>
                <p:nvPr/>
              </p:nvSpPr>
              <p:spPr>
                <a:xfrm>
                  <a:off x="22197386" y="34926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102" name="Straight Arrow Connector 101">
                  <a:extLst>
                    <a:ext uri="{FF2B5EF4-FFF2-40B4-BE49-F238E27FC236}">
                      <a16:creationId xmlns:a16="http://schemas.microsoft.com/office/drawing/2014/main" id="{550C298F-EB42-4FCB-40D3-B69729A0EAAD}"/>
                    </a:ext>
                  </a:extLst>
                </p:cNvPr>
                <p:cNvCxnSpPr>
                  <a:stCxn id="82" idx="6"/>
                  <a:endCxn id="80" idx="1"/>
                </p:cNvCxnSpPr>
                <p:nvPr/>
              </p:nvCxnSpPr>
              <p:spPr>
                <a:xfrm flipV="1">
                  <a:off x="22557386" y="3671750"/>
                  <a:ext cx="719521" cy="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9FCA4CC-7B8A-36EA-6BCC-02164B35658A}"/>
                    </a:ext>
                  </a:extLst>
                </p:cNvPr>
                <p:cNvSpPr txBox="1"/>
                <p:nvPr/>
              </p:nvSpPr>
              <p:spPr>
                <a:xfrm>
                  <a:off x="22743571" y="3444884"/>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E</a:t>
                  </a:r>
                </a:p>
              </p:txBody>
            </p:sp>
            <p:sp>
              <p:nvSpPr>
                <p:cNvPr id="128" name="TextBox 127">
                  <a:extLst>
                    <a:ext uri="{FF2B5EF4-FFF2-40B4-BE49-F238E27FC236}">
                      <a16:creationId xmlns:a16="http://schemas.microsoft.com/office/drawing/2014/main" id="{2F10D546-EA3A-1A06-69EC-DDC6CB912689}"/>
                    </a:ext>
                  </a:extLst>
                </p:cNvPr>
                <p:cNvSpPr txBox="1"/>
                <p:nvPr/>
              </p:nvSpPr>
              <p:spPr>
                <a:xfrm>
                  <a:off x="22011201" y="3293298"/>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130" name="TextBox 129">
                  <a:extLst>
                    <a:ext uri="{FF2B5EF4-FFF2-40B4-BE49-F238E27FC236}">
                      <a16:creationId xmlns:a16="http://schemas.microsoft.com/office/drawing/2014/main" id="{BC2F8529-9B61-54C0-D197-B53C8716305B}"/>
                    </a:ext>
                  </a:extLst>
                </p:cNvPr>
                <p:cNvSpPr txBox="1"/>
                <p:nvPr/>
              </p:nvSpPr>
              <p:spPr>
                <a:xfrm>
                  <a:off x="22052963" y="3698826"/>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p:cxnSp>
              <p:nvCxnSpPr>
                <p:cNvPr id="134" name="Straight Arrow Connector 133">
                  <a:extLst>
                    <a:ext uri="{FF2B5EF4-FFF2-40B4-BE49-F238E27FC236}">
                      <a16:creationId xmlns:a16="http://schemas.microsoft.com/office/drawing/2014/main" id="{C83B6237-1525-394A-B2D1-045997B28C06}"/>
                    </a:ext>
                  </a:extLst>
                </p:cNvPr>
                <p:cNvCxnSpPr>
                  <a:cxnSpLocks/>
                </p:cNvCxnSpPr>
                <p:nvPr/>
              </p:nvCxnSpPr>
              <p:spPr>
                <a:xfrm flipV="1">
                  <a:off x="21205984" y="3671749"/>
                  <a:ext cx="990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75334E1D-E349-A8F5-80E3-930AF213AEF6}"/>
                    </a:ext>
                  </a:extLst>
                </p:cNvPr>
                <p:cNvCxnSpPr>
                  <a:cxnSpLocks/>
                  <a:stCxn id="211" idx="1"/>
                </p:cNvCxnSpPr>
                <p:nvPr/>
              </p:nvCxnSpPr>
              <p:spPr>
                <a:xfrm rot="10800000">
                  <a:off x="22383736" y="3858950"/>
                  <a:ext cx="1712654" cy="1269972"/>
                </a:xfrm>
                <a:prstGeom prst="bentConnector3">
                  <a:avLst>
                    <a:gd name="adj1" fmla="val 100258"/>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57F395ED-F488-1DF4-E0CB-7AE6FD170061}"/>
                    </a:ext>
                  </a:extLst>
                </p:cNvPr>
                <p:cNvCxnSpPr/>
                <p:nvPr/>
              </p:nvCxnSpPr>
              <p:spPr>
                <a:xfrm flipV="1">
                  <a:off x="24447346" y="3685725"/>
                  <a:ext cx="719521" cy="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9" name="Rectangle: Rounded Corners 148">
                  <a:extLst>
                    <a:ext uri="{FF2B5EF4-FFF2-40B4-BE49-F238E27FC236}">
                      <a16:creationId xmlns:a16="http://schemas.microsoft.com/office/drawing/2014/main" id="{E627B251-B1DF-0265-64DE-E6E659902657}"/>
                    </a:ext>
                  </a:extLst>
                </p:cNvPr>
                <p:cNvSpPr/>
                <p:nvPr/>
              </p:nvSpPr>
              <p:spPr>
                <a:xfrm>
                  <a:off x="27066859" y="3361709"/>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Dynamics Model</a:t>
                  </a:r>
                </a:p>
              </p:txBody>
            </p:sp>
            <p:sp>
              <p:nvSpPr>
                <p:cNvPr id="197" name="TextBox 196">
                  <a:extLst>
                    <a:ext uri="{FF2B5EF4-FFF2-40B4-BE49-F238E27FC236}">
                      <a16:creationId xmlns:a16="http://schemas.microsoft.com/office/drawing/2014/main" id="{473895C4-82BB-9B35-37CE-698F14FBC1B7}"/>
                    </a:ext>
                  </a:extLst>
                </p:cNvPr>
                <p:cNvSpPr txBox="1"/>
                <p:nvPr/>
              </p:nvSpPr>
              <p:spPr>
                <a:xfrm>
                  <a:off x="24625257" y="3417724"/>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U</a:t>
                  </a:r>
                </a:p>
              </p:txBody>
            </p:sp>
            <p:sp>
              <p:nvSpPr>
                <p:cNvPr id="198" name="Rectangle: Rounded Corners 197">
                  <a:extLst>
                    <a:ext uri="{FF2B5EF4-FFF2-40B4-BE49-F238E27FC236}">
                      <a16:creationId xmlns:a16="http://schemas.microsoft.com/office/drawing/2014/main" id="{53D5CE8C-6B5B-2394-5FEE-E5EF47615C62}"/>
                    </a:ext>
                  </a:extLst>
                </p:cNvPr>
                <p:cNvSpPr/>
                <p:nvPr/>
              </p:nvSpPr>
              <p:spPr>
                <a:xfrm>
                  <a:off x="25166867" y="3353534"/>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Thrust</a:t>
                  </a:r>
                </a:p>
                <a:p>
                  <a:pPr algn="ctr"/>
                  <a:r>
                    <a:rPr lang="en-GB" sz="1200" b="1" dirty="0">
                      <a:solidFill>
                        <a:schemeClr val="tx1"/>
                      </a:solidFill>
                      <a:latin typeface="Calibri" panose="020F0502020204030204" pitchFamily="34" charset="0"/>
                      <a:cs typeface="Calibri" panose="020F0502020204030204" pitchFamily="34" charset="0"/>
                    </a:rPr>
                    <a:t>Model</a:t>
                  </a:r>
                </a:p>
              </p:txBody>
            </p:sp>
            <p:cxnSp>
              <p:nvCxnSpPr>
                <p:cNvPr id="199" name="Straight Arrow Connector 198">
                  <a:extLst>
                    <a:ext uri="{FF2B5EF4-FFF2-40B4-BE49-F238E27FC236}">
                      <a16:creationId xmlns:a16="http://schemas.microsoft.com/office/drawing/2014/main" id="{999D9EF2-22FB-43A4-8EA9-529F96A7AD9A}"/>
                    </a:ext>
                  </a:extLst>
                </p:cNvPr>
                <p:cNvCxnSpPr/>
                <p:nvPr/>
              </p:nvCxnSpPr>
              <p:spPr>
                <a:xfrm flipV="1">
                  <a:off x="26342322" y="3684875"/>
                  <a:ext cx="719521" cy="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1" name="TextBox 200">
                  <a:extLst>
                    <a:ext uri="{FF2B5EF4-FFF2-40B4-BE49-F238E27FC236}">
                      <a16:creationId xmlns:a16="http://schemas.microsoft.com/office/drawing/2014/main" id="{920E06B6-6FCC-9551-45BE-137C72533D82}"/>
                    </a:ext>
                  </a:extLst>
                </p:cNvPr>
                <p:cNvSpPr txBox="1"/>
                <p:nvPr/>
              </p:nvSpPr>
              <p:spPr>
                <a:xfrm>
                  <a:off x="26572376" y="3458801"/>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T</a:t>
                  </a:r>
                </a:p>
              </p:txBody>
            </p:sp>
            <p:cxnSp>
              <p:nvCxnSpPr>
                <p:cNvPr id="203" name="Connector: Elbow 202">
                  <a:extLst>
                    <a:ext uri="{FF2B5EF4-FFF2-40B4-BE49-F238E27FC236}">
                      <a16:creationId xmlns:a16="http://schemas.microsoft.com/office/drawing/2014/main" id="{0B954E9B-37C7-1B54-6D7B-5838DA099374}"/>
                    </a:ext>
                  </a:extLst>
                </p:cNvPr>
                <p:cNvCxnSpPr>
                  <a:cxnSpLocks/>
                  <a:stCxn id="149" idx="3"/>
                  <a:endCxn id="205" idx="3"/>
                </p:cNvCxnSpPr>
                <p:nvPr/>
              </p:nvCxnSpPr>
              <p:spPr>
                <a:xfrm flipH="1">
                  <a:off x="27371844" y="3684875"/>
                  <a:ext cx="865454" cy="1444047"/>
                </a:xfrm>
                <a:prstGeom prst="bentConnector3">
                  <a:avLst>
                    <a:gd name="adj1" fmla="val -47336"/>
                  </a:avLst>
                </a:prstGeom>
                <a:ln>
                  <a:tailEnd type="triangle"/>
                </a:ln>
              </p:spPr>
              <p:style>
                <a:lnRef idx="1">
                  <a:schemeClr val="dk1"/>
                </a:lnRef>
                <a:fillRef idx="0">
                  <a:schemeClr val="dk1"/>
                </a:fillRef>
                <a:effectRef idx="0">
                  <a:schemeClr val="dk1"/>
                </a:effectRef>
                <a:fontRef idx="minor">
                  <a:schemeClr val="tx1"/>
                </a:fontRef>
              </p:style>
            </p:cxnSp>
            <p:sp>
              <p:nvSpPr>
                <p:cNvPr id="205" name="Rectangle: Rounded Corners 204">
                  <a:extLst>
                    <a:ext uri="{FF2B5EF4-FFF2-40B4-BE49-F238E27FC236}">
                      <a16:creationId xmlns:a16="http://schemas.microsoft.com/office/drawing/2014/main" id="{760DE5F3-A54F-41EE-9C90-40B410C4C8E2}"/>
                    </a:ext>
                  </a:extLst>
                </p:cNvPr>
                <p:cNvSpPr/>
                <p:nvPr/>
              </p:nvSpPr>
              <p:spPr>
                <a:xfrm>
                  <a:off x="26201405" y="4805756"/>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Inertial Sensor</a:t>
                  </a:r>
                </a:p>
                <a:p>
                  <a:pPr algn="ctr"/>
                  <a:r>
                    <a:rPr lang="en-GB" sz="1200" b="1" dirty="0">
                      <a:solidFill>
                        <a:schemeClr val="tx1"/>
                      </a:solidFill>
                      <a:latin typeface="Calibri" panose="020F0502020204030204" pitchFamily="34" charset="0"/>
                      <a:cs typeface="Calibri" panose="020F0502020204030204" pitchFamily="34" charset="0"/>
                    </a:rPr>
                    <a:t>Model</a:t>
                  </a:r>
                </a:p>
              </p:txBody>
            </p:sp>
            <p:sp>
              <p:nvSpPr>
                <p:cNvPr id="210" name="TextBox 209">
                  <a:extLst>
                    <a:ext uri="{FF2B5EF4-FFF2-40B4-BE49-F238E27FC236}">
                      <a16:creationId xmlns:a16="http://schemas.microsoft.com/office/drawing/2014/main" id="{328BD051-1BF2-6B9C-A502-275B922A9FCB}"/>
                    </a:ext>
                  </a:extLst>
                </p:cNvPr>
                <p:cNvSpPr txBox="1"/>
                <p:nvPr/>
              </p:nvSpPr>
              <p:spPr>
                <a:xfrm>
                  <a:off x="28282871" y="3442695"/>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X</a:t>
                  </a:r>
                </a:p>
              </p:txBody>
            </p:sp>
            <p:sp>
              <p:nvSpPr>
                <p:cNvPr id="211" name="Rectangle: Rounded Corners 210">
                  <a:extLst>
                    <a:ext uri="{FF2B5EF4-FFF2-40B4-BE49-F238E27FC236}">
                      <a16:creationId xmlns:a16="http://schemas.microsoft.com/office/drawing/2014/main" id="{B8778525-9488-2081-E88D-1468C4B0455C}"/>
                    </a:ext>
                  </a:extLst>
                </p:cNvPr>
                <p:cNvSpPr/>
                <p:nvPr/>
              </p:nvSpPr>
              <p:spPr>
                <a:xfrm>
                  <a:off x="24096390" y="4805756"/>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State Estimation</a:t>
                  </a:r>
                </a:p>
              </p:txBody>
            </p:sp>
            <p:cxnSp>
              <p:nvCxnSpPr>
                <p:cNvPr id="212" name="Straight Arrow Connector 211">
                  <a:extLst>
                    <a:ext uri="{FF2B5EF4-FFF2-40B4-BE49-F238E27FC236}">
                      <a16:creationId xmlns:a16="http://schemas.microsoft.com/office/drawing/2014/main" id="{A3A0CEF7-F525-735E-B6EB-1C1DA5904046}"/>
                    </a:ext>
                  </a:extLst>
                </p:cNvPr>
                <p:cNvCxnSpPr>
                  <a:cxnSpLocks/>
                  <a:stCxn id="205" idx="1"/>
                  <a:endCxn id="211" idx="3"/>
                </p:cNvCxnSpPr>
                <p:nvPr/>
              </p:nvCxnSpPr>
              <p:spPr>
                <a:xfrm flipH="1">
                  <a:off x="25266829" y="5128922"/>
                  <a:ext cx="934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CC5B5ECF-3864-C01C-0D40-6A3A7F2C0D50}"/>
                    </a:ext>
                  </a:extLst>
                </p:cNvPr>
                <p:cNvSpPr txBox="1"/>
                <p:nvPr/>
              </p:nvSpPr>
              <p:spPr>
                <a:xfrm>
                  <a:off x="25622380" y="4897347"/>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S</a:t>
                  </a:r>
                </a:p>
              </p:txBody>
            </p:sp>
            <p:sp>
              <p:nvSpPr>
                <p:cNvPr id="219" name="TextBox 218">
                  <a:extLst>
                    <a:ext uri="{FF2B5EF4-FFF2-40B4-BE49-F238E27FC236}">
                      <a16:creationId xmlns:a16="http://schemas.microsoft.com/office/drawing/2014/main" id="{1148C0A7-AB26-4B50-9706-EC8D7D359176}"/>
                    </a:ext>
                  </a:extLst>
                </p:cNvPr>
                <p:cNvSpPr txBox="1"/>
                <p:nvPr/>
              </p:nvSpPr>
              <p:spPr>
                <a:xfrm>
                  <a:off x="23642924" y="4841954"/>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G</a:t>
                  </a:r>
                </a:p>
              </p:txBody>
            </p:sp>
            <p:sp>
              <p:nvSpPr>
                <p:cNvPr id="220" name="TextBox 219">
                  <a:extLst>
                    <a:ext uri="{FF2B5EF4-FFF2-40B4-BE49-F238E27FC236}">
                      <a16:creationId xmlns:a16="http://schemas.microsoft.com/office/drawing/2014/main" id="{56621492-AE5C-0513-38FD-3CA2710AF422}"/>
                    </a:ext>
                  </a:extLst>
                </p:cNvPr>
                <p:cNvSpPr txBox="1"/>
                <p:nvPr/>
              </p:nvSpPr>
              <p:spPr>
                <a:xfrm>
                  <a:off x="21154110" y="3407875"/>
                  <a:ext cx="900129"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Input</a:t>
                  </a:r>
                </a:p>
              </p:txBody>
            </p:sp>
          </p:grpSp>
          <p:sp>
            <p:nvSpPr>
              <p:cNvPr id="387" name="Rectangle 386">
                <a:extLst>
                  <a:ext uri="{FF2B5EF4-FFF2-40B4-BE49-F238E27FC236}">
                    <a16:creationId xmlns:a16="http://schemas.microsoft.com/office/drawing/2014/main" id="{1A1EE6A3-4A23-A954-9B67-892B884905D5}"/>
                  </a:ext>
                </a:extLst>
              </p:cNvPr>
              <p:cNvSpPr/>
              <p:nvPr/>
            </p:nvSpPr>
            <p:spPr>
              <a:xfrm>
                <a:off x="21084319" y="3088908"/>
                <a:ext cx="3358366" cy="100136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mc:Choice xmlns:a14="http://schemas.microsoft.com/office/drawing/2010/main" Requires="a14">
            <p:sp>
              <p:nvSpPr>
                <p:cNvPr id="389" name="TextBox 388">
                  <a:extLst>
                    <a:ext uri="{FF2B5EF4-FFF2-40B4-BE49-F238E27FC236}">
                      <a16:creationId xmlns:a16="http://schemas.microsoft.com/office/drawing/2014/main" id="{E547D2F9-C2CC-868F-93FD-51C82D07138D}"/>
                    </a:ext>
                  </a:extLst>
                </p:cNvPr>
                <p:cNvSpPr txBox="1"/>
                <p:nvPr/>
              </p:nvSpPr>
              <p:spPr>
                <a:xfrm>
                  <a:off x="23249955" y="5323476"/>
                  <a:ext cx="398459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1: </m:t>
                        </m:r>
                        <m:r>
                          <a:rPr lang="en-US" sz="1600" b="0" i="1" smtClean="0">
                            <a:latin typeface="Cambria Math" panose="02040503050406030204" pitchFamily="18" charset="0"/>
                          </a:rPr>
                          <m:t>𝑆𝑦𝑠𝑡𝑒𝑚</m:t>
                        </m:r>
                        <m:r>
                          <a:rPr lang="en-GB" sz="1600" b="0" i="1" smtClean="0">
                            <a:latin typeface="Cambria Math" panose="02040503050406030204" pitchFamily="18" charset="0"/>
                          </a:rPr>
                          <m:t> </m:t>
                        </m:r>
                        <m:r>
                          <a:rPr lang="en-US" sz="1600" b="0" i="1" smtClean="0">
                            <a:latin typeface="Cambria Math" panose="02040503050406030204" pitchFamily="18" charset="0"/>
                          </a:rPr>
                          <m:t>𝑀𝑜𝑑𝑒𝑙</m:t>
                        </m:r>
                        <m:r>
                          <a:rPr lang="en-US" sz="1600" b="0" i="1" smtClean="0">
                            <a:latin typeface="Cambria Math" panose="02040503050406030204" pitchFamily="18" charset="0"/>
                          </a:rPr>
                          <m:t> </m:t>
                        </m:r>
                        <m:r>
                          <a:rPr lang="en-GB" sz="1600" b="0" i="1" smtClean="0">
                            <a:latin typeface="Cambria Math" panose="02040503050406030204" pitchFamily="18" charset="0"/>
                          </a:rPr>
                          <m:t>𝐷𝑖𝑎𝑔𝑟𝑎𝑚</m:t>
                        </m:r>
                      </m:oMath>
                    </m:oMathPara>
                  </a14:m>
                  <a:endParaRPr lang="en-GB" sz="1600" dirty="0"/>
                </a:p>
              </p:txBody>
            </p:sp>
          </mc:Choice>
          <mc:Fallback>
            <p:sp>
              <p:nvSpPr>
                <p:cNvPr id="389" name="TextBox 388">
                  <a:extLst>
                    <a:ext uri="{FF2B5EF4-FFF2-40B4-BE49-F238E27FC236}">
                      <a16:creationId xmlns:a16="http://schemas.microsoft.com/office/drawing/2014/main" id="{E547D2F9-C2CC-868F-93FD-51C82D07138D}"/>
                    </a:ext>
                  </a:extLst>
                </p:cNvPr>
                <p:cNvSpPr txBox="1">
                  <a:spLocks noRot="1" noChangeAspect="1" noMove="1" noResize="1" noEditPoints="1" noAdjustHandles="1" noChangeArrowheads="1" noChangeShapeType="1" noTextEdit="1"/>
                </p:cNvSpPr>
                <p:nvPr/>
              </p:nvSpPr>
              <p:spPr>
                <a:xfrm>
                  <a:off x="23249955" y="5323476"/>
                  <a:ext cx="3984597" cy="338554"/>
                </a:xfrm>
                <a:prstGeom prst="rect">
                  <a:avLst/>
                </a:prstGeom>
                <a:blipFill>
                  <a:blip r:embed="rId56"/>
                  <a:stretch>
                    <a:fillRect b="-10714"/>
                  </a:stretch>
                </a:blipFill>
              </p:spPr>
              <p:txBody>
                <a:bodyPr/>
                <a:lstStyle/>
                <a:p>
                  <a:r>
                    <a:rPr lang="en-GB">
                      <a:noFill/>
                    </a:rPr>
                    <a:t> </a:t>
                  </a:r>
                </a:p>
              </p:txBody>
            </p:sp>
          </mc:Fallback>
        </mc:AlternateContent>
      </p:grpSp>
      <p:sp>
        <p:nvSpPr>
          <p:cNvPr id="394" name="TextBox 393">
            <a:extLst>
              <a:ext uri="{FF2B5EF4-FFF2-40B4-BE49-F238E27FC236}">
                <a16:creationId xmlns:a16="http://schemas.microsoft.com/office/drawing/2014/main" id="{D5239FA9-0FBC-F8B1-C576-3C7570141DD0}"/>
              </a:ext>
            </a:extLst>
          </p:cNvPr>
          <p:cNvSpPr txBox="1"/>
          <p:nvPr/>
        </p:nvSpPr>
        <p:spPr>
          <a:xfrm>
            <a:off x="22087864" y="5244826"/>
            <a:ext cx="6109365" cy="646331"/>
          </a:xfrm>
          <a:prstGeom prst="rect">
            <a:avLst/>
          </a:prstGeom>
          <a:solidFill>
            <a:schemeClr val="bg1"/>
          </a:solidFill>
        </p:spPr>
        <p:txBody>
          <a:bodyPr wrap="none" rtlCol="0">
            <a:spAutoFit/>
          </a:bodyPr>
          <a:lstStyle/>
          <a:p>
            <a:pPr algn="ctr"/>
            <a:r>
              <a:rPr lang="sv-SE" sz="3600" b="1" i="1" dirty="0"/>
              <a:t>Closed Loop Control Logic</a:t>
            </a:r>
            <a:endParaRPr lang="en-GB" sz="3600" b="1" i="1" dirty="0"/>
          </a:p>
        </p:txBody>
      </p:sp>
      <p:grpSp>
        <p:nvGrpSpPr>
          <p:cNvPr id="13" name="Group 12">
            <a:extLst>
              <a:ext uri="{FF2B5EF4-FFF2-40B4-BE49-F238E27FC236}">
                <a16:creationId xmlns:a16="http://schemas.microsoft.com/office/drawing/2014/main" id="{3BB0757F-59B9-8657-4238-49E6ED940C57}"/>
              </a:ext>
            </a:extLst>
          </p:cNvPr>
          <p:cNvGrpSpPr/>
          <p:nvPr/>
        </p:nvGrpSpPr>
        <p:grpSpPr>
          <a:xfrm>
            <a:off x="20634068" y="5866344"/>
            <a:ext cx="8804730" cy="3829340"/>
            <a:chOff x="20740181" y="6285110"/>
            <a:chExt cx="8804730" cy="3829340"/>
          </a:xfrm>
        </p:grpSpPr>
        <p:grpSp>
          <p:nvGrpSpPr>
            <p:cNvPr id="386" name="Group 385">
              <a:extLst>
                <a:ext uri="{FF2B5EF4-FFF2-40B4-BE49-F238E27FC236}">
                  <a16:creationId xmlns:a16="http://schemas.microsoft.com/office/drawing/2014/main" id="{88911253-E138-7095-8D69-5AB0677FC558}"/>
                </a:ext>
              </a:extLst>
            </p:cNvPr>
            <p:cNvGrpSpPr/>
            <p:nvPr/>
          </p:nvGrpSpPr>
          <p:grpSpPr>
            <a:xfrm>
              <a:off x="20740181" y="6285110"/>
              <a:ext cx="8804730" cy="3538747"/>
              <a:chOff x="20575396" y="5508824"/>
              <a:chExt cx="8804730" cy="3538747"/>
            </a:xfrm>
          </p:grpSpPr>
          <p:cxnSp>
            <p:nvCxnSpPr>
              <p:cNvPr id="222" name="Straight Arrow Connector 221">
                <a:extLst>
                  <a:ext uri="{FF2B5EF4-FFF2-40B4-BE49-F238E27FC236}">
                    <a16:creationId xmlns:a16="http://schemas.microsoft.com/office/drawing/2014/main" id="{FAE2ECCF-9643-AEC4-3EA4-4438E7816F41}"/>
                  </a:ext>
                </a:extLst>
              </p:cNvPr>
              <p:cNvCxnSpPr>
                <a:cxnSpLocks/>
                <a:endCxn id="228" idx="2"/>
              </p:cNvCxnSpPr>
              <p:nvPr/>
            </p:nvCxnSpPr>
            <p:spPr>
              <a:xfrm>
                <a:off x="20766150" y="6134382"/>
                <a:ext cx="1592495" cy="1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6678B75D-7D6A-728C-C3AF-3BD981402641}"/>
                      </a:ext>
                    </a:extLst>
                  </p:cNvPr>
                  <p:cNvSpPr txBox="1"/>
                  <p:nvPr/>
                </p:nvSpPr>
                <p:spPr>
                  <a:xfrm>
                    <a:off x="20600278" y="5827651"/>
                    <a:ext cx="900129" cy="2936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𝒙</m:t>
                              </m:r>
                            </m:e>
                            <m:sub>
                              <m:r>
                                <a:rPr lang="en-GB" sz="1200" b="1" i="1" dirty="0" smtClean="0">
                                  <a:latin typeface="Cambria Math" panose="02040503050406030204" pitchFamily="18" charset="0"/>
                                  <a:cs typeface="Calibri" panose="020F0502020204030204" pitchFamily="34" charset="0"/>
                                </a:rPr>
                                <m:t>𝒊𝒏𝒑𝒖𝒕</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24" name="TextBox 223">
                    <a:extLst>
                      <a:ext uri="{FF2B5EF4-FFF2-40B4-BE49-F238E27FC236}">
                        <a16:creationId xmlns:a16="http://schemas.microsoft.com/office/drawing/2014/main" id="{6678B75D-7D6A-728C-C3AF-3BD981402641}"/>
                      </a:ext>
                    </a:extLst>
                  </p:cNvPr>
                  <p:cNvSpPr txBox="1">
                    <a:spLocks noRot="1" noChangeAspect="1" noMove="1" noResize="1" noEditPoints="1" noAdjustHandles="1" noChangeArrowheads="1" noChangeShapeType="1" noTextEdit="1"/>
                  </p:cNvSpPr>
                  <p:nvPr/>
                </p:nvSpPr>
                <p:spPr>
                  <a:xfrm>
                    <a:off x="20600278" y="5827651"/>
                    <a:ext cx="900129" cy="293607"/>
                  </a:xfrm>
                  <a:prstGeom prst="rect">
                    <a:avLst/>
                  </a:prstGeom>
                  <a:blipFill>
                    <a:blip r:embed="rId57"/>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 name="Rectangle: Rounded Corners 224">
                    <a:extLst>
                      <a:ext uri="{FF2B5EF4-FFF2-40B4-BE49-F238E27FC236}">
                        <a16:creationId xmlns:a16="http://schemas.microsoft.com/office/drawing/2014/main" id="{07DC7562-761A-C87D-2CA0-C97A76C2714C}"/>
                      </a:ext>
                    </a:extLst>
                  </p:cNvPr>
                  <p:cNvSpPr/>
                  <p:nvPr/>
                </p:nvSpPr>
                <p:spPr>
                  <a:xfrm>
                    <a:off x="23223290" y="5874633"/>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cs typeface="Calibri" panose="020F0502020204030204" pitchFamily="34" charset="0"/>
                                </a:rPr>
                                <m:t>𝒙</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xmlns="">
              <p:sp>
                <p:nvSpPr>
                  <p:cNvPr id="225" name="Rectangle: Rounded Corners 224">
                    <a:extLst>
                      <a:ext uri="{FF2B5EF4-FFF2-40B4-BE49-F238E27FC236}">
                        <a16:creationId xmlns:a16="http://schemas.microsoft.com/office/drawing/2014/main" id="{07DC7562-761A-C87D-2CA0-C97A76C2714C}"/>
                      </a:ext>
                    </a:extLst>
                  </p:cNvPr>
                  <p:cNvSpPr>
                    <a:spLocks noRot="1" noChangeAspect="1" noMove="1" noResize="1" noEditPoints="1" noAdjustHandles="1" noChangeArrowheads="1" noChangeShapeType="1" noTextEdit="1"/>
                  </p:cNvSpPr>
                  <p:nvPr/>
                </p:nvSpPr>
                <p:spPr>
                  <a:xfrm>
                    <a:off x="23223290" y="5874633"/>
                    <a:ext cx="540000" cy="540000"/>
                  </a:xfrm>
                  <a:prstGeom prst="roundRect">
                    <a:avLst/>
                  </a:prstGeom>
                  <a:blipFill>
                    <a:blip r:embed="rId58"/>
                    <a:stretch>
                      <a:fillRect/>
                    </a:stretch>
                  </a:blipFill>
                  <a:ln w="9525"/>
                </p:spPr>
                <p:txBody>
                  <a:bodyPr/>
                  <a:lstStyle/>
                  <a:p>
                    <a:r>
                      <a:rPr lang="en-GB">
                        <a:noFill/>
                      </a:rPr>
                      <a:t> </a:t>
                    </a:r>
                  </a:p>
                </p:txBody>
              </p:sp>
            </mc:Fallback>
          </mc:AlternateContent>
          <p:sp>
            <p:nvSpPr>
              <p:cNvPr id="228" name="Oval 227">
                <a:extLst>
                  <a:ext uri="{FF2B5EF4-FFF2-40B4-BE49-F238E27FC236}">
                    <a16:creationId xmlns:a16="http://schemas.microsoft.com/office/drawing/2014/main" id="{338B8D0D-2DEF-12B9-82F8-550E37116E34}"/>
                  </a:ext>
                </a:extLst>
              </p:cNvPr>
              <p:cNvSpPr/>
              <p:nvPr/>
            </p:nvSpPr>
            <p:spPr>
              <a:xfrm>
                <a:off x="22358645" y="6009490"/>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229" name="Straight Arrow Connector 228">
                <a:extLst>
                  <a:ext uri="{FF2B5EF4-FFF2-40B4-BE49-F238E27FC236}">
                    <a16:creationId xmlns:a16="http://schemas.microsoft.com/office/drawing/2014/main" id="{016902F5-A97F-A021-DF16-CD1F93161740}"/>
                  </a:ext>
                </a:extLst>
              </p:cNvPr>
              <p:cNvCxnSpPr>
                <a:cxnSpLocks/>
                <a:stCxn id="228" idx="6"/>
                <a:endCxn id="225" idx="1"/>
              </p:cNvCxnSpPr>
              <p:nvPr/>
            </p:nvCxnSpPr>
            <p:spPr>
              <a:xfrm>
                <a:off x="22610645" y="6135490"/>
                <a:ext cx="6126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949419C3-6D6F-2756-A869-910D26060848}"/>
                      </a:ext>
                    </a:extLst>
                  </p:cNvPr>
                  <p:cNvSpPr txBox="1"/>
                  <p:nvPr/>
                </p:nvSpPr>
                <p:spPr>
                  <a:xfrm>
                    <a:off x="22460208" y="5844259"/>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cs typeface="Calibri" panose="020F0502020204030204" pitchFamily="34" charset="0"/>
                                </a:rPr>
                                <m:t>𝒙</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31" name="TextBox 230">
                    <a:extLst>
                      <a:ext uri="{FF2B5EF4-FFF2-40B4-BE49-F238E27FC236}">
                        <a16:creationId xmlns:a16="http://schemas.microsoft.com/office/drawing/2014/main" id="{949419C3-6D6F-2756-A869-910D26060848}"/>
                      </a:ext>
                    </a:extLst>
                  </p:cNvPr>
                  <p:cNvSpPr txBox="1">
                    <a:spLocks noRot="1" noChangeAspect="1" noMove="1" noResize="1" noEditPoints="1" noAdjustHandles="1" noChangeArrowheads="1" noChangeShapeType="1" noTextEdit="1"/>
                  </p:cNvSpPr>
                  <p:nvPr/>
                </p:nvSpPr>
                <p:spPr>
                  <a:xfrm>
                    <a:off x="22460208" y="5844259"/>
                    <a:ext cx="900129" cy="276999"/>
                  </a:xfrm>
                  <a:prstGeom prst="rect">
                    <a:avLst/>
                  </a:prstGeom>
                  <a:blipFill>
                    <a:blip r:embed="rId5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9F1D289C-7AE2-0C44-E3D9-76B534B86839}"/>
                      </a:ext>
                    </a:extLst>
                  </p:cNvPr>
                  <p:cNvSpPr txBox="1"/>
                  <p:nvPr/>
                </p:nvSpPr>
                <p:spPr>
                  <a:xfrm>
                    <a:off x="23454195" y="5898710"/>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𝑼</m:t>
                              </m:r>
                            </m:e>
                            <m:sub>
                              <m:r>
                                <a:rPr lang="en-GB" sz="1200" b="1" i="1" dirty="0" smtClean="0">
                                  <a:latin typeface="Cambria Math" panose="02040503050406030204" pitchFamily="18" charset="0"/>
                                  <a:cs typeface="Calibri" panose="020F0502020204030204" pitchFamily="34" charset="0"/>
                                </a:rPr>
                                <m:t>𝒙</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32" name="TextBox 231">
                    <a:extLst>
                      <a:ext uri="{FF2B5EF4-FFF2-40B4-BE49-F238E27FC236}">
                        <a16:creationId xmlns:a16="http://schemas.microsoft.com/office/drawing/2014/main" id="{9F1D289C-7AE2-0C44-E3D9-76B534B86839}"/>
                      </a:ext>
                    </a:extLst>
                  </p:cNvPr>
                  <p:cNvSpPr txBox="1">
                    <a:spLocks noRot="1" noChangeAspect="1" noMove="1" noResize="1" noEditPoints="1" noAdjustHandles="1" noChangeArrowheads="1" noChangeShapeType="1" noTextEdit="1"/>
                  </p:cNvSpPr>
                  <p:nvPr/>
                </p:nvSpPr>
                <p:spPr>
                  <a:xfrm>
                    <a:off x="23454195" y="5898710"/>
                    <a:ext cx="900129" cy="276999"/>
                  </a:xfrm>
                  <a:prstGeom prst="rect">
                    <a:avLst/>
                  </a:prstGeom>
                  <a:blipFill>
                    <a:blip r:embed="rId60"/>
                    <a:stretch>
                      <a:fillRect/>
                    </a:stretch>
                  </a:blipFill>
                </p:spPr>
                <p:txBody>
                  <a:bodyPr/>
                  <a:lstStyle/>
                  <a:p>
                    <a:r>
                      <a:rPr lang="en-GB">
                        <a:noFill/>
                      </a:rPr>
                      <a:t> </a:t>
                    </a:r>
                  </a:p>
                </p:txBody>
              </p:sp>
            </mc:Fallback>
          </mc:AlternateContent>
          <p:cxnSp>
            <p:nvCxnSpPr>
              <p:cNvPr id="233" name="Straight Arrow Connector 232">
                <a:extLst>
                  <a:ext uri="{FF2B5EF4-FFF2-40B4-BE49-F238E27FC236}">
                    <a16:creationId xmlns:a16="http://schemas.microsoft.com/office/drawing/2014/main" id="{FDE47BFA-54BD-3F2B-90BC-B216E7AE691E}"/>
                  </a:ext>
                </a:extLst>
              </p:cNvPr>
              <p:cNvCxnSpPr>
                <a:cxnSpLocks/>
              </p:cNvCxnSpPr>
              <p:nvPr/>
            </p:nvCxnSpPr>
            <p:spPr>
              <a:xfrm>
                <a:off x="23763290" y="6151273"/>
                <a:ext cx="684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4" name="Rectangle: Rounded Corners 233">
                    <a:extLst>
                      <a:ext uri="{FF2B5EF4-FFF2-40B4-BE49-F238E27FC236}">
                        <a16:creationId xmlns:a16="http://schemas.microsoft.com/office/drawing/2014/main" id="{D1351B8D-C339-7755-9717-768508909B02}"/>
                      </a:ext>
                    </a:extLst>
                  </p:cNvPr>
                  <p:cNvSpPr/>
                  <p:nvPr/>
                </p:nvSpPr>
                <p:spPr>
                  <a:xfrm>
                    <a:off x="25023807" y="5889400"/>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xmlns="">
              <p:sp>
                <p:nvSpPr>
                  <p:cNvPr id="234" name="Rectangle: Rounded Corners 233">
                    <a:extLst>
                      <a:ext uri="{FF2B5EF4-FFF2-40B4-BE49-F238E27FC236}">
                        <a16:creationId xmlns:a16="http://schemas.microsoft.com/office/drawing/2014/main" id="{D1351B8D-C339-7755-9717-768508909B02}"/>
                      </a:ext>
                    </a:extLst>
                  </p:cNvPr>
                  <p:cNvSpPr>
                    <a:spLocks noRot="1" noChangeAspect="1" noMove="1" noResize="1" noEditPoints="1" noAdjustHandles="1" noChangeArrowheads="1" noChangeShapeType="1" noTextEdit="1"/>
                  </p:cNvSpPr>
                  <p:nvPr/>
                </p:nvSpPr>
                <p:spPr>
                  <a:xfrm>
                    <a:off x="25023807" y="5889400"/>
                    <a:ext cx="540000" cy="540000"/>
                  </a:xfrm>
                  <a:prstGeom prst="roundRect">
                    <a:avLst/>
                  </a:prstGeom>
                  <a:blipFill>
                    <a:blip r:embed="rId61"/>
                    <a:stretch>
                      <a:fillRect/>
                    </a:stretch>
                  </a:blipFill>
                  <a:ln w="9525"/>
                </p:spPr>
                <p:txBody>
                  <a:bodyPr/>
                  <a:lstStyle/>
                  <a:p>
                    <a:r>
                      <a:rPr lang="en-GB">
                        <a:noFill/>
                      </a:rPr>
                      <a:t> </a:t>
                    </a:r>
                  </a:p>
                </p:txBody>
              </p:sp>
            </mc:Fallback>
          </mc:AlternateContent>
          <p:cxnSp>
            <p:nvCxnSpPr>
              <p:cNvPr id="241" name="Straight Arrow Connector 240">
                <a:extLst>
                  <a:ext uri="{FF2B5EF4-FFF2-40B4-BE49-F238E27FC236}">
                    <a16:creationId xmlns:a16="http://schemas.microsoft.com/office/drawing/2014/main" id="{AC328786-EE59-E093-2AAE-F8F74CDA5D3E}"/>
                  </a:ext>
                </a:extLst>
              </p:cNvPr>
              <p:cNvCxnSpPr>
                <a:cxnSpLocks/>
                <a:stCxn id="234" idx="3"/>
              </p:cNvCxnSpPr>
              <p:nvPr/>
            </p:nvCxnSpPr>
            <p:spPr>
              <a:xfrm>
                <a:off x="25563807" y="6159400"/>
                <a:ext cx="418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3B4070F0-E01F-ADE5-DCE7-4A3C8AE35988}"/>
                      </a:ext>
                    </a:extLst>
                  </p:cNvPr>
                  <p:cNvSpPr txBox="1"/>
                  <p:nvPr/>
                </p:nvSpPr>
                <p:spPr>
                  <a:xfrm>
                    <a:off x="25301276" y="5921366"/>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𝑼</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𝜽</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42" name="TextBox 241">
                    <a:extLst>
                      <a:ext uri="{FF2B5EF4-FFF2-40B4-BE49-F238E27FC236}">
                        <a16:creationId xmlns:a16="http://schemas.microsoft.com/office/drawing/2014/main" id="{3B4070F0-E01F-ADE5-DCE7-4A3C8AE35988}"/>
                      </a:ext>
                    </a:extLst>
                  </p:cNvPr>
                  <p:cNvSpPr txBox="1">
                    <a:spLocks noRot="1" noChangeAspect="1" noMove="1" noResize="1" noEditPoints="1" noAdjustHandles="1" noChangeArrowheads="1" noChangeShapeType="1" noTextEdit="1"/>
                  </p:cNvSpPr>
                  <p:nvPr/>
                </p:nvSpPr>
                <p:spPr>
                  <a:xfrm>
                    <a:off x="25301276" y="5921366"/>
                    <a:ext cx="900129" cy="276999"/>
                  </a:xfrm>
                  <a:prstGeom prst="rect">
                    <a:avLst/>
                  </a:prstGeom>
                  <a:blipFill>
                    <a:blip r:embed="rId62"/>
                    <a:stretch>
                      <a:fillRect/>
                    </a:stretch>
                  </a:blipFill>
                </p:spPr>
                <p:txBody>
                  <a:bodyPr/>
                  <a:lstStyle/>
                  <a:p>
                    <a:r>
                      <a:rPr lang="en-GB">
                        <a:noFill/>
                      </a:rPr>
                      <a:t> </a:t>
                    </a:r>
                  </a:p>
                </p:txBody>
              </p:sp>
            </mc:Fallback>
          </mc:AlternateContent>
          <p:cxnSp>
            <p:nvCxnSpPr>
              <p:cNvPr id="243" name="Straight Arrow Connector 242">
                <a:extLst>
                  <a:ext uri="{FF2B5EF4-FFF2-40B4-BE49-F238E27FC236}">
                    <a16:creationId xmlns:a16="http://schemas.microsoft.com/office/drawing/2014/main" id="{5D1E026D-B3E8-9775-E1C1-7ACF1EB9C0AD}"/>
                  </a:ext>
                </a:extLst>
              </p:cNvPr>
              <p:cNvCxnSpPr>
                <a:cxnSpLocks/>
                <a:endCxn id="246" idx="2"/>
              </p:cNvCxnSpPr>
              <p:nvPr/>
            </p:nvCxnSpPr>
            <p:spPr>
              <a:xfrm>
                <a:off x="20798764" y="6766639"/>
                <a:ext cx="1312782" cy="6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6F207B5-D342-8B32-A29C-0C989B741DDE}"/>
                      </a:ext>
                    </a:extLst>
                  </p:cNvPr>
                  <p:cNvSpPr txBox="1"/>
                  <p:nvPr/>
                </p:nvSpPr>
                <p:spPr>
                  <a:xfrm>
                    <a:off x="20575396" y="6503022"/>
                    <a:ext cx="900129" cy="2936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𝒚</m:t>
                              </m:r>
                            </m:e>
                            <m:sub>
                              <m:r>
                                <a:rPr lang="en-GB" sz="1200" b="1" i="1" dirty="0" smtClean="0">
                                  <a:latin typeface="Cambria Math" panose="02040503050406030204" pitchFamily="18" charset="0"/>
                                  <a:cs typeface="Calibri" panose="020F0502020204030204" pitchFamily="34" charset="0"/>
                                </a:rPr>
                                <m:t>𝒊𝒏𝒑𝒖𝒕</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44" name="TextBox 243">
                    <a:extLst>
                      <a:ext uri="{FF2B5EF4-FFF2-40B4-BE49-F238E27FC236}">
                        <a16:creationId xmlns:a16="http://schemas.microsoft.com/office/drawing/2014/main" id="{66F207B5-D342-8B32-A29C-0C989B741DDE}"/>
                      </a:ext>
                    </a:extLst>
                  </p:cNvPr>
                  <p:cNvSpPr txBox="1">
                    <a:spLocks noRot="1" noChangeAspect="1" noMove="1" noResize="1" noEditPoints="1" noAdjustHandles="1" noChangeArrowheads="1" noChangeShapeType="1" noTextEdit="1"/>
                  </p:cNvSpPr>
                  <p:nvPr/>
                </p:nvSpPr>
                <p:spPr>
                  <a:xfrm>
                    <a:off x="20575396" y="6503022"/>
                    <a:ext cx="900129" cy="293607"/>
                  </a:xfrm>
                  <a:prstGeom prst="rect">
                    <a:avLst/>
                  </a:prstGeom>
                  <a:blipFill>
                    <a:blip r:embed="rId6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5" name="Rectangle: Rounded Corners 244">
                    <a:extLst>
                      <a:ext uri="{FF2B5EF4-FFF2-40B4-BE49-F238E27FC236}">
                        <a16:creationId xmlns:a16="http://schemas.microsoft.com/office/drawing/2014/main" id="{50DF1E5A-63D9-BB63-D7F3-0F41A1D9C03C}"/>
                      </a:ext>
                    </a:extLst>
                  </p:cNvPr>
                  <p:cNvSpPr/>
                  <p:nvPr/>
                </p:nvSpPr>
                <p:spPr>
                  <a:xfrm>
                    <a:off x="23240630" y="6503022"/>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cs typeface="Calibri" panose="020F0502020204030204" pitchFamily="34" charset="0"/>
                                </a:rPr>
                                <m:t>𝒚</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xmlns="">
              <p:sp>
                <p:nvSpPr>
                  <p:cNvPr id="245" name="Rectangle: Rounded Corners 244">
                    <a:extLst>
                      <a:ext uri="{FF2B5EF4-FFF2-40B4-BE49-F238E27FC236}">
                        <a16:creationId xmlns:a16="http://schemas.microsoft.com/office/drawing/2014/main" id="{50DF1E5A-63D9-BB63-D7F3-0F41A1D9C03C}"/>
                      </a:ext>
                    </a:extLst>
                  </p:cNvPr>
                  <p:cNvSpPr>
                    <a:spLocks noRot="1" noChangeAspect="1" noMove="1" noResize="1" noEditPoints="1" noAdjustHandles="1" noChangeArrowheads="1" noChangeShapeType="1" noTextEdit="1"/>
                  </p:cNvSpPr>
                  <p:nvPr/>
                </p:nvSpPr>
                <p:spPr>
                  <a:xfrm>
                    <a:off x="23240630" y="6503022"/>
                    <a:ext cx="540000" cy="540000"/>
                  </a:xfrm>
                  <a:prstGeom prst="roundRect">
                    <a:avLst/>
                  </a:prstGeom>
                  <a:blipFill>
                    <a:blip r:embed="rId64"/>
                    <a:stretch>
                      <a:fillRect/>
                    </a:stretch>
                  </a:blipFill>
                  <a:ln w="9525"/>
                </p:spPr>
                <p:txBody>
                  <a:bodyPr/>
                  <a:lstStyle/>
                  <a:p>
                    <a:r>
                      <a:rPr lang="en-GB">
                        <a:noFill/>
                      </a:rPr>
                      <a:t> </a:t>
                    </a:r>
                  </a:p>
                </p:txBody>
              </p:sp>
            </mc:Fallback>
          </mc:AlternateContent>
          <p:sp>
            <p:nvSpPr>
              <p:cNvPr id="246" name="Oval 245">
                <a:extLst>
                  <a:ext uri="{FF2B5EF4-FFF2-40B4-BE49-F238E27FC236}">
                    <a16:creationId xmlns:a16="http://schemas.microsoft.com/office/drawing/2014/main" id="{315C23A6-491C-3758-B056-C9EF319C0FDB}"/>
                  </a:ext>
                </a:extLst>
              </p:cNvPr>
              <p:cNvSpPr/>
              <p:nvPr/>
            </p:nvSpPr>
            <p:spPr>
              <a:xfrm>
                <a:off x="22111546" y="6647022"/>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247" name="Straight Arrow Connector 246">
                <a:extLst>
                  <a:ext uri="{FF2B5EF4-FFF2-40B4-BE49-F238E27FC236}">
                    <a16:creationId xmlns:a16="http://schemas.microsoft.com/office/drawing/2014/main" id="{0CD9E972-7F1D-4DB8-4486-2E70257B2AC7}"/>
                  </a:ext>
                </a:extLst>
              </p:cNvPr>
              <p:cNvCxnSpPr>
                <a:cxnSpLocks/>
                <a:stCxn id="246" idx="6"/>
                <a:endCxn id="245" idx="1"/>
              </p:cNvCxnSpPr>
              <p:nvPr/>
            </p:nvCxnSpPr>
            <p:spPr>
              <a:xfrm>
                <a:off x="22363546" y="6773022"/>
                <a:ext cx="8770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8" name="TextBox 247">
                    <a:extLst>
                      <a:ext uri="{FF2B5EF4-FFF2-40B4-BE49-F238E27FC236}">
                        <a16:creationId xmlns:a16="http://schemas.microsoft.com/office/drawing/2014/main" id="{D34B52E8-B5EC-14F1-366E-EA023368087B}"/>
                      </a:ext>
                    </a:extLst>
                  </p:cNvPr>
                  <p:cNvSpPr txBox="1"/>
                  <p:nvPr/>
                </p:nvSpPr>
                <p:spPr>
                  <a:xfrm>
                    <a:off x="22477548" y="6472648"/>
                    <a:ext cx="900129" cy="293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cs typeface="Calibri" panose="020F0502020204030204" pitchFamily="34" charset="0"/>
                                </a:rPr>
                                <m:t>𝒚</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48" name="TextBox 247">
                    <a:extLst>
                      <a:ext uri="{FF2B5EF4-FFF2-40B4-BE49-F238E27FC236}">
                        <a16:creationId xmlns:a16="http://schemas.microsoft.com/office/drawing/2014/main" id="{D34B52E8-B5EC-14F1-366E-EA023368087B}"/>
                      </a:ext>
                    </a:extLst>
                  </p:cNvPr>
                  <p:cNvSpPr txBox="1">
                    <a:spLocks noRot="1" noChangeAspect="1" noMove="1" noResize="1" noEditPoints="1" noAdjustHandles="1" noChangeArrowheads="1" noChangeShapeType="1" noTextEdit="1"/>
                  </p:cNvSpPr>
                  <p:nvPr/>
                </p:nvSpPr>
                <p:spPr>
                  <a:xfrm>
                    <a:off x="22477548" y="6472648"/>
                    <a:ext cx="900129" cy="293991"/>
                  </a:xfrm>
                  <a:prstGeom prst="rect">
                    <a:avLst/>
                  </a:prstGeom>
                  <a:blipFill>
                    <a:blip r:embed="rId6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9" name="TextBox 248">
                    <a:extLst>
                      <a:ext uri="{FF2B5EF4-FFF2-40B4-BE49-F238E27FC236}">
                        <a16:creationId xmlns:a16="http://schemas.microsoft.com/office/drawing/2014/main" id="{AAAB2FC7-4792-B67A-82F2-5521BD9261B2}"/>
                      </a:ext>
                    </a:extLst>
                  </p:cNvPr>
                  <p:cNvSpPr txBox="1"/>
                  <p:nvPr/>
                </p:nvSpPr>
                <p:spPr>
                  <a:xfrm>
                    <a:off x="23472146" y="6489615"/>
                    <a:ext cx="900129" cy="293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smtClean="0">
                                  <a:latin typeface="Cambria Math" panose="02040503050406030204" pitchFamily="18" charset="0"/>
                                  <a:cs typeface="Calibri" panose="020F0502020204030204" pitchFamily="34" charset="0"/>
                                </a:rPr>
                              </m:ctrlPr>
                            </m:sSubPr>
                            <m:e>
                              <m:r>
                                <a:rPr lang="en-GB" sz="1200" b="1" i="1" smtClean="0">
                                  <a:latin typeface="Cambria Math" panose="02040503050406030204" pitchFamily="18" charset="0"/>
                                  <a:cs typeface="Calibri" panose="020F0502020204030204" pitchFamily="34" charset="0"/>
                                </a:rPr>
                                <m:t>𝑼</m:t>
                              </m:r>
                            </m:e>
                            <m:sub>
                              <m:r>
                                <a:rPr lang="en-GB" sz="1200" b="1" i="1" smtClean="0">
                                  <a:latin typeface="Cambria Math" panose="02040503050406030204" pitchFamily="18" charset="0"/>
                                  <a:cs typeface="Calibri" panose="020F0502020204030204" pitchFamily="34" charset="0"/>
                                </a:rPr>
                                <m:t>𝒚</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49" name="TextBox 248">
                    <a:extLst>
                      <a:ext uri="{FF2B5EF4-FFF2-40B4-BE49-F238E27FC236}">
                        <a16:creationId xmlns:a16="http://schemas.microsoft.com/office/drawing/2014/main" id="{AAAB2FC7-4792-B67A-82F2-5521BD9261B2}"/>
                      </a:ext>
                    </a:extLst>
                  </p:cNvPr>
                  <p:cNvSpPr txBox="1">
                    <a:spLocks noRot="1" noChangeAspect="1" noMove="1" noResize="1" noEditPoints="1" noAdjustHandles="1" noChangeArrowheads="1" noChangeShapeType="1" noTextEdit="1"/>
                  </p:cNvSpPr>
                  <p:nvPr/>
                </p:nvSpPr>
                <p:spPr>
                  <a:xfrm>
                    <a:off x="23472146" y="6489615"/>
                    <a:ext cx="900129" cy="293991"/>
                  </a:xfrm>
                  <a:prstGeom prst="rect">
                    <a:avLst/>
                  </a:prstGeom>
                  <a:blipFill>
                    <a:blip r:embed="rId66"/>
                    <a:stretch>
                      <a:fillRect/>
                    </a:stretch>
                  </a:blipFill>
                </p:spPr>
                <p:txBody>
                  <a:bodyPr/>
                  <a:lstStyle/>
                  <a:p>
                    <a:r>
                      <a:rPr lang="en-GB">
                        <a:noFill/>
                      </a:rPr>
                      <a:t> </a:t>
                    </a:r>
                  </a:p>
                </p:txBody>
              </p:sp>
            </mc:Fallback>
          </mc:AlternateContent>
          <p:cxnSp>
            <p:nvCxnSpPr>
              <p:cNvPr id="250" name="Straight Arrow Connector 249">
                <a:extLst>
                  <a:ext uri="{FF2B5EF4-FFF2-40B4-BE49-F238E27FC236}">
                    <a16:creationId xmlns:a16="http://schemas.microsoft.com/office/drawing/2014/main" id="{DE10F628-44E3-5AF4-D90B-DE4B9FED9112}"/>
                  </a:ext>
                </a:extLst>
              </p:cNvPr>
              <p:cNvCxnSpPr>
                <a:cxnSpLocks/>
              </p:cNvCxnSpPr>
              <p:nvPr/>
            </p:nvCxnSpPr>
            <p:spPr>
              <a:xfrm flipV="1">
                <a:off x="23780630" y="6773022"/>
                <a:ext cx="432365" cy="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1" name="Rectangle: Rounded Corners 250">
                    <a:extLst>
                      <a:ext uri="{FF2B5EF4-FFF2-40B4-BE49-F238E27FC236}">
                        <a16:creationId xmlns:a16="http://schemas.microsoft.com/office/drawing/2014/main" id="{4212D4F7-BF33-0D42-F3A1-A13F0983AC88}"/>
                      </a:ext>
                    </a:extLst>
                  </p:cNvPr>
                  <p:cNvSpPr/>
                  <p:nvPr/>
                </p:nvSpPr>
                <p:spPr>
                  <a:xfrm>
                    <a:off x="25041147" y="6517789"/>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xmlns="">
              <p:sp>
                <p:nvSpPr>
                  <p:cNvPr id="251" name="Rectangle: Rounded Corners 250">
                    <a:extLst>
                      <a:ext uri="{FF2B5EF4-FFF2-40B4-BE49-F238E27FC236}">
                        <a16:creationId xmlns:a16="http://schemas.microsoft.com/office/drawing/2014/main" id="{4212D4F7-BF33-0D42-F3A1-A13F0983AC88}"/>
                      </a:ext>
                    </a:extLst>
                  </p:cNvPr>
                  <p:cNvSpPr>
                    <a:spLocks noRot="1" noChangeAspect="1" noMove="1" noResize="1" noEditPoints="1" noAdjustHandles="1" noChangeArrowheads="1" noChangeShapeType="1" noTextEdit="1"/>
                  </p:cNvSpPr>
                  <p:nvPr/>
                </p:nvSpPr>
                <p:spPr>
                  <a:xfrm>
                    <a:off x="25041147" y="6517789"/>
                    <a:ext cx="540000" cy="540000"/>
                  </a:xfrm>
                  <a:prstGeom prst="roundRect">
                    <a:avLst/>
                  </a:prstGeom>
                  <a:blipFill>
                    <a:blip r:embed="rId67"/>
                    <a:stretch>
                      <a:fillRect/>
                    </a:stretch>
                  </a:blipFill>
                  <a:ln w="9525"/>
                </p:spPr>
                <p:txBody>
                  <a:bodyPr/>
                  <a:lstStyle/>
                  <a:p>
                    <a:r>
                      <a:rPr lang="en-GB">
                        <a:noFill/>
                      </a:rPr>
                      <a:t> </a:t>
                    </a:r>
                  </a:p>
                </p:txBody>
              </p:sp>
            </mc:Fallback>
          </mc:AlternateContent>
          <p:cxnSp>
            <p:nvCxnSpPr>
              <p:cNvPr id="252" name="Straight Arrow Connector 251">
                <a:extLst>
                  <a:ext uri="{FF2B5EF4-FFF2-40B4-BE49-F238E27FC236}">
                    <a16:creationId xmlns:a16="http://schemas.microsoft.com/office/drawing/2014/main" id="{8BB75E87-D86D-AF15-D6B8-6B5C335A63FA}"/>
                  </a:ext>
                </a:extLst>
              </p:cNvPr>
              <p:cNvCxnSpPr>
                <a:cxnSpLocks/>
              </p:cNvCxnSpPr>
              <p:nvPr/>
            </p:nvCxnSpPr>
            <p:spPr>
              <a:xfrm>
                <a:off x="25581147" y="6796629"/>
                <a:ext cx="3984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77741BE8-B9E9-2CFF-4A14-B63E10730A76}"/>
                      </a:ext>
                    </a:extLst>
                  </p:cNvPr>
                  <p:cNvSpPr txBox="1"/>
                  <p:nvPr/>
                </p:nvSpPr>
                <p:spPr>
                  <a:xfrm>
                    <a:off x="25292598" y="6536963"/>
                    <a:ext cx="900129" cy="2936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𝑼</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53" name="TextBox 252">
                    <a:extLst>
                      <a:ext uri="{FF2B5EF4-FFF2-40B4-BE49-F238E27FC236}">
                        <a16:creationId xmlns:a16="http://schemas.microsoft.com/office/drawing/2014/main" id="{77741BE8-B9E9-2CFF-4A14-B63E10730A76}"/>
                      </a:ext>
                    </a:extLst>
                  </p:cNvPr>
                  <p:cNvSpPr txBox="1">
                    <a:spLocks noRot="1" noChangeAspect="1" noMove="1" noResize="1" noEditPoints="1" noAdjustHandles="1" noChangeArrowheads="1" noChangeShapeType="1" noTextEdit="1"/>
                  </p:cNvSpPr>
                  <p:nvPr/>
                </p:nvSpPr>
                <p:spPr>
                  <a:xfrm>
                    <a:off x="25292598" y="6536963"/>
                    <a:ext cx="900129" cy="293607"/>
                  </a:xfrm>
                  <a:prstGeom prst="rect">
                    <a:avLst/>
                  </a:prstGeom>
                  <a:blipFill>
                    <a:blip r:embed="rId68"/>
                    <a:stretch>
                      <a:fillRect b="-4167"/>
                    </a:stretch>
                  </a:blipFill>
                </p:spPr>
                <p:txBody>
                  <a:bodyPr/>
                  <a:lstStyle/>
                  <a:p>
                    <a:r>
                      <a:rPr lang="en-GB">
                        <a:noFill/>
                      </a:rPr>
                      <a:t> </a:t>
                    </a:r>
                  </a:p>
                </p:txBody>
              </p:sp>
            </mc:Fallback>
          </mc:AlternateContent>
          <p:cxnSp>
            <p:nvCxnSpPr>
              <p:cNvPr id="259" name="Straight Arrow Connector 258">
                <a:extLst>
                  <a:ext uri="{FF2B5EF4-FFF2-40B4-BE49-F238E27FC236}">
                    <a16:creationId xmlns:a16="http://schemas.microsoft.com/office/drawing/2014/main" id="{B0B114E9-4A98-5928-BCBB-9B5D28C32AD1}"/>
                  </a:ext>
                </a:extLst>
              </p:cNvPr>
              <p:cNvCxnSpPr>
                <a:cxnSpLocks/>
              </p:cNvCxnSpPr>
              <p:nvPr/>
            </p:nvCxnSpPr>
            <p:spPr>
              <a:xfrm>
                <a:off x="20798764" y="7397531"/>
                <a:ext cx="9857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F533137C-19A6-52A6-3042-B48B2DE6DC14}"/>
                      </a:ext>
                    </a:extLst>
                  </p:cNvPr>
                  <p:cNvSpPr txBox="1"/>
                  <p:nvPr/>
                </p:nvSpPr>
                <p:spPr>
                  <a:xfrm>
                    <a:off x="20584523" y="7131546"/>
                    <a:ext cx="900129" cy="2936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𝒛</m:t>
                              </m:r>
                            </m:e>
                            <m:sub>
                              <m:r>
                                <a:rPr lang="en-GB" sz="1200" b="1" i="1" dirty="0" smtClean="0">
                                  <a:latin typeface="Cambria Math" panose="02040503050406030204" pitchFamily="18" charset="0"/>
                                  <a:cs typeface="Calibri" panose="020F0502020204030204" pitchFamily="34" charset="0"/>
                                </a:rPr>
                                <m:t>𝒊𝒏𝒑𝒖𝒕</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60" name="TextBox 259">
                    <a:extLst>
                      <a:ext uri="{FF2B5EF4-FFF2-40B4-BE49-F238E27FC236}">
                        <a16:creationId xmlns:a16="http://schemas.microsoft.com/office/drawing/2014/main" id="{F533137C-19A6-52A6-3042-B48B2DE6DC14}"/>
                      </a:ext>
                    </a:extLst>
                  </p:cNvPr>
                  <p:cNvSpPr txBox="1">
                    <a:spLocks noRot="1" noChangeAspect="1" noMove="1" noResize="1" noEditPoints="1" noAdjustHandles="1" noChangeArrowheads="1" noChangeShapeType="1" noTextEdit="1"/>
                  </p:cNvSpPr>
                  <p:nvPr/>
                </p:nvSpPr>
                <p:spPr>
                  <a:xfrm>
                    <a:off x="20584523" y="7131546"/>
                    <a:ext cx="900129" cy="293607"/>
                  </a:xfrm>
                  <a:prstGeom prst="rect">
                    <a:avLst/>
                  </a:prstGeom>
                  <a:blipFill>
                    <a:blip r:embed="rId69"/>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1" name="Rectangle: Rounded Corners 260">
                    <a:extLst>
                      <a:ext uri="{FF2B5EF4-FFF2-40B4-BE49-F238E27FC236}">
                        <a16:creationId xmlns:a16="http://schemas.microsoft.com/office/drawing/2014/main" id="{3622BC4F-694B-519C-F72F-C9404AFEEB4D}"/>
                      </a:ext>
                    </a:extLst>
                  </p:cNvPr>
                  <p:cNvSpPr/>
                  <p:nvPr/>
                </p:nvSpPr>
                <p:spPr>
                  <a:xfrm>
                    <a:off x="23252581" y="7127531"/>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cs typeface="Calibri" panose="020F0502020204030204" pitchFamily="34" charset="0"/>
                                </a:rPr>
                                <m:t>𝒛</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xmlns="">
              <p:sp>
                <p:nvSpPr>
                  <p:cNvPr id="261" name="Rectangle: Rounded Corners 260">
                    <a:extLst>
                      <a:ext uri="{FF2B5EF4-FFF2-40B4-BE49-F238E27FC236}">
                        <a16:creationId xmlns:a16="http://schemas.microsoft.com/office/drawing/2014/main" id="{3622BC4F-694B-519C-F72F-C9404AFEEB4D}"/>
                      </a:ext>
                    </a:extLst>
                  </p:cNvPr>
                  <p:cNvSpPr>
                    <a:spLocks noRot="1" noChangeAspect="1" noMove="1" noResize="1" noEditPoints="1" noAdjustHandles="1" noChangeArrowheads="1" noChangeShapeType="1" noTextEdit="1"/>
                  </p:cNvSpPr>
                  <p:nvPr/>
                </p:nvSpPr>
                <p:spPr>
                  <a:xfrm>
                    <a:off x="23252581" y="7127531"/>
                    <a:ext cx="540000" cy="540000"/>
                  </a:xfrm>
                  <a:prstGeom prst="roundRect">
                    <a:avLst/>
                  </a:prstGeom>
                  <a:blipFill>
                    <a:blip r:embed="rId70"/>
                    <a:stretch>
                      <a:fillRect/>
                    </a:stretch>
                  </a:blipFill>
                  <a:ln w="9525"/>
                </p:spPr>
                <p:txBody>
                  <a:bodyPr/>
                  <a:lstStyle/>
                  <a:p>
                    <a:r>
                      <a:rPr lang="en-GB">
                        <a:noFill/>
                      </a:rPr>
                      <a:t> </a:t>
                    </a:r>
                  </a:p>
                </p:txBody>
              </p:sp>
            </mc:Fallback>
          </mc:AlternateContent>
          <p:sp>
            <p:nvSpPr>
              <p:cNvPr id="262" name="Oval 261">
                <a:extLst>
                  <a:ext uri="{FF2B5EF4-FFF2-40B4-BE49-F238E27FC236}">
                    <a16:creationId xmlns:a16="http://schemas.microsoft.com/office/drawing/2014/main" id="{294E2F43-FECE-D472-B776-2F1648B9D89B}"/>
                  </a:ext>
                </a:extLst>
              </p:cNvPr>
              <p:cNvSpPr/>
              <p:nvPr/>
            </p:nvSpPr>
            <p:spPr>
              <a:xfrm>
                <a:off x="21784559" y="7259555"/>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263" name="Straight Arrow Connector 262">
                <a:extLst>
                  <a:ext uri="{FF2B5EF4-FFF2-40B4-BE49-F238E27FC236}">
                    <a16:creationId xmlns:a16="http://schemas.microsoft.com/office/drawing/2014/main" id="{DBA945CB-F754-FB71-6045-56E872829EF8}"/>
                  </a:ext>
                </a:extLst>
              </p:cNvPr>
              <p:cNvCxnSpPr>
                <a:cxnSpLocks/>
                <a:stCxn id="262" idx="6"/>
                <a:endCxn id="261" idx="1"/>
              </p:cNvCxnSpPr>
              <p:nvPr/>
            </p:nvCxnSpPr>
            <p:spPr>
              <a:xfrm>
                <a:off x="22036559" y="7385555"/>
                <a:ext cx="12160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B9D56E2F-51E0-4FFE-C0B3-949FEEF9B120}"/>
                      </a:ext>
                    </a:extLst>
                  </p:cNvPr>
                  <p:cNvSpPr txBox="1"/>
                  <p:nvPr/>
                </p:nvSpPr>
                <p:spPr>
                  <a:xfrm>
                    <a:off x="22489499" y="7097157"/>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cs typeface="Calibri" panose="020F0502020204030204" pitchFamily="34" charset="0"/>
                                </a:rPr>
                                <m:t>𝒛</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64" name="TextBox 263">
                    <a:extLst>
                      <a:ext uri="{FF2B5EF4-FFF2-40B4-BE49-F238E27FC236}">
                        <a16:creationId xmlns:a16="http://schemas.microsoft.com/office/drawing/2014/main" id="{B9D56E2F-51E0-4FFE-C0B3-949FEEF9B120}"/>
                      </a:ext>
                    </a:extLst>
                  </p:cNvPr>
                  <p:cNvSpPr txBox="1">
                    <a:spLocks noRot="1" noChangeAspect="1" noMove="1" noResize="1" noEditPoints="1" noAdjustHandles="1" noChangeArrowheads="1" noChangeShapeType="1" noTextEdit="1"/>
                  </p:cNvSpPr>
                  <p:nvPr/>
                </p:nvSpPr>
                <p:spPr>
                  <a:xfrm>
                    <a:off x="22489499" y="7097157"/>
                    <a:ext cx="900129" cy="276999"/>
                  </a:xfrm>
                  <a:prstGeom prst="rect">
                    <a:avLst/>
                  </a:prstGeom>
                  <a:blipFill>
                    <a:blip r:embed="rId7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0C80D10C-6B44-7CC9-BED3-2C321CE13E14}"/>
                      </a:ext>
                    </a:extLst>
                  </p:cNvPr>
                  <p:cNvSpPr txBox="1"/>
                  <p:nvPr/>
                </p:nvSpPr>
                <p:spPr>
                  <a:xfrm>
                    <a:off x="23479563" y="7147879"/>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smtClean="0">
                                  <a:latin typeface="Cambria Math" panose="02040503050406030204" pitchFamily="18" charset="0"/>
                                  <a:cs typeface="Calibri" panose="020F0502020204030204" pitchFamily="34" charset="0"/>
                                </a:rPr>
                              </m:ctrlPr>
                            </m:sSubPr>
                            <m:e>
                              <m:r>
                                <a:rPr lang="en-GB" sz="1200" b="1" i="1" smtClean="0">
                                  <a:latin typeface="Cambria Math" panose="02040503050406030204" pitchFamily="18" charset="0"/>
                                  <a:cs typeface="Calibri" panose="020F0502020204030204" pitchFamily="34" charset="0"/>
                                </a:rPr>
                                <m:t>𝑼</m:t>
                              </m:r>
                            </m:e>
                            <m:sub>
                              <m:r>
                                <a:rPr lang="en-GB" sz="1200" b="1" i="1" smtClean="0">
                                  <a:latin typeface="Cambria Math" panose="02040503050406030204" pitchFamily="18" charset="0"/>
                                  <a:cs typeface="Calibri" panose="020F0502020204030204" pitchFamily="34" charset="0"/>
                                </a:rPr>
                                <m:t>𝒛</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68" name="TextBox 267">
                    <a:extLst>
                      <a:ext uri="{FF2B5EF4-FFF2-40B4-BE49-F238E27FC236}">
                        <a16:creationId xmlns:a16="http://schemas.microsoft.com/office/drawing/2014/main" id="{0C80D10C-6B44-7CC9-BED3-2C321CE13E14}"/>
                      </a:ext>
                    </a:extLst>
                  </p:cNvPr>
                  <p:cNvSpPr txBox="1">
                    <a:spLocks noRot="1" noChangeAspect="1" noMove="1" noResize="1" noEditPoints="1" noAdjustHandles="1" noChangeArrowheads="1" noChangeShapeType="1" noTextEdit="1"/>
                  </p:cNvSpPr>
                  <p:nvPr/>
                </p:nvSpPr>
                <p:spPr>
                  <a:xfrm>
                    <a:off x="23479563" y="7147879"/>
                    <a:ext cx="900129" cy="276999"/>
                  </a:xfrm>
                  <a:prstGeom prst="rect">
                    <a:avLst/>
                  </a:prstGeom>
                  <a:blipFill>
                    <a:blip r:embed="rId72"/>
                    <a:stretch>
                      <a:fillRect/>
                    </a:stretch>
                  </a:blipFill>
                </p:spPr>
                <p:txBody>
                  <a:bodyPr/>
                  <a:lstStyle/>
                  <a:p>
                    <a:r>
                      <a:rPr lang="en-GB">
                        <a:noFill/>
                      </a:rPr>
                      <a:t> </a:t>
                    </a:r>
                  </a:p>
                </p:txBody>
              </p:sp>
            </mc:Fallback>
          </mc:AlternateContent>
          <p:cxnSp>
            <p:nvCxnSpPr>
              <p:cNvPr id="269" name="Straight Arrow Connector 268">
                <a:extLst>
                  <a:ext uri="{FF2B5EF4-FFF2-40B4-BE49-F238E27FC236}">
                    <a16:creationId xmlns:a16="http://schemas.microsoft.com/office/drawing/2014/main" id="{110FEFA2-CF4A-732B-F926-7847AC729366}"/>
                  </a:ext>
                </a:extLst>
              </p:cNvPr>
              <p:cNvCxnSpPr>
                <a:cxnSpLocks/>
                <a:stCxn id="261" idx="3"/>
              </p:cNvCxnSpPr>
              <p:nvPr/>
            </p:nvCxnSpPr>
            <p:spPr>
              <a:xfrm flipV="1">
                <a:off x="23792581" y="7393706"/>
                <a:ext cx="2187056" cy="3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0" name="TextBox 269">
                <a:extLst>
                  <a:ext uri="{FF2B5EF4-FFF2-40B4-BE49-F238E27FC236}">
                    <a16:creationId xmlns:a16="http://schemas.microsoft.com/office/drawing/2014/main" id="{7A71CED2-000A-D77F-96D8-AA48B2F66A3F}"/>
                  </a:ext>
                </a:extLst>
              </p:cNvPr>
              <p:cNvSpPr txBox="1"/>
              <p:nvPr/>
            </p:nvSpPr>
            <p:spPr>
              <a:xfrm>
                <a:off x="22118038" y="6002422"/>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p:sp>
            <p:nvSpPr>
              <p:cNvPr id="271" name="TextBox 270">
                <a:extLst>
                  <a:ext uri="{FF2B5EF4-FFF2-40B4-BE49-F238E27FC236}">
                    <a16:creationId xmlns:a16="http://schemas.microsoft.com/office/drawing/2014/main" id="{82BF7828-AA27-BB73-DC26-233269B1D1A7}"/>
                  </a:ext>
                </a:extLst>
              </p:cNvPr>
              <p:cNvSpPr txBox="1"/>
              <p:nvPr/>
            </p:nvSpPr>
            <p:spPr>
              <a:xfrm>
                <a:off x="21909300" y="6642034"/>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p:sp>
            <p:nvSpPr>
              <p:cNvPr id="272" name="TextBox 271">
                <a:extLst>
                  <a:ext uri="{FF2B5EF4-FFF2-40B4-BE49-F238E27FC236}">
                    <a16:creationId xmlns:a16="http://schemas.microsoft.com/office/drawing/2014/main" id="{85F19196-E22D-2BD4-1E3F-C5C6F9885B14}"/>
                  </a:ext>
                </a:extLst>
              </p:cNvPr>
              <p:cNvSpPr txBox="1"/>
              <p:nvPr/>
            </p:nvSpPr>
            <p:spPr>
              <a:xfrm>
                <a:off x="21578779" y="7264527"/>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p:sp>
            <p:nvSpPr>
              <p:cNvPr id="273" name="TextBox 272">
                <a:extLst>
                  <a:ext uri="{FF2B5EF4-FFF2-40B4-BE49-F238E27FC236}">
                    <a16:creationId xmlns:a16="http://schemas.microsoft.com/office/drawing/2014/main" id="{EAB09F19-FFAA-4E9A-9071-C0D7E5368D5F}"/>
                  </a:ext>
                </a:extLst>
              </p:cNvPr>
              <p:cNvSpPr txBox="1"/>
              <p:nvPr/>
            </p:nvSpPr>
            <p:spPr>
              <a:xfrm>
                <a:off x="22106426" y="5781307"/>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274" name="TextBox 273">
                <a:extLst>
                  <a:ext uri="{FF2B5EF4-FFF2-40B4-BE49-F238E27FC236}">
                    <a16:creationId xmlns:a16="http://schemas.microsoft.com/office/drawing/2014/main" id="{12D270A3-1B15-51E8-7F7B-0A993353D625}"/>
                  </a:ext>
                </a:extLst>
              </p:cNvPr>
              <p:cNvSpPr txBox="1"/>
              <p:nvPr/>
            </p:nvSpPr>
            <p:spPr>
              <a:xfrm>
                <a:off x="21902355" y="6449278"/>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275" name="TextBox 274">
                <a:extLst>
                  <a:ext uri="{FF2B5EF4-FFF2-40B4-BE49-F238E27FC236}">
                    <a16:creationId xmlns:a16="http://schemas.microsoft.com/office/drawing/2014/main" id="{6AE097E4-6F3A-CF94-CB78-E2BCAC774BA0}"/>
                  </a:ext>
                </a:extLst>
              </p:cNvPr>
              <p:cNvSpPr txBox="1"/>
              <p:nvPr/>
            </p:nvSpPr>
            <p:spPr>
              <a:xfrm>
                <a:off x="21573462" y="7083744"/>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276" name="Rectangle: Rounded Corners 275">
                    <a:extLst>
                      <a:ext uri="{FF2B5EF4-FFF2-40B4-BE49-F238E27FC236}">
                        <a16:creationId xmlns:a16="http://schemas.microsoft.com/office/drawing/2014/main" id="{8AB9A889-36F2-C30B-D185-43E52FD4D38E}"/>
                      </a:ext>
                    </a:extLst>
                  </p:cNvPr>
                  <p:cNvSpPr/>
                  <p:nvPr/>
                </p:nvSpPr>
                <p:spPr>
                  <a:xfrm>
                    <a:off x="25981929" y="5827651"/>
                    <a:ext cx="2137289" cy="2539712"/>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u="sng" dirty="0">
                        <a:solidFill>
                          <a:schemeClr val="tx1"/>
                        </a:solidFill>
                        <a:latin typeface="Calibri" panose="020F0502020204030204" pitchFamily="34" charset="0"/>
                        <a:cs typeface="Calibri" panose="020F0502020204030204" pitchFamily="34" charset="0"/>
                      </a:rPr>
                      <a:t>Motor Mixing</a:t>
                    </a:r>
                  </a:p>
                  <a:p>
                    <a:pPr algn="ctr"/>
                    <a:endParaRPr lang="en-GB" sz="1200" b="1" u="sng" dirty="0">
                      <a:solidFill>
                        <a:schemeClr val="tx1"/>
                      </a:solidFill>
                      <a:latin typeface="Calibri" panose="020F0502020204030204" pitchFamily="34" charset="0"/>
                      <a:cs typeface="Calibri" panose="020F0502020204030204" pitchFamily="34" charset="0"/>
                    </a:endParaRPr>
                  </a:p>
                  <a:p>
                    <a:pPr algn="ctr"/>
                    <a:endParaRPr lang="en-GB" sz="1200" b="1" u="sng" dirty="0">
                      <a:solidFill>
                        <a:schemeClr val="tx1"/>
                      </a:solidFill>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𝝎</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𝟏</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𝒛</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𝝎</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𝟐</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𝒛</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𝝎</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𝟑</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𝒛</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𝝎</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𝟒</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𝒛</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cs typeface="Calibri" panose="020F0502020204030204" pitchFamily="34" charset="0"/>
                    </a:endParaRPr>
                  </a:p>
                  <a:p>
                    <a:pPr algn="ctr"/>
                    <a:endParaRPr lang="en-GB" sz="1200" b="1" dirty="0">
                      <a:solidFill>
                        <a:schemeClr val="tx1"/>
                      </a:solidFill>
                      <a:latin typeface="Calibri" panose="020F0502020204030204" pitchFamily="34" charset="0"/>
                      <a:cs typeface="Calibri" panose="020F0502020204030204" pitchFamily="34" charset="0"/>
                    </a:endParaRPr>
                  </a:p>
                </p:txBody>
              </p:sp>
            </mc:Choice>
            <mc:Fallback xmlns="">
              <p:sp>
                <p:nvSpPr>
                  <p:cNvPr id="276" name="Rectangle: Rounded Corners 275">
                    <a:extLst>
                      <a:ext uri="{FF2B5EF4-FFF2-40B4-BE49-F238E27FC236}">
                        <a16:creationId xmlns:a16="http://schemas.microsoft.com/office/drawing/2014/main" id="{8AB9A889-36F2-C30B-D185-43E52FD4D38E}"/>
                      </a:ext>
                    </a:extLst>
                  </p:cNvPr>
                  <p:cNvSpPr>
                    <a:spLocks noRot="1" noChangeAspect="1" noMove="1" noResize="1" noEditPoints="1" noAdjustHandles="1" noChangeArrowheads="1" noChangeShapeType="1" noTextEdit="1"/>
                  </p:cNvSpPr>
                  <p:nvPr/>
                </p:nvSpPr>
                <p:spPr>
                  <a:xfrm>
                    <a:off x="25981929" y="5827651"/>
                    <a:ext cx="2137289" cy="2539712"/>
                  </a:xfrm>
                  <a:prstGeom prst="roundRect">
                    <a:avLst/>
                  </a:prstGeom>
                  <a:blipFill>
                    <a:blip r:embed="rId73"/>
                    <a:stretch>
                      <a:fillRect/>
                    </a:stretch>
                  </a:blipFill>
                  <a:ln w="9525"/>
                </p:spPr>
                <p:txBody>
                  <a:bodyPr/>
                  <a:lstStyle/>
                  <a:p>
                    <a:r>
                      <a:rPr lang="en-GB">
                        <a:noFill/>
                      </a:rPr>
                      <a:t> </a:t>
                    </a:r>
                  </a:p>
                </p:txBody>
              </p:sp>
            </mc:Fallback>
          </mc:AlternateContent>
          <p:cxnSp>
            <p:nvCxnSpPr>
              <p:cNvPr id="277" name="Straight Arrow Connector 276">
                <a:extLst>
                  <a:ext uri="{FF2B5EF4-FFF2-40B4-BE49-F238E27FC236}">
                    <a16:creationId xmlns:a16="http://schemas.microsoft.com/office/drawing/2014/main" id="{12ABE0E8-9624-434F-252B-EA7A0BDFC03C}"/>
                  </a:ext>
                </a:extLst>
              </p:cNvPr>
              <p:cNvCxnSpPr>
                <a:cxnSpLocks/>
                <a:endCxn id="279" idx="2"/>
              </p:cNvCxnSpPr>
              <p:nvPr/>
            </p:nvCxnSpPr>
            <p:spPr>
              <a:xfrm flipV="1">
                <a:off x="20814886" y="8036621"/>
                <a:ext cx="682144" cy="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8" name="Rectangle: Rounded Corners 277">
                    <a:extLst>
                      <a:ext uri="{FF2B5EF4-FFF2-40B4-BE49-F238E27FC236}">
                        <a16:creationId xmlns:a16="http://schemas.microsoft.com/office/drawing/2014/main" id="{88368C96-FA50-6DC2-999E-F630265517A2}"/>
                      </a:ext>
                    </a:extLst>
                  </p:cNvPr>
                  <p:cNvSpPr/>
                  <p:nvPr/>
                </p:nvSpPr>
                <p:spPr>
                  <a:xfrm>
                    <a:off x="23268703" y="7760087"/>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xmlns="">
              <p:sp>
                <p:nvSpPr>
                  <p:cNvPr id="278" name="Rectangle: Rounded Corners 277">
                    <a:extLst>
                      <a:ext uri="{FF2B5EF4-FFF2-40B4-BE49-F238E27FC236}">
                        <a16:creationId xmlns:a16="http://schemas.microsoft.com/office/drawing/2014/main" id="{88368C96-FA50-6DC2-999E-F630265517A2}"/>
                      </a:ext>
                    </a:extLst>
                  </p:cNvPr>
                  <p:cNvSpPr>
                    <a:spLocks noRot="1" noChangeAspect="1" noMove="1" noResize="1" noEditPoints="1" noAdjustHandles="1" noChangeArrowheads="1" noChangeShapeType="1" noTextEdit="1"/>
                  </p:cNvSpPr>
                  <p:nvPr/>
                </p:nvSpPr>
                <p:spPr>
                  <a:xfrm>
                    <a:off x="23268703" y="7760087"/>
                    <a:ext cx="540000" cy="540000"/>
                  </a:xfrm>
                  <a:prstGeom prst="roundRect">
                    <a:avLst/>
                  </a:prstGeom>
                  <a:blipFill>
                    <a:blip r:embed="rId74"/>
                    <a:stretch>
                      <a:fillRect/>
                    </a:stretch>
                  </a:blipFill>
                  <a:ln w="9525"/>
                </p:spPr>
                <p:txBody>
                  <a:bodyPr/>
                  <a:lstStyle/>
                  <a:p>
                    <a:r>
                      <a:rPr lang="en-GB">
                        <a:noFill/>
                      </a:rPr>
                      <a:t> </a:t>
                    </a:r>
                  </a:p>
                </p:txBody>
              </p:sp>
            </mc:Fallback>
          </mc:AlternateContent>
          <p:sp>
            <p:nvSpPr>
              <p:cNvPr id="279" name="Oval 278">
                <a:extLst>
                  <a:ext uri="{FF2B5EF4-FFF2-40B4-BE49-F238E27FC236}">
                    <a16:creationId xmlns:a16="http://schemas.microsoft.com/office/drawing/2014/main" id="{F58ACC74-C762-428E-00A5-665C71E7D16C}"/>
                  </a:ext>
                </a:extLst>
              </p:cNvPr>
              <p:cNvSpPr/>
              <p:nvPr/>
            </p:nvSpPr>
            <p:spPr>
              <a:xfrm>
                <a:off x="21497030" y="7910621"/>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280" name="Straight Arrow Connector 279">
                <a:extLst>
                  <a:ext uri="{FF2B5EF4-FFF2-40B4-BE49-F238E27FC236}">
                    <a16:creationId xmlns:a16="http://schemas.microsoft.com/office/drawing/2014/main" id="{58A29A5D-5B66-1D4D-CB69-6C3A6AE50096}"/>
                  </a:ext>
                </a:extLst>
              </p:cNvPr>
              <p:cNvCxnSpPr>
                <a:cxnSpLocks/>
                <a:stCxn id="279" idx="6"/>
                <a:endCxn id="278" idx="1"/>
              </p:cNvCxnSpPr>
              <p:nvPr/>
            </p:nvCxnSpPr>
            <p:spPr>
              <a:xfrm flipV="1">
                <a:off x="21749030" y="8030087"/>
                <a:ext cx="1519673" cy="6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369074EB-FF65-0F6F-D9B3-362E87934B8F}"/>
                      </a:ext>
                    </a:extLst>
                  </p:cNvPr>
                  <p:cNvSpPr txBox="1"/>
                  <p:nvPr/>
                </p:nvSpPr>
                <p:spPr>
                  <a:xfrm>
                    <a:off x="22508009" y="7772135"/>
                    <a:ext cx="900129" cy="2936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𝝍</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81" name="TextBox 280">
                    <a:extLst>
                      <a:ext uri="{FF2B5EF4-FFF2-40B4-BE49-F238E27FC236}">
                        <a16:creationId xmlns:a16="http://schemas.microsoft.com/office/drawing/2014/main" id="{369074EB-FF65-0F6F-D9B3-362E87934B8F}"/>
                      </a:ext>
                    </a:extLst>
                  </p:cNvPr>
                  <p:cNvSpPr txBox="1">
                    <a:spLocks noRot="1" noChangeAspect="1" noMove="1" noResize="1" noEditPoints="1" noAdjustHandles="1" noChangeArrowheads="1" noChangeShapeType="1" noTextEdit="1"/>
                  </p:cNvSpPr>
                  <p:nvPr/>
                </p:nvSpPr>
                <p:spPr>
                  <a:xfrm>
                    <a:off x="22508009" y="7772135"/>
                    <a:ext cx="900129" cy="293670"/>
                  </a:xfrm>
                  <a:prstGeom prst="rect">
                    <a:avLst/>
                  </a:prstGeom>
                  <a:blipFill>
                    <a:blip r:embed="rId75"/>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B6659AF2-78C1-BF94-D33A-C1A6E4008CAF}"/>
                      </a:ext>
                    </a:extLst>
                  </p:cNvPr>
                  <p:cNvSpPr txBox="1"/>
                  <p:nvPr/>
                </p:nvSpPr>
                <p:spPr>
                  <a:xfrm>
                    <a:off x="23491758" y="7763786"/>
                    <a:ext cx="900129" cy="2936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smtClean="0">
                                  <a:latin typeface="Cambria Math" panose="02040503050406030204" pitchFamily="18" charset="0"/>
                                  <a:cs typeface="Calibri" panose="020F0502020204030204" pitchFamily="34" charset="0"/>
                                </a:rPr>
                              </m:ctrlPr>
                            </m:sSubPr>
                            <m:e>
                              <m:r>
                                <a:rPr lang="en-GB" sz="1200" b="1" i="1" smtClean="0">
                                  <a:latin typeface="Cambria Math" panose="02040503050406030204" pitchFamily="18" charset="0"/>
                                  <a:cs typeface="Calibri" panose="020F0502020204030204" pitchFamily="34" charset="0"/>
                                </a:rPr>
                                <m:t>𝑼</m:t>
                              </m:r>
                            </m:e>
                            <m:sub>
                              <m:r>
                                <a:rPr lang="en-GB" sz="1200" b="1" i="1" smtClean="0">
                                  <a:latin typeface="Cambria Math" panose="02040503050406030204" pitchFamily="18" charset="0"/>
                                  <a:ea typeface="Cambria Math" panose="02040503050406030204" pitchFamily="18" charset="0"/>
                                  <a:cs typeface="Calibri" panose="020F0502020204030204" pitchFamily="34" charset="0"/>
                                </a:rPr>
                                <m:t>𝝍</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82" name="TextBox 281">
                    <a:extLst>
                      <a:ext uri="{FF2B5EF4-FFF2-40B4-BE49-F238E27FC236}">
                        <a16:creationId xmlns:a16="http://schemas.microsoft.com/office/drawing/2014/main" id="{B6659AF2-78C1-BF94-D33A-C1A6E4008CAF}"/>
                      </a:ext>
                    </a:extLst>
                  </p:cNvPr>
                  <p:cNvSpPr txBox="1">
                    <a:spLocks noRot="1" noChangeAspect="1" noMove="1" noResize="1" noEditPoints="1" noAdjustHandles="1" noChangeArrowheads="1" noChangeShapeType="1" noTextEdit="1"/>
                  </p:cNvSpPr>
                  <p:nvPr/>
                </p:nvSpPr>
                <p:spPr>
                  <a:xfrm>
                    <a:off x="23491758" y="7763786"/>
                    <a:ext cx="900129" cy="293670"/>
                  </a:xfrm>
                  <a:prstGeom prst="rect">
                    <a:avLst/>
                  </a:prstGeom>
                  <a:blipFill>
                    <a:blip r:embed="rId76"/>
                    <a:stretch>
                      <a:fillRect b="-2041"/>
                    </a:stretch>
                  </a:blipFill>
                </p:spPr>
                <p:txBody>
                  <a:bodyPr/>
                  <a:lstStyle/>
                  <a:p>
                    <a:r>
                      <a:rPr lang="en-GB">
                        <a:noFill/>
                      </a:rPr>
                      <a:t> </a:t>
                    </a:r>
                  </a:p>
                </p:txBody>
              </p:sp>
            </mc:Fallback>
          </mc:AlternateContent>
          <p:cxnSp>
            <p:nvCxnSpPr>
              <p:cNvPr id="283" name="Straight Arrow Connector 282">
                <a:extLst>
                  <a:ext uri="{FF2B5EF4-FFF2-40B4-BE49-F238E27FC236}">
                    <a16:creationId xmlns:a16="http://schemas.microsoft.com/office/drawing/2014/main" id="{9B50057A-22EF-743F-B2C6-12DF56E63DC2}"/>
                  </a:ext>
                </a:extLst>
              </p:cNvPr>
              <p:cNvCxnSpPr>
                <a:cxnSpLocks/>
              </p:cNvCxnSpPr>
              <p:nvPr/>
            </p:nvCxnSpPr>
            <p:spPr>
              <a:xfrm>
                <a:off x="23810995" y="8039981"/>
                <a:ext cx="2168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4" name="TextBox 283">
                <a:extLst>
                  <a:ext uri="{FF2B5EF4-FFF2-40B4-BE49-F238E27FC236}">
                    <a16:creationId xmlns:a16="http://schemas.microsoft.com/office/drawing/2014/main" id="{FA01CE2E-CC70-900D-C619-5A960C473965}"/>
                  </a:ext>
                </a:extLst>
              </p:cNvPr>
              <p:cNvSpPr txBox="1"/>
              <p:nvPr/>
            </p:nvSpPr>
            <p:spPr>
              <a:xfrm>
                <a:off x="21295622" y="7956388"/>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285" name="TextBox 284">
                    <a:extLst>
                      <a:ext uri="{FF2B5EF4-FFF2-40B4-BE49-F238E27FC236}">
                        <a16:creationId xmlns:a16="http://schemas.microsoft.com/office/drawing/2014/main" id="{F449B113-465E-13A3-46EC-016D501F41EB}"/>
                      </a:ext>
                    </a:extLst>
                  </p:cNvPr>
                  <p:cNvSpPr txBox="1"/>
                  <p:nvPr/>
                </p:nvSpPr>
                <p:spPr>
                  <a:xfrm>
                    <a:off x="20588507" y="7741670"/>
                    <a:ext cx="900129" cy="2936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𝝍</m:t>
                              </m:r>
                            </m:e>
                            <m:sub>
                              <m:r>
                                <a:rPr lang="en-GB" sz="1200" b="1" i="1" dirty="0" smtClean="0">
                                  <a:latin typeface="Cambria Math" panose="02040503050406030204" pitchFamily="18" charset="0"/>
                                  <a:cs typeface="Calibri" panose="020F0502020204030204" pitchFamily="34" charset="0"/>
                                </a:rPr>
                                <m:t>𝒊𝒏𝒑𝒖𝒕</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285" name="TextBox 284">
                    <a:extLst>
                      <a:ext uri="{FF2B5EF4-FFF2-40B4-BE49-F238E27FC236}">
                        <a16:creationId xmlns:a16="http://schemas.microsoft.com/office/drawing/2014/main" id="{F449B113-465E-13A3-46EC-016D501F41EB}"/>
                      </a:ext>
                    </a:extLst>
                  </p:cNvPr>
                  <p:cNvSpPr txBox="1">
                    <a:spLocks noRot="1" noChangeAspect="1" noMove="1" noResize="1" noEditPoints="1" noAdjustHandles="1" noChangeArrowheads="1" noChangeShapeType="1" noTextEdit="1"/>
                  </p:cNvSpPr>
                  <p:nvPr/>
                </p:nvSpPr>
                <p:spPr>
                  <a:xfrm>
                    <a:off x="20588507" y="7741670"/>
                    <a:ext cx="900129" cy="293607"/>
                  </a:xfrm>
                  <a:prstGeom prst="rect">
                    <a:avLst/>
                  </a:prstGeom>
                  <a:blipFill>
                    <a:blip r:embed="rId77"/>
                    <a:stretch>
                      <a:fillRect b="-2083"/>
                    </a:stretch>
                  </a:blipFill>
                </p:spPr>
                <p:txBody>
                  <a:bodyPr/>
                  <a:lstStyle/>
                  <a:p>
                    <a:r>
                      <a:rPr lang="en-GB">
                        <a:noFill/>
                      </a:rPr>
                      <a:t> </a:t>
                    </a:r>
                  </a:p>
                </p:txBody>
              </p:sp>
            </mc:Fallback>
          </mc:AlternateContent>
          <p:sp>
            <p:nvSpPr>
              <p:cNvPr id="293" name="TextBox 292">
                <a:extLst>
                  <a:ext uri="{FF2B5EF4-FFF2-40B4-BE49-F238E27FC236}">
                    <a16:creationId xmlns:a16="http://schemas.microsoft.com/office/drawing/2014/main" id="{E7D8D1FC-7668-1898-E928-CE0111B580AA}"/>
                  </a:ext>
                </a:extLst>
              </p:cNvPr>
              <p:cNvSpPr txBox="1"/>
              <p:nvPr/>
            </p:nvSpPr>
            <p:spPr>
              <a:xfrm>
                <a:off x="21302985" y="7691533"/>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cxnSp>
            <p:nvCxnSpPr>
              <p:cNvPr id="305" name="Straight Arrow Connector 304">
                <a:extLst>
                  <a:ext uri="{FF2B5EF4-FFF2-40B4-BE49-F238E27FC236}">
                    <a16:creationId xmlns:a16="http://schemas.microsoft.com/office/drawing/2014/main" id="{869837B9-22D2-E1B9-D9C2-391E3ABB4690}"/>
                  </a:ext>
                </a:extLst>
              </p:cNvPr>
              <p:cNvCxnSpPr>
                <a:cxnSpLocks/>
              </p:cNvCxnSpPr>
              <p:nvPr/>
            </p:nvCxnSpPr>
            <p:spPr>
              <a:xfrm>
                <a:off x="28118306" y="6600920"/>
                <a:ext cx="9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2E146E39-88F1-B71C-7CD6-372AEF39C6E9}"/>
                  </a:ext>
                </a:extLst>
              </p:cNvPr>
              <p:cNvCxnSpPr>
                <a:cxnSpLocks/>
              </p:cNvCxnSpPr>
              <p:nvPr/>
            </p:nvCxnSpPr>
            <p:spPr>
              <a:xfrm>
                <a:off x="28118306" y="6890622"/>
                <a:ext cx="9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Arrow Connector 307">
                <a:extLst>
                  <a:ext uri="{FF2B5EF4-FFF2-40B4-BE49-F238E27FC236}">
                    <a16:creationId xmlns:a16="http://schemas.microsoft.com/office/drawing/2014/main" id="{2FC817F6-27A6-EC0F-77AF-6FF420CF1F04}"/>
                  </a:ext>
                </a:extLst>
              </p:cNvPr>
              <p:cNvCxnSpPr>
                <a:cxnSpLocks/>
              </p:cNvCxnSpPr>
              <p:nvPr/>
            </p:nvCxnSpPr>
            <p:spPr>
              <a:xfrm>
                <a:off x="28118306" y="7225701"/>
                <a:ext cx="9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9" name="Straight Arrow Connector 308">
                <a:extLst>
                  <a:ext uri="{FF2B5EF4-FFF2-40B4-BE49-F238E27FC236}">
                    <a16:creationId xmlns:a16="http://schemas.microsoft.com/office/drawing/2014/main" id="{CA1762AB-1EC7-9A29-FDA2-47425991A6A0}"/>
                  </a:ext>
                </a:extLst>
              </p:cNvPr>
              <p:cNvCxnSpPr>
                <a:cxnSpLocks/>
              </p:cNvCxnSpPr>
              <p:nvPr/>
            </p:nvCxnSpPr>
            <p:spPr>
              <a:xfrm>
                <a:off x="28118306" y="7511555"/>
                <a:ext cx="9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0" name="TextBox 309">
                    <a:extLst>
                      <a:ext uri="{FF2B5EF4-FFF2-40B4-BE49-F238E27FC236}">
                        <a16:creationId xmlns:a16="http://schemas.microsoft.com/office/drawing/2014/main" id="{881E447F-FE78-5EF0-8109-4BF5B85D5ADA}"/>
                      </a:ext>
                    </a:extLst>
                  </p:cNvPr>
                  <p:cNvSpPr txBox="1"/>
                  <p:nvPr/>
                </p:nvSpPr>
                <p:spPr>
                  <a:xfrm>
                    <a:off x="27881400" y="6617397"/>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ea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𝝎</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𝟐</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10" name="TextBox 309">
                    <a:extLst>
                      <a:ext uri="{FF2B5EF4-FFF2-40B4-BE49-F238E27FC236}">
                        <a16:creationId xmlns:a16="http://schemas.microsoft.com/office/drawing/2014/main" id="{881E447F-FE78-5EF0-8109-4BF5B85D5ADA}"/>
                      </a:ext>
                    </a:extLst>
                  </p:cNvPr>
                  <p:cNvSpPr txBox="1">
                    <a:spLocks noRot="1" noChangeAspect="1" noMove="1" noResize="1" noEditPoints="1" noAdjustHandles="1" noChangeArrowheads="1" noChangeShapeType="1" noTextEdit="1"/>
                  </p:cNvSpPr>
                  <p:nvPr/>
                </p:nvSpPr>
                <p:spPr>
                  <a:xfrm>
                    <a:off x="27881400" y="6617397"/>
                    <a:ext cx="900129" cy="276999"/>
                  </a:xfrm>
                  <a:prstGeom prst="rect">
                    <a:avLst/>
                  </a:prstGeom>
                  <a:blipFill>
                    <a:blip r:embed="rId7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1" name="TextBox 310">
                    <a:extLst>
                      <a:ext uri="{FF2B5EF4-FFF2-40B4-BE49-F238E27FC236}">
                        <a16:creationId xmlns:a16="http://schemas.microsoft.com/office/drawing/2014/main" id="{934245CC-7EAA-3662-708E-94F0AE29FA8F}"/>
                      </a:ext>
                    </a:extLst>
                  </p:cNvPr>
                  <p:cNvSpPr txBox="1"/>
                  <p:nvPr/>
                </p:nvSpPr>
                <p:spPr>
                  <a:xfrm>
                    <a:off x="27845531" y="6345198"/>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ea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𝝎</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𝟏</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11" name="TextBox 310">
                    <a:extLst>
                      <a:ext uri="{FF2B5EF4-FFF2-40B4-BE49-F238E27FC236}">
                        <a16:creationId xmlns:a16="http://schemas.microsoft.com/office/drawing/2014/main" id="{934245CC-7EAA-3662-708E-94F0AE29FA8F}"/>
                      </a:ext>
                    </a:extLst>
                  </p:cNvPr>
                  <p:cNvSpPr txBox="1">
                    <a:spLocks noRot="1" noChangeAspect="1" noMove="1" noResize="1" noEditPoints="1" noAdjustHandles="1" noChangeArrowheads="1" noChangeShapeType="1" noTextEdit="1"/>
                  </p:cNvSpPr>
                  <p:nvPr/>
                </p:nvSpPr>
                <p:spPr>
                  <a:xfrm>
                    <a:off x="27845531" y="6345198"/>
                    <a:ext cx="900129" cy="276999"/>
                  </a:xfrm>
                  <a:prstGeom prst="rect">
                    <a:avLst/>
                  </a:prstGeom>
                  <a:blipFill>
                    <a:blip r:embed="rId7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2" name="TextBox 311">
                    <a:extLst>
                      <a:ext uri="{FF2B5EF4-FFF2-40B4-BE49-F238E27FC236}">
                        <a16:creationId xmlns:a16="http://schemas.microsoft.com/office/drawing/2014/main" id="{5DD95872-686C-A897-F730-E18FF96A92E0}"/>
                      </a:ext>
                    </a:extLst>
                  </p:cNvPr>
                  <p:cNvSpPr txBox="1"/>
                  <p:nvPr/>
                </p:nvSpPr>
                <p:spPr>
                  <a:xfrm>
                    <a:off x="27879294" y="6957558"/>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ea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𝝎</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𝟑</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12" name="TextBox 311">
                    <a:extLst>
                      <a:ext uri="{FF2B5EF4-FFF2-40B4-BE49-F238E27FC236}">
                        <a16:creationId xmlns:a16="http://schemas.microsoft.com/office/drawing/2014/main" id="{5DD95872-686C-A897-F730-E18FF96A92E0}"/>
                      </a:ext>
                    </a:extLst>
                  </p:cNvPr>
                  <p:cNvSpPr txBox="1">
                    <a:spLocks noRot="1" noChangeAspect="1" noMove="1" noResize="1" noEditPoints="1" noAdjustHandles="1" noChangeArrowheads="1" noChangeShapeType="1" noTextEdit="1"/>
                  </p:cNvSpPr>
                  <p:nvPr/>
                </p:nvSpPr>
                <p:spPr>
                  <a:xfrm>
                    <a:off x="27879294" y="6957558"/>
                    <a:ext cx="900129" cy="276999"/>
                  </a:xfrm>
                  <a:prstGeom prst="rect">
                    <a:avLst/>
                  </a:prstGeom>
                  <a:blipFill>
                    <a:blip r:embed="rId8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3" name="TextBox 312">
                    <a:extLst>
                      <a:ext uri="{FF2B5EF4-FFF2-40B4-BE49-F238E27FC236}">
                        <a16:creationId xmlns:a16="http://schemas.microsoft.com/office/drawing/2014/main" id="{C99FA3B3-58A9-6595-45D2-1052BB0DC55B}"/>
                      </a:ext>
                    </a:extLst>
                  </p:cNvPr>
                  <p:cNvSpPr txBox="1"/>
                  <p:nvPr/>
                </p:nvSpPr>
                <p:spPr>
                  <a:xfrm>
                    <a:off x="27879295" y="7255207"/>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ea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𝝎</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𝟒</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13" name="TextBox 312">
                    <a:extLst>
                      <a:ext uri="{FF2B5EF4-FFF2-40B4-BE49-F238E27FC236}">
                        <a16:creationId xmlns:a16="http://schemas.microsoft.com/office/drawing/2014/main" id="{C99FA3B3-58A9-6595-45D2-1052BB0DC55B}"/>
                      </a:ext>
                    </a:extLst>
                  </p:cNvPr>
                  <p:cNvSpPr txBox="1">
                    <a:spLocks noRot="1" noChangeAspect="1" noMove="1" noResize="1" noEditPoints="1" noAdjustHandles="1" noChangeArrowheads="1" noChangeShapeType="1" noTextEdit="1"/>
                  </p:cNvSpPr>
                  <p:nvPr/>
                </p:nvSpPr>
                <p:spPr>
                  <a:xfrm>
                    <a:off x="27879295" y="7255207"/>
                    <a:ext cx="900129" cy="276999"/>
                  </a:xfrm>
                  <a:prstGeom prst="rect">
                    <a:avLst/>
                  </a:prstGeom>
                  <a:blipFill>
                    <a:blip r:embed="rId81"/>
                    <a:stretch>
                      <a:fillRect/>
                    </a:stretch>
                  </a:blipFill>
                </p:spPr>
                <p:txBody>
                  <a:bodyPr/>
                  <a:lstStyle/>
                  <a:p>
                    <a:r>
                      <a:rPr lang="en-GB">
                        <a:noFill/>
                      </a:rPr>
                      <a:t> </a:t>
                    </a:r>
                  </a:p>
                </p:txBody>
              </p:sp>
            </mc:Fallback>
          </mc:AlternateContent>
          <p:sp>
            <p:nvSpPr>
              <p:cNvPr id="314" name="Rectangle 313">
                <a:extLst>
                  <a:ext uri="{FF2B5EF4-FFF2-40B4-BE49-F238E27FC236}">
                    <a16:creationId xmlns:a16="http://schemas.microsoft.com/office/drawing/2014/main" id="{59E83C7D-42F3-0E51-C4D7-AD3535C72CC3}"/>
                  </a:ext>
                </a:extLst>
              </p:cNvPr>
              <p:cNvSpPr/>
              <p:nvPr/>
            </p:nvSpPr>
            <p:spPr>
              <a:xfrm>
                <a:off x="20575396" y="5508824"/>
                <a:ext cx="8167029" cy="312518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D875A0F9-2E6A-CF6E-EAC1-CDF7BD40BF51}"/>
                      </a:ext>
                    </a:extLst>
                  </p:cNvPr>
                  <p:cNvSpPr txBox="1"/>
                  <p:nvPr/>
                </p:nvSpPr>
                <p:spPr>
                  <a:xfrm rot="5400000">
                    <a:off x="28791562" y="6791742"/>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1" i="1" dirty="0" smtClean="0">
                              <a:latin typeface="Cambria Math" panose="02040503050406030204" pitchFamily="18" charset="0"/>
                              <a:cs typeface="Calibri" panose="020F0502020204030204" pitchFamily="34" charset="0"/>
                            </a:rPr>
                            <m:t>𝑻𝒉𝒓𝒖𝒔𝒕</m:t>
                          </m:r>
                          <m:r>
                            <a:rPr lang="en-GB" sz="1200" b="1" i="1" dirty="0" smtClean="0">
                              <a:latin typeface="Cambria Math" panose="02040503050406030204" pitchFamily="18" charset="0"/>
                              <a:cs typeface="Calibri" panose="020F0502020204030204" pitchFamily="34" charset="0"/>
                            </a:rPr>
                            <m:t> </m:t>
                          </m:r>
                          <m:r>
                            <a:rPr lang="en-GB" sz="1200" b="1" i="1" dirty="0" smtClean="0">
                              <a:latin typeface="Cambria Math" panose="02040503050406030204" pitchFamily="18" charset="0"/>
                              <a:cs typeface="Calibri" panose="020F0502020204030204" pitchFamily="34" charset="0"/>
                            </a:rPr>
                            <m:t>𝑴𝒐𝒅𝒆𝒍</m:t>
                          </m:r>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15" name="TextBox 314">
                    <a:extLst>
                      <a:ext uri="{FF2B5EF4-FFF2-40B4-BE49-F238E27FC236}">
                        <a16:creationId xmlns:a16="http://schemas.microsoft.com/office/drawing/2014/main" id="{D875A0F9-2E6A-CF6E-EAC1-CDF7BD40BF51}"/>
                      </a:ext>
                    </a:extLst>
                  </p:cNvPr>
                  <p:cNvSpPr txBox="1">
                    <a:spLocks noRot="1" noChangeAspect="1" noMove="1" noResize="1" noEditPoints="1" noAdjustHandles="1" noChangeArrowheads="1" noChangeShapeType="1" noTextEdit="1"/>
                  </p:cNvSpPr>
                  <p:nvPr/>
                </p:nvSpPr>
                <p:spPr>
                  <a:xfrm rot="5400000">
                    <a:off x="28791562" y="6791742"/>
                    <a:ext cx="900129" cy="276999"/>
                  </a:xfrm>
                  <a:prstGeom prst="rect">
                    <a:avLst/>
                  </a:prstGeom>
                  <a:blipFill>
                    <a:blip r:embed="rId82"/>
                    <a:stretch>
                      <a:fillRect b="-29054"/>
                    </a:stretch>
                  </a:blipFill>
                </p:spPr>
                <p:txBody>
                  <a:bodyPr/>
                  <a:lstStyle/>
                  <a:p>
                    <a:r>
                      <a:rPr lang="en-GB">
                        <a:noFill/>
                      </a:rPr>
                      <a:t> </a:t>
                    </a:r>
                  </a:p>
                </p:txBody>
              </p:sp>
            </mc:Fallback>
          </mc:AlternateContent>
          <p:cxnSp>
            <p:nvCxnSpPr>
              <p:cNvPr id="316" name="Straight Arrow Connector 315">
                <a:extLst>
                  <a:ext uri="{FF2B5EF4-FFF2-40B4-BE49-F238E27FC236}">
                    <a16:creationId xmlns:a16="http://schemas.microsoft.com/office/drawing/2014/main" id="{89D64822-05F8-D867-278A-FA2CA4A316D9}"/>
                  </a:ext>
                </a:extLst>
              </p:cNvPr>
              <p:cNvCxnSpPr>
                <a:cxnSpLocks/>
              </p:cNvCxnSpPr>
              <p:nvPr/>
            </p:nvCxnSpPr>
            <p:spPr>
              <a:xfrm flipV="1">
                <a:off x="21623030" y="8162621"/>
                <a:ext cx="0" cy="871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9" name="Straight Arrow Connector 318">
                <a:extLst>
                  <a:ext uri="{FF2B5EF4-FFF2-40B4-BE49-F238E27FC236}">
                    <a16:creationId xmlns:a16="http://schemas.microsoft.com/office/drawing/2014/main" id="{1B3C347E-0C2A-BEFB-7B2D-1181ECAB0DB9}"/>
                  </a:ext>
                </a:extLst>
              </p:cNvPr>
              <p:cNvCxnSpPr>
                <a:cxnSpLocks/>
              </p:cNvCxnSpPr>
              <p:nvPr/>
            </p:nvCxnSpPr>
            <p:spPr>
              <a:xfrm flipV="1">
                <a:off x="21918491" y="7511555"/>
                <a:ext cx="0" cy="444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0" name="Straight Arrow Connector 319">
                <a:extLst>
                  <a:ext uri="{FF2B5EF4-FFF2-40B4-BE49-F238E27FC236}">
                    <a16:creationId xmlns:a16="http://schemas.microsoft.com/office/drawing/2014/main" id="{ADD6344B-7184-51B5-866C-08F13029E676}"/>
                  </a:ext>
                </a:extLst>
              </p:cNvPr>
              <p:cNvCxnSpPr>
                <a:cxnSpLocks/>
              </p:cNvCxnSpPr>
              <p:nvPr/>
            </p:nvCxnSpPr>
            <p:spPr>
              <a:xfrm flipV="1">
                <a:off x="22236132" y="6900473"/>
                <a:ext cx="0" cy="4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1" name="Straight Arrow Connector 320">
                <a:extLst>
                  <a:ext uri="{FF2B5EF4-FFF2-40B4-BE49-F238E27FC236}">
                    <a16:creationId xmlns:a16="http://schemas.microsoft.com/office/drawing/2014/main" id="{34539E8B-A2D6-63C5-BAF4-FCB97E41FE17}"/>
                  </a:ext>
                </a:extLst>
              </p:cNvPr>
              <p:cNvCxnSpPr>
                <a:cxnSpLocks/>
                <a:stCxn id="324" idx="0"/>
              </p:cNvCxnSpPr>
              <p:nvPr/>
            </p:nvCxnSpPr>
            <p:spPr>
              <a:xfrm flipH="1" flipV="1">
                <a:off x="22477548" y="6261490"/>
                <a:ext cx="4162" cy="424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4" name="Arc 323">
                <a:extLst>
                  <a:ext uri="{FF2B5EF4-FFF2-40B4-BE49-F238E27FC236}">
                    <a16:creationId xmlns:a16="http://schemas.microsoft.com/office/drawing/2014/main" id="{24C1FE93-C507-4B58-E508-725198241C23}"/>
                  </a:ext>
                </a:extLst>
              </p:cNvPr>
              <p:cNvSpPr/>
              <p:nvPr/>
            </p:nvSpPr>
            <p:spPr>
              <a:xfrm>
                <a:off x="22391710" y="6686390"/>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27" name="Straight Connector 326">
                <a:extLst>
                  <a:ext uri="{FF2B5EF4-FFF2-40B4-BE49-F238E27FC236}">
                    <a16:creationId xmlns:a16="http://schemas.microsoft.com/office/drawing/2014/main" id="{068C76BF-03BF-19E4-9929-C04CE7EECD0A}"/>
                  </a:ext>
                </a:extLst>
              </p:cNvPr>
              <p:cNvCxnSpPr>
                <a:cxnSpLocks/>
              </p:cNvCxnSpPr>
              <p:nvPr/>
            </p:nvCxnSpPr>
            <p:spPr>
              <a:xfrm>
                <a:off x="22477548" y="6866390"/>
                <a:ext cx="0" cy="2181181"/>
              </a:xfrm>
              <a:prstGeom prst="line">
                <a:avLst/>
              </a:prstGeom>
            </p:spPr>
            <p:style>
              <a:lnRef idx="1">
                <a:schemeClr val="dk1"/>
              </a:lnRef>
              <a:fillRef idx="0">
                <a:schemeClr val="dk1"/>
              </a:fillRef>
              <a:effectRef idx="0">
                <a:schemeClr val="dk1"/>
              </a:effectRef>
              <a:fontRef idx="minor">
                <a:schemeClr val="tx1"/>
              </a:fontRef>
            </p:style>
          </p:cxnSp>
          <p:sp>
            <p:nvSpPr>
              <p:cNvPr id="329" name="Arc 328">
                <a:extLst>
                  <a:ext uri="{FF2B5EF4-FFF2-40B4-BE49-F238E27FC236}">
                    <a16:creationId xmlns:a16="http://schemas.microsoft.com/office/drawing/2014/main" id="{D44A3F8C-ABDA-B9B5-FE9E-23CC843E8558}"/>
                  </a:ext>
                </a:extLst>
              </p:cNvPr>
              <p:cNvSpPr/>
              <p:nvPr/>
            </p:nvSpPr>
            <p:spPr>
              <a:xfrm>
                <a:off x="22148035" y="7306364"/>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BE2A6653-5700-7B9B-F976-6862BF1F3D91}"/>
                  </a:ext>
                </a:extLst>
              </p:cNvPr>
              <p:cNvCxnSpPr>
                <a:cxnSpLocks/>
              </p:cNvCxnSpPr>
              <p:nvPr/>
            </p:nvCxnSpPr>
            <p:spPr>
              <a:xfrm flipH="1">
                <a:off x="22236132" y="7486364"/>
                <a:ext cx="0" cy="1561207"/>
              </a:xfrm>
              <a:prstGeom prst="line">
                <a:avLst/>
              </a:prstGeom>
            </p:spPr>
            <p:style>
              <a:lnRef idx="1">
                <a:schemeClr val="dk1"/>
              </a:lnRef>
              <a:fillRef idx="0">
                <a:schemeClr val="dk1"/>
              </a:fillRef>
              <a:effectRef idx="0">
                <a:schemeClr val="dk1"/>
              </a:effectRef>
              <a:fontRef idx="minor">
                <a:schemeClr val="tx1"/>
              </a:fontRef>
            </p:style>
          </p:cxnSp>
          <p:sp>
            <p:nvSpPr>
              <p:cNvPr id="332" name="Arc 331">
                <a:extLst>
                  <a:ext uri="{FF2B5EF4-FFF2-40B4-BE49-F238E27FC236}">
                    <a16:creationId xmlns:a16="http://schemas.microsoft.com/office/drawing/2014/main" id="{671A28BE-264F-FFF6-FA2F-4BD9501FB3EF}"/>
                  </a:ext>
                </a:extLst>
              </p:cNvPr>
              <p:cNvSpPr/>
              <p:nvPr/>
            </p:nvSpPr>
            <p:spPr>
              <a:xfrm>
                <a:off x="21829644" y="7953000"/>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33" name="Straight Connector 332">
                <a:extLst>
                  <a:ext uri="{FF2B5EF4-FFF2-40B4-BE49-F238E27FC236}">
                    <a16:creationId xmlns:a16="http://schemas.microsoft.com/office/drawing/2014/main" id="{14D48C41-9BC4-7793-51C8-0E681B9404A6}"/>
                  </a:ext>
                </a:extLst>
              </p:cNvPr>
              <p:cNvCxnSpPr>
                <a:cxnSpLocks/>
              </p:cNvCxnSpPr>
              <p:nvPr/>
            </p:nvCxnSpPr>
            <p:spPr>
              <a:xfrm>
                <a:off x="21918491" y="8133000"/>
                <a:ext cx="0" cy="90128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38" name="TextBox 337">
                    <a:extLst>
                      <a:ext uri="{FF2B5EF4-FFF2-40B4-BE49-F238E27FC236}">
                        <a16:creationId xmlns:a16="http://schemas.microsoft.com/office/drawing/2014/main" id="{B0582B3B-0BBF-C21E-72CF-ED8F2F85CE6E}"/>
                      </a:ext>
                    </a:extLst>
                  </p:cNvPr>
                  <p:cNvSpPr txBox="1"/>
                  <p:nvPr/>
                </p:nvSpPr>
                <p:spPr>
                  <a:xfrm>
                    <a:off x="21046965" y="8274757"/>
                    <a:ext cx="900129" cy="2936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1" i="1" dirty="0" smtClean="0">
                                  <a:latin typeface="Cambria Math" panose="02040503050406030204" pitchFamily="18" charset="0"/>
                                  <a:cs typeface="Calibri" panose="020F0502020204030204" pitchFamily="34" charset="0"/>
                                </a:rPr>
                              </m:ctrlPr>
                            </m:sSubPr>
                            <m:e>
                              <m:r>
                                <a:rPr lang="en-US" sz="1200" b="1" i="1" dirty="0" smtClean="0">
                                  <a:latin typeface="Cambria Math" panose="02040503050406030204" pitchFamily="18" charset="0"/>
                                  <a:cs typeface="Calibri" panose="020F0502020204030204" pitchFamily="34" charset="0"/>
                                </a:rPr>
                                <m:t>𝑿</m:t>
                              </m:r>
                            </m:e>
                            <m:sub>
                              <m:r>
                                <a:rPr lang="en-US" sz="1200" b="1" i="1" dirty="0" smtClean="0">
                                  <a:latin typeface="Cambria Math" panose="02040503050406030204" pitchFamily="18" charset="0"/>
                                  <a:ea typeface="Cambria Math" panose="02040503050406030204" pitchFamily="18" charset="0"/>
                                  <a:cs typeface="Calibri" panose="020F0502020204030204" pitchFamily="34" charset="0"/>
                                </a:rPr>
                                <m:t>𝝍</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38" name="TextBox 337">
                    <a:extLst>
                      <a:ext uri="{FF2B5EF4-FFF2-40B4-BE49-F238E27FC236}">
                        <a16:creationId xmlns:a16="http://schemas.microsoft.com/office/drawing/2014/main" id="{B0582B3B-0BBF-C21E-72CF-ED8F2F85CE6E}"/>
                      </a:ext>
                    </a:extLst>
                  </p:cNvPr>
                  <p:cNvSpPr txBox="1">
                    <a:spLocks noRot="1" noChangeAspect="1" noMove="1" noResize="1" noEditPoints="1" noAdjustHandles="1" noChangeArrowheads="1" noChangeShapeType="1" noTextEdit="1"/>
                  </p:cNvSpPr>
                  <p:nvPr/>
                </p:nvSpPr>
                <p:spPr>
                  <a:xfrm>
                    <a:off x="21046965" y="8274757"/>
                    <a:ext cx="900129" cy="293670"/>
                  </a:xfrm>
                  <a:prstGeom prst="rect">
                    <a:avLst/>
                  </a:prstGeom>
                  <a:blipFill>
                    <a:blip r:embed="rId83"/>
                    <a:stretch>
                      <a:fillRect b="-41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9" name="TextBox 338">
                    <a:extLst>
                      <a:ext uri="{FF2B5EF4-FFF2-40B4-BE49-F238E27FC236}">
                        <a16:creationId xmlns:a16="http://schemas.microsoft.com/office/drawing/2014/main" id="{E26E5D72-076B-4FAC-6D71-E6486BCBC2F8}"/>
                      </a:ext>
                    </a:extLst>
                  </p:cNvPr>
                  <p:cNvSpPr txBox="1"/>
                  <p:nvPr/>
                </p:nvSpPr>
                <p:spPr>
                  <a:xfrm>
                    <a:off x="21376837" y="7551153"/>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𝑿</m:t>
                              </m:r>
                            </m:e>
                            <m:sub>
                              <m:r>
                                <a:rPr lang="en-GB" sz="1200" b="1" i="1" dirty="0" smtClean="0">
                                  <a:latin typeface="Cambria Math" panose="02040503050406030204" pitchFamily="18" charset="0"/>
                                  <a:cs typeface="Calibri" panose="020F0502020204030204" pitchFamily="34" charset="0"/>
                                </a:rPr>
                                <m:t>𝒛</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39" name="TextBox 338">
                    <a:extLst>
                      <a:ext uri="{FF2B5EF4-FFF2-40B4-BE49-F238E27FC236}">
                        <a16:creationId xmlns:a16="http://schemas.microsoft.com/office/drawing/2014/main" id="{E26E5D72-076B-4FAC-6D71-E6486BCBC2F8}"/>
                      </a:ext>
                    </a:extLst>
                  </p:cNvPr>
                  <p:cNvSpPr txBox="1">
                    <a:spLocks noRot="1" noChangeAspect="1" noMove="1" noResize="1" noEditPoints="1" noAdjustHandles="1" noChangeArrowheads="1" noChangeShapeType="1" noTextEdit="1"/>
                  </p:cNvSpPr>
                  <p:nvPr/>
                </p:nvSpPr>
                <p:spPr>
                  <a:xfrm>
                    <a:off x="21376837" y="7551153"/>
                    <a:ext cx="900129" cy="276999"/>
                  </a:xfrm>
                  <a:prstGeom prst="rect">
                    <a:avLst/>
                  </a:prstGeom>
                  <a:blipFill>
                    <a:blip r:embed="rId8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C7F2DD51-72E4-3358-37A2-8798BE59EEF8}"/>
                      </a:ext>
                    </a:extLst>
                  </p:cNvPr>
                  <p:cNvSpPr txBox="1"/>
                  <p:nvPr/>
                </p:nvSpPr>
                <p:spPr>
                  <a:xfrm>
                    <a:off x="21683305" y="6918880"/>
                    <a:ext cx="900129" cy="293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𝑿</m:t>
                              </m:r>
                            </m:e>
                            <m:sub>
                              <m:r>
                                <a:rPr lang="en-GB" sz="1200" b="1" i="1" dirty="0" smtClean="0">
                                  <a:latin typeface="Cambria Math" panose="02040503050406030204" pitchFamily="18" charset="0"/>
                                  <a:cs typeface="Calibri" panose="020F0502020204030204" pitchFamily="34" charset="0"/>
                                </a:rPr>
                                <m:t>𝒚</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40" name="TextBox 339">
                    <a:extLst>
                      <a:ext uri="{FF2B5EF4-FFF2-40B4-BE49-F238E27FC236}">
                        <a16:creationId xmlns:a16="http://schemas.microsoft.com/office/drawing/2014/main" id="{C7F2DD51-72E4-3358-37A2-8798BE59EEF8}"/>
                      </a:ext>
                    </a:extLst>
                  </p:cNvPr>
                  <p:cNvSpPr txBox="1">
                    <a:spLocks noRot="1" noChangeAspect="1" noMove="1" noResize="1" noEditPoints="1" noAdjustHandles="1" noChangeArrowheads="1" noChangeShapeType="1" noTextEdit="1"/>
                  </p:cNvSpPr>
                  <p:nvPr/>
                </p:nvSpPr>
                <p:spPr>
                  <a:xfrm>
                    <a:off x="21683305" y="6918880"/>
                    <a:ext cx="900129" cy="293991"/>
                  </a:xfrm>
                  <a:prstGeom prst="rect">
                    <a:avLst/>
                  </a:prstGeom>
                  <a:blipFill>
                    <a:blip r:embed="rId8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1" name="TextBox 340">
                    <a:extLst>
                      <a:ext uri="{FF2B5EF4-FFF2-40B4-BE49-F238E27FC236}">
                        <a16:creationId xmlns:a16="http://schemas.microsoft.com/office/drawing/2014/main" id="{92EC4347-F6EF-F66D-7DF2-4030E98D7283}"/>
                      </a:ext>
                    </a:extLst>
                  </p:cNvPr>
                  <p:cNvSpPr txBox="1"/>
                  <p:nvPr/>
                </p:nvSpPr>
                <p:spPr>
                  <a:xfrm>
                    <a:off x="21913565" y="6252306"/>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𝑿</m:t>
                              </m:r>
                            </m:e>
                            <m:sub>
                              <m:r>
                                <a:rPr lang="en-GB" sz="1200" b="1" i="1" dirty="0" smtClean="0">
                                  <a:latin typeface="Cambria Math" panose="02040503050406030204" pitchFamily="18" charset="0"/>
                                  <a:cs typeface="Calibri" panose="020F0502020204030204" pitchFamily="34" charset="0"/>
                                </a:rPr>
                                <m:t>𝒙</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41" name="TextBox 340">
                    <a:extLst>
                      <a:ext uri="{FF2B5EF4-FFF2-40B4-BE49-F238E27FC236}">
                        <a16:creationId xmlns:a16="http://schemas.microsoft.com/office/drawing/2014/main" id="{92EC4347-F6EF-F66D-7DF2-4030E98D7283}"/>
                      </a:ext>
                    </a:extLst>
                  </p:cNvPr>
                  <p:cNvSpPr txBox="1">
                    <a:spLocks noRot="1" noChangeAspect="1" noMove="1" noResize="1" noEditPoints="1" noAdjustHandles="1" noChangeArrowheads="1" noChangeShapeType="1" noTextEdit="1"/>
                  </p:cNvSpPr>
                  <p:nvPr/>
                </p:nvSpPr>
                <p:spPr>
                  <a:xfrm>
                    <a:off x="21913565" y="6252306"/>
                    <a:ext cx="900129" cy="276999"/>
                  </a:xfrm>
                  <a:prstGeom prst="rect">
                    <a:avLst/>
                  </a:prstGeom>
                  <a:blipFill>
                    <a:blip r:embed="rId86"/>
                    <a:stretch>
                      <a:fillRect/>
                    </a:stretch>
                  </a:blipFill>
                </p:spPr>
                <p:txBody>
                  <a:bodyPr/>
                  <a:lstStyle/>
                  <a:p>
                    <a:r>
                      <a:rPr lang="en-GB">
                        <a:noFill/>
                      </a:rPr>
                      <a:t> </a:t>
                    </a:r>
                  </a:p>
                </p:txBody>
              </p:sp>
            </mc:Fallback>
          </mc:AlternateContent>
          <p:sp>
            <p:nvSpPr>
              <p:cNvPr id="349" name="Oval 348">
                <a:extLst>
                  <a:ext uri="{FF2B5EF4-FFF2-40B4-BE49-F238E27FC236}">
                    <a16:creationId xmlns:a16="http://schemas.microsoft.com/office/drawing/2014/main" id="{8E7672D3-4163-C373-4456-12C1C7AC0F0E}"/>
                  </a:ext>
                </a:extLst>
              </p:cNvPr>
              <p:cNvSpPr/>
              <p:nvPr/>
            </p:nvSpPr>
            <p:spPr>
              <a:xfrm>
                <a:off x="24206829" y="6644245"/>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350" name="TextBox 349">
                <a:extLst>
                  <a:ext uri="{FF2B5EF4-FFF2-40B4-BE49-F238E27FC236}">
                    <a16:creationId xmlns:a16="http://schemas.microsoft.com/office/drawing/2014/main" id="{0BE44040-5E90-C816-22BB-256DD9F1A419}"/>
                  </a:ext>
                </a:extLst>
              </p:cNvPr>
              <p:cNvSpPr txBox="1"/>
              <p:nvPr/>
            </p:nvSpPr>
            <p:spPr>
              <a:xfrm>
                <a:off x="24014560" y="6457547"/>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cxnSp>
            <p:nvCxnSpPr>
              <p:cNvPr id="351" name="Straight Arrow Connector 350">
                <a:extLst>
                  <a:ext uri="{FF2B5EF4-FFF2-40B4-BE49-F238E27FC236}">
                    <a16:creationId xmlns:a16="http://schemas.microsoft.com/office/drawing/2014/main" id="{F724E29F-ED7C-CDE7-C2FF-3208DDAB6D83}"/>
                  </a:ext>
                </a:extLst>
              </p:cNvPr>
              <p:cNvCxnSpPr>
                <a:cxnSpLocks/>
                <a:stCxn id="352" idx="0"/>
              </p:cNvCxnSpPr>
              <p:nvPr/>
            </p:nvCxnSpPr>
            <p:spPr>
              <a:xfrm flipH="1" flipV="1">
                <a:off x="24325732" y="6896245"/>
                <a:ext cx="4162" cy="424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2" name="Arc 351">
                <a:extLst>
                  <a:ext uri="{FF2B5EF4-FFF2-40B4-BE49-F238E27FC236}">
                    <a16:creationId xmlns:a16="http://schemas.microsoft.com/office/drawing/2014/main" id="{41CB7846-96FE-1AE4-D1DB-E91F006C1F59}"/>
                  </a:ext>
                </a:extLst>
              </p:cNvPr>
              <p:cNvSpPr/>
              <p:nvPr/>
            </p:nvSpPr>
            <p:spPr>
              <a:xfrm>
                <a:off x="24239894" y="7321145"/>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8B21C924-CEA7-F437-59CA-F645175C2752}"/>
                      </a:ext>
                    </a:extLst>
                  </p:cNvPr>
                  <p:cNvSpPr txBox="1"/>
                  <p:nvPr/>
                </p:nvSpPr>
                <p:spPr>
                  <a:xfrm>
                    <a:off x="24374534" y="6509708"/>
                    <a:ext cx="900129" cy="2936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53" name="TextBox 352">
                    <a:extLst>
                      <a:ext uri="{FF2B5EF4-FFF2-40B4-BE49-F238E27FC236}">
                        <a16:creationId xmlns:a16="http://schemas.microsoft.com/office/drawing/2014/main" id="{8B21C924-CEA7-F437-59CA-F645175C2752}"/>
                      </a:ext>
                    </a:extLst>
                  </p:cNvPr>
                  <p:cNvSpPr txBox="1">
                    <a:spLocks noRot="1" noChangeAspect="1" noMove="1" noResize="1" noEditPoints="1" noAdjustHandles="1" noChangeArrowheads="1" noChangeShapeType="1" noTextEdit="1"/>
                  </p:cNvSpPr>
                  <p:nvPr/>
                </p:nvSpPr>
                <p:spPr>
                  <a:xfrm>
                    <a:off x="24374534" y="6509708"/>
                    <a:ext cx="900129" cy="293607"/>
                  </a:xfrm>
                  <a:prstGeom prst="rect">
                    <a:avLst/>
                  </a:prstGeom>
                  <a:blipFill>
                    <a:blip r:embed="rId87"/>
                    <a:stretch>
                      <a:fillRect b="-2083"/>
                    </a:stretch>
                  </a:blipFill>
                </p:spPr>
                <p:txBody>
                  <a:bodyPr/>
                  <a:lstStyle/>
                  <a:p>
                    <a:r>
                      <a:rPr lang="en-GB">
                        <a:noFill/>
                      </a:rPr>
                      <a:t> </a:t>
                    </a:r>
                  </a:p>
                </p:txBody>
              </p:sp>
            </mc:Fallback>
          </mc:AlternateContent>
          <p:sp>
            <p:nvSpPr>
              <p:cNvPr id="354" name="Arc 353">
                <a:extLst>
                  <a:ext uri="{FF2B5EF4-FFF2-40B4-BE49-F238E27FC236}">
                    <a16:creationId xmlns:a16="http://schemas.microsoft.com/office/drawing/2014/main" id="{96080217-4A12-30A9-2D3C-12D360947965}"/>
                  </a:ext>
                </a:extLst>
              </p:cNvPr>
              <p:cNvSpPr/>
              <p:nvPr/>
            </p:nvSpPr>
            <p:spPr>
              <a:xfrm>
                <a:off x="24239894" y="7950165"/>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55" name="Straight Connector 354">
                <a:extLst>
                  <a:ext uri="{FF2B5EF4-FFF2-40B4-BE49-F238E27FC236}">
                    <a16:creationId xmlns:a16="http://schemas.microsoft.com/office/drawing/2014/main" id="{5FC90A06-E3B8-4751-F70D-359B7425F009}"/>
                  </a:ext>
                </a:extLst>
              </p:cNvPr>
              <p:cNvCxnSpPr>
                <a:cxnSpLocks/>
                <a:endCxn id="354" idx="0"/>
              </p:cNvCxnSpPr>
              <p:nvPr/>
            </p:nvCxnSpPr>
            <p:spPr>
              <a:xfrm>
                <a:off x="24325732" y="7498252"/>
                <a:ext cx="4162" cy="451913"/>
              </a:xfrm>
              <a:prstGeom prst="line">
                <a:avLst/>
              </a:prstGeom>
            </p:spPr>
            <p:style>
              <a:lnRef idx="1">
                <a:schemeClr val="dk1"/>
              </a:lnRef>
              <a:fillRef idx="0">
                <a:schemeClr val="dk1"/>
              </a:fillRef>
              <a:effectRef idx="0">
                <a:schemeClr val="dk1"/>
              </a:effectRef>
              <a:fontRef idx="minor">
                <a:schemeClr val="tx1"/>
              </a:fontRef>
            </p:style>
          </p:cxnSp>
          <p:cxnSp>
            <p:nvCxnSpPr>
              <p:cNvPr id="358" name="Straight Connector 357">
                <a:extLst>
                  <a:ext uri="{FF2B5EF4-FFF2-40B4-BE49-F238E27FC236}">
                    <a16:creationId xmlns:a16="http://schemas.microsoft.com/office/drawing/2014/main" id="{6E791211-D271-1F93-71CB-2BBED6C8320C}"/>
                  </a:ext>
                </a:extLst>
              </p:cNvPr>
              <p:cNvCxnSpPr>
                <a:cxnSpLocks/>
                <a:stCxn id="354" idx="2"/>
              </p:cNvCxnSpPr>
              <p:nvPr/>
            </p:nvCxnSpPr>
            <p:spPr>
              <a:xfrm>
                <a:off x="24325432" y="8130054"/>
                <a:ext cx="3235" cy="832897"/>
              </a:xfrm>
              <a:prstGeom prst="line">
                <a:avLst/>
              </a:prstGeom>
            </p:spPr>
            <p:style>
              <a:lnRef idx="1">
                <a:schemeClr val="dk1"/>
              </a:lnRef>
              <a:fillRef idx="0">
                <a:schemeClr val="dk1"/>
              </a:fillRef>
              <a:effectRef idx="0">
                <a:schemeClr val="dk1"/>
              </a:effectRef>
              <a:fontRef idx="minor">
                <a:schemeClr val="tx1"/>
              </a:fontRef>
            </p:style>
          </p:cxnSp>
          <p:cxnSp>
            <p:nvCxnSpPr>
              <p:cNvPr id="361" name="Straight Arrow Connector 360">
                <a:extLst>
                  <a:ext uri="{FF2B5EF4-FFF2-40B4-BE49-F238E27FC236}">
                    <a16:creationId xmlns:a16="http://schemas.microsoft.com/office/drawing/2014/main" id="{6D396153-CBC8-737D-3BE3-F4CEF258472C}"/>
                  </a:ext>
                </a:extLst>
              </p:cNvPr>
              <p:cNvCxnSpPr>
                <a:cxnSpLocks/>
                <a:stCxn id="349" idx="6"/>
                <a:endCxn id="251" idx="1"/>
              </p:cNvCxnSpPr>
              <p:nvPr/>
            </p:nvCxnSpPr>
            <p:spPr>
              <a:xfrm>
                <a:off x="24458829" y="6770245"/>
                <a:ext cx="5823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3" name="TextBox 362">
                <a:extLst>
                  <a:ext uri="{FF2B5EF4-FFF2-40B4-BE49-F238E27FC236}">
                    <a16:creationId xmlns:a16="http://schemas.microsoft.com/office/drawing/2014/main" id="{83CE8B54-CA75-D6EE-1678-2B92FA9CFF1D}"/>
                  </a:ext>
                </a:extLst>
              </p:cNvPr>
              <p:cNvSpPr txBox="1"/>
              <p:nvPr/>
            </p:nvSpPr>
            <p:spPr>
              <a:xfrm>
                <a:off x="24038479" y="6700255"/>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364" name="Oval 363">
                <a:extLst>
                  <a:ext uri="{FF2B5EF4-FFF2-40B4-BE49-F238E27FC236}">
                    <a16:creationId xmlns:a16="http://schemas.microsoft.com/office/drawing/2014/main" id="{74272E8F-4D0D-2671-72ED-CA40A730874F}"/>
                  </a:ext>
                </a:extLst>
              </p:cNvPr>
              <p:cNvSpPr/>
              <p:nvPr/>
            </p:nvSpPr>
            <p:spPr>
              <a:xfrm>
                <a:off x="24447883" y="6032519"/>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65" name="Straight Arrow Connector 364">
                <a:extLst>
                  <a:ext uri="{FF2B5EF4-FFF2-40B4-BE49-F238E27FC236}">
                    <a16:creationId xmlns:a16="http://schemas.microsoft.com/office/drawing/2014/main" id="{7D3BEF22-CC64-2A8F-0CA3-CEF37F82ECFD}"/>
                  </a:ext>
                </a:extLst>
              </p:cNvPr>
              <p:cNvCxnSpPr>
                <a:cxnSpLocks/>
                <a:stCxn id="366" idx="0"/>
                <a:endCxn id="364" idx="4"/>
              </p:cNvCxnSpPr>
              <p:nvPr/>
            </p:nvCxnSpPr>
            <p:spPr>
              <a:xfrm flipV="1">
                <a:off x="24573427" y="6284519"/>
                <a:ext cx="456" cy="396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6" name="Arc 365">
                <a:extLst>
                  <a:ext uri="{FF2B5EF4-FFF2-40B4-BE49-F238E27FC236}">
                    <a16:creationId xmlns:a16="http://schemas.microsoft.com/office/drawing/2014/main" id="{36B83CD8-752D-FD87-22DB-D911D5F8CA72}"/>
                  </a:ext>
                </a:extLst>
              </p:cNvPr>
              <p:cNvSpPr/>
              <p:nvPr/>
            </p:nvSpPr>
            <p:spPr>
              <a:xfrm>
                <a:off x="24483427" y="6680756"/>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67" name="Arc 366">
                <a:extLst>
                  <a:ext uri="{FF2B5EF4-FFF2-40B4-BE49-F238E27FC236}">
                    <a16:creationId xmlns:a16="http://schemas.microsoft.com/office/drawing/2014/main" id="{70EBBD2A-54B5-97C6-4A7A-BA84BC9D3A5E}"/>
                  </a:ext>
                </a:extLst>
              </p:cNvPr>
              <p:cNvSpPr/>
              <p:nvPr/>
            </p:nvSpPr>
            <p:spPr>
              <a:xfrm>
                <a:off x="24483427" y="7309776"/>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68" name="Straight Connector 367">
                <a:extLst>
                  <a:ext uri="{FF2B5EF4-FFF2-40B4-BE49-F238E27FC236}">
                    <a16:creationId xmlns:a16="http://schemas.microsoft.com/office/drawing/2014/main" id="{A2591822-B27B-5726-7B1B-20C58B07A215}"/>
                  </a:ext>
                </a:extLst>
              </p:cNvPr>
              <p:cNvCxnSpPr>
                <a:cxnSpLocks/>
                <a:endCxn id="367" idx="0"/>
              </p:cNvCxnSpPr>
              <p:nvPr/>
            </p:nvCxnSpPr>
            <p:spPr>
              <a:xfrm>
                <a:off x="24569265" y="6857863"/>
                <a:ext cx="4162" cy="451913"/>
              </a:xfrm>
              <a:prstGeom prst="line">
                <a:avLst/>
              </a:prstGeom>
            </p:spPr>
            <p:style>
              <a:lnRef idx="1">
                <a:schemeClr val="dk1"/>
              </a:lnRef>
              <a:fillRef idx="0">
                <a:schemeClr val="dk1"/>
              </a:fillRef>
              <a:effectRef idx="0">
                <a:schemeClr val="dk1"/>
              </a:effectRef>
              <a:fontRef idx="minor">
                <a:schemeClr val="tx1"/>
              </a:fontRef>
            </p:style>
          </p:cxnSp>
          <p:sp>
            <p:nvSpPr>
              <p:cNvPr id="369" name="TextBox 368">
                <a:extLst>
                  <a:ext uri="{FF2B5EF4-FFF2-40B4-BE49-F238E27FC236}">
                    <a16:creationId xmlns:a16="http://schemas.microsoft.com/office/drawing/2014/main" id="{5FC6D985-7984-D34F-946F-B59778F7C1BB}"/>
                  </a:ext>
                </a:extLst>
              </p:cNvPr>
              <p:cNvSpPr txBox="1"/>
              <p:nvPr/>
            </p:nvSpPr>
            <p:spPr>
              <a:xfrm>
                <a:off x="24282012" y="6059866"/>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372" name="Arc 371">
                <a:extLst>
                  <a:ext uri="{FF2B5EF4-FFF2-40B4-BE49-F238E27FC236}">
                    <a16:creationId xmlns:a16="http://schemas.microsoft.com/office/drawing/2014/main" id="{08769411-E1BB-4A4C-F336-99A48486C426}"/>
                  </a:ext>
                </a:extLst>
              </p:cNvPr>
              <p:cNvSpPr/>
              <p:nvPr/>
            </p:nvSpPr>
            <p:spPr>
              <a:xfrm>
                <a:off x="24486271" y="7941510"/>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73" name="Straight Connector 372">
                <a:extLst>
                  <a:ext uri="{FF2B5EF4-FFF2-40B4-BE49-F238E27FC236}">
                    <a16:creationId xmlns:a16="http://schemas.microsoft.com/office/drawing/2014/main" id="{61B76B19-AF74-84CA-EFDA-D35E518FBFD1}"/>
                  </a:ext>
                </a:extLst>
              </p:cNvPr>
              <p:cNvCxnSpPr>
                <a:cxnSpLocks/>
                <a:endCxn id="372" idx="0"/>
              </p:cNvCxnSpPr>
              <p:nvPr/>
            </p:nvCxnSpPr>
            <p:spPr>
              <a:xfrm>
                <a:off x="24572109" y="7489597"/>
                <a:ext cx="4162" cy="451913"/>
              </a:xfrm>
              <a:prstGeom prst="line">
                <a:avLst/>
              </a:prstGeom>
            </p:spPr>
            <p:style>
              <a:lnRef idx="1">
                <a:schemeClr val="dk1"/>
              </a:lnRef>
              <a:fillRef idx="0">
                <a:schemeClr val="dk1"/>
              </a:fillRef>
              <a:effectRef idx="0">
                <a:schemeClr val="dk1"/>
              </a:effectRef>
              <a:fontRef idx="minor">
                <a:schemeClr val="tx1"/>
              </a:fontRef>
            </p:style>
          </p:cxnSp>
          <p:cxnSp>
            <p:nvCxnSpPr>
              <p:cNvPr id="374" name="Straight Connector 373">
                <a:extLst>
                  <a:ext uri="{FF2B5EF4-FFF2-40B4-BE49-F238E27FC236}">
                    <a16:creationId xmlns:a16="http://schemas.microsoft.com/office/drawing/2014/main" id="{5AA5B66F-EC97-5856-3F3A-47835CCBACDB}"/>
                  </a:ext>
                </a:extLst>
              </p:cNvPr>
              <p:cNvCxnSpPr>
                <a:cxnSpLocks/>
                <a:stCxn id="372" idx="2"/>
              </p:cNvCxnSpPr>
              <p:nvPr/>
            </p:nvCxnSpPr>
            <p:spPr>
              <a:xfrm>
                <a:off x="24571809" y="8121399"/>
                <a:ext cx="3235" cy="832897"/>
              </a:xfrm>
              <a:prstGeom prst="line">
                <a:avLst/>
              </a:prstGeom>
            </p:spPr>
            <p:style>
              <a:lnRef idx="1">
                <a:schemeClr val="dk1"/>
              </a:lnRef>
              <a:fillRef idx="0">
                <a:schemeClr val="dk1"/>
              </a:fillRef>
              <a:effectRef idx="0">
                <a:schemeClr val="dk1"/>
              </a:effectRef>
              <a:fontRef idx="minor">
                <a:schemeClr val="tx1"/>
              </a:fontRef>
            </p:style>
          </p:cxnSp>
          <p:sp>
            <p:nvSpPr>
              <p:cNvPr id="375" name="TextBox 374">
                <a:extLst>
                  <a:ext uri="{FF2B5EF4-FFF2-40B4-BE49-F238E27FC236}">
                    <a16:creationId xmlns:a16="http://schemas.microsoft.com/office/drawing/2014/main" id="{1EFDE364-05A8-A045-3E6A-A079AAD9B1D1}"/>
                  </a:ext>
                </a:extLst>
              </p:cNvPr>
              <p:cNvSpPr txBox="1"/>
              <p:nvPr/>
            </p:nvSpPr>
            <p:spPr>
              <a:xfrm>
                <a:off x="24255404" y="5843749"/>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76" name="TextBox 375">
                    <a:extLst>
                      <a:ext uri="{FF2B5EF4-FFF2-40B4-BE49-F238E27FC236}">
                        <a16:creationId xmlns:a16="http://schemas.microsoft.com/office/drawing/2014/main" id="{575A97EB-21E9-2E24-0119-9228E3299C2B}"/>
                      </a:ext>
                    </a:extLst>
                  </p:cNvPr>
                  <p:cNvSpPr txBox="1"/>
                  <p:nvPr/>
                </p:nvSpPr>
                <p:spPr>
                  <a:xfrm>
                    <a:off x="24008764" y="6287213"/>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𝑮</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𝜽</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76" name="TextBox 375">
                    <a:extLst>
                      <a:ext uri="{FF2B5EF4-FFF2-40B4-BE49-F238E27FC236}">
                        <a16:creationId xmlns:a16="http://schemas.microsoft.com/office/drawing/2014/main" id="{575A97EB-21E9-2E24-0119-9228E3299C2B}"/>
                      </a:ext>
                    </a:extLst>
                  </p:cNvPr>
                  <p:cNvSpPr txBox="1">
                    <a:spLocks noRot="1" noChangeAspect="1" noMove="1" noResize="1" noEditPoints="1" noAdjustHandles="1" noChangeArrowheads="1" noChangeShapeType="1" noTextEdit="1"/>
                  </p:cNvSpPr>
                  <p:nvPr/>
                </p:nvSpPr>
                <p:spPr>
                  <a:xfrm>
                    <a:off x="24008764" y="6287213"/>
                    <a:ext cx="900129" cy="276999"/>
                  </a:xfrm>
                  <a:prstGeom prst="rect">
                    <a:avLst/>
                  </a:prstGeom>
                  <a:blipFill>
                    <a:blip r:embed="rId8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1" name="TextBox 380">
                    <a:extLst>
                      <a:ext uri="{FF2B5EF4-FFF2-40B4-BE49-F238E27FC236}">
                        <a16:creationId xmlns:a16="http://schemas.microsoft.com/office/drawing/2014/main" id="{B968DCCD-6FC2-DF17-D900-44CB5AE2A443}"/>
                      </a:ext>
                    </a:extLst>
                  </p:cNvPr>
                  <p:cNvSpPr txBox="1"/>
                  <p:nvPr/>
                </p:nvSpPr>
                <p:spPr>
                  <a:xfrm>
                    <a:off x="23779213" y="6884077"/>
                    <a:ext cx="900129" cy="2936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𝑮</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81" name="TextBox 380">
                    <a:extLst>
                      <a:ext uri="{FF2B5EF4-FFF2-40B4-BE49-F238E27FC236}">
                        <a16:creationId xmlns:a16="http://schemas.microsoft.com/office/drawing/2014/main" id="{B968DCCD-6FC2-DF17-D900-44CB5AE2A443}"/>
                      </a:ext>
                    </a:extLst>
                  </p:cNvPr>
                  <p:cNvSpPr txBox="1">
                    <a:spLocks noRot="1" noChangeAspect="1" noMove="1" noResize="1" noEditPoints="1" noAdjustHandles="1" noChangeArrowheads="1" noChangeShapeType="1" noTextEdit="1"/>
                  </p:cNvSpPr>
                  <p:nvPr/>
                </p:nvSpPr>
                <p:spPr>
                  <a:xfrm>
                    <a:off x="23779213" y="6884077"/>
                    <a:ext cx="900129" cy="293607"/>
                  </a:xfrm>
                  <a:prstGeom prst="rect">
                    <a:avLst/>
                  </a:prstGeom>
                  <a:blipFill>
                    <a:blip r:embed="rId89"/>
                    <a:stretch>
                      <a:fillRect b="-4167"/>
                    </a:stretch>
                  </a:blipFill>
                </p:spPr>
                <p:txBody>
                  <a:bodyPr/>
                  <a:lstStyle/>
                  <a:p>
                    <a:r>
                      <a:rPr lang="en-GB">
                        <a:noFill/>
                      </a:rPr>
                      <a:t> </a:t>
                    </a:r>
                  </a:p>
                </p:txBody>
              </p:sp>
            </mc:Fallback>
          </mc:AlternateContent>
          <p:cxnSp>
            <p:nvCxnSpPr>
              <p:cNvPr id="382" name="Straight Arrow Connector 381">
                <a:extLst>
                  <a:ext uri="{FF2B5EF4-FFF2-40B4-BE49-F238E27FC236}">
                    <a16:creationId xmlns:a16="http://schemas.microsoft.com/office/drawing/2014/main" id="{10E846AB-5000-BE97-E65D-080E0DC86BFD}"/>
                  </a:ext>
                </a:extLst>
              </p:cNvPr>
              <p:cNvCxnSpPr>
                <a:cxnSpLocks/>
                <a:endCxn id="234" idx="1"/>
              </p:cNvCxnSpPr>
              <p:nvPr/>
            </p:nvCxnSpPr>
            <p:spPr>
              <a:xfrm>
                <a:off x="24699883" y="6150604"/>
                <a:ext cx="3239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4" name="TextBox 383">
                    <a:extLst>
                      <a:ext uri="{FF2B5EF4-FFF2-40B4-BE49-F238E27FC236}">
                        <a16:creationId xmlns:a16="http://schemas.microsoft.com/office/drawing/2014/main" id="{284D114B-4DAF-FF3D-6603-9254B1B7F30F}"/>
                      </a:ext>
                    </a:extLst>
                  </p:cNvPr>
                  <p:cNvSpPr txBox="1"/>
                  <p:nvPr/>
                </p:nvSpPr>
                <p:spPr>
                  <a:xfrm>
                    <a:off x="24373352" y="5883305"/>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𝜽</m:t>
                              </m:r>
                            </m:sub>
                          </m:sSub>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84" name="TextBox 383">
                    <a:extLst>
                      <a:ext uri="{FF2B5EF4-FFF2-40B4-BE49-F238E27FC236}">
                        <a16:creationId xmlns:a16="http://schemas.microsoft.com/office/drawing/2014/main" id="{284D114B-4DAF-FF3D-6603-9254B1B7F30F}"/>
                      </a:ext>
                    </a:extLst>
                  </p:cNvPr>
                  <p:cNvSpPr txBox="1">
                    <a:spLocks noRot="1" noChangeAspect="1" noMove="1" noResize="1" noEditPoints="1" noAdjustHandles="1" noChangeArrowheads="1" noChangeShapeType="1" noTextEdit="1"/>
                  </p:cNvSpPr>
                  <p:nvPr/>
                </p:nvSpPr>
                <p:spPr>
                  <a:xfrm>
                    <a:off x="24373352" y="5883305"/>
                    <a:ext cx="900129" cy="276999"/>
                  </a:xfrm>
                  <a:prstGeom prst="rect">
                    <a:avLst/>
                  </a:prstGeom>
                  <a:blipFill>
                    <a:blip r:embed="rId9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FF1FECEA-A23A-675A-D1E1-016F2E5BBAD1}"/>
                      </a:ext>
                    </a:extLst>
                  </p:cNvPr>
                  <p:cNvSpPr txBox="1"/>
                  <p:nvPr/>
                </p:nvSpPr>
                <p:spPr>
                  <a:xfrm>
                    <a:off x="22644570" y="8740389"/>
                    <a:ext cx="9001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1" i="1" dirty="0" smtClean="0">
                              <a:latin typeface="Cambria Math" panose="02040503050406030204" pitchFamily="18" charset="0"/>
                              <a:cs typeface="Calibri" panose="020F0502020204030204" pitchFamily="34" charset="0"/>
                            </a:rPr>
                            <m:t>𝑺𝒕𝒂𝒕𝒆</m:t>
                          </m:r>
                          <m:r>
                            <a:rPr lang="en-GB" sz="1200" b="1" i="1" dirty="0" smtClean="0">
                              <a:latin typeface="Cambria Math" panose="02040503050406030204" pitchFamily="18" charset="0"/>
                              <a:cs typeface="Calibri" panose="020F0502020204030204" pitchFamily="34" charset="0"/>
                            </a:rPr>
                            <m:t> </m:t>
                          </m:r>
                          <m:r>
                            <a:rPr lang="en-GB" sz="1200" b="1" i="1" dirty="0" smtClean="0">
                              <a:latin typeface="Cambria Math" panose="02040503050406030204" pitchFamily="18" charset="0"/>
                              <a:cs typeface="Calibri" panose="020F0502020204030204" pitchFamily="34" charset="0"/>
                            </a:rPr>
                            <m:t>𝑬𝒔𝒕𝒊𝒎𝒂𝒕𝒊𝒐𝒏</m:t>
                          </m:r>
                        </m:oMath>
                      </m:oMathPara>
                    </a14:m>
                    <a:endParaRPr lang="en-GB" sz="1200" b="1" dirty="0">
                      <a:latin typeface="Calibri" panose="020F0502020204030204" pitchFamily="34" charset="0"/>
                      <a:cs typeface="Calibri" panose="020F0502020204030204" pitchFamily="34" charset="0"/>
                    </a:endParaRPr>
                  </a:p>
                </p:txBody>
              </p:sp>
            </mc:Choice>
            <mc:Fallback xmlns="">
              <p:sp>
                <p:nvSpPr>
                  <p:cNvPr id="385" name="TextBox 384">
                    <a:extLst>
                      <a:ext uri="{FF2B5EF4-FFF2-40B4-BE49-F238E27FC236}">
                        <a16:creationId xmlns:a16="http://schemas.microsoft.com/office/drawing/2014/main" id="{FF1FECEA-A23A-675A-D1E1-016F2E5BBAD1}"/>
                      </a:ext>
                    </a:extLst>
                  </p:cNvPr>
                  <p:cNvSpPr txBox="1">
                    <a:spLocks noRot="1" noChangeAspect="1" noMove="1" noResize="1" noEditPoints="1" noAdjustHandles="1" noChangeArrowheads="1" noChangeShapeType="1" noTextEdit="1"/>
                  </p:cNvSpPr>
                  <p:nvPr/>
                </p:nvSpPr>
                <p:spPr>
                  <a:xfrm>
                    <a:off x="22644570" y="8740389"/>
                    <a:ext cx="900129" cy="276999"/>
                  </a:xfrm>
                  <a:prstGeom prst="rect">
                    <a:avLst/>
                  </a:prstGeom>
                  <a:blipFill>
                    <a:blip r:embed="rId91"/>
                    <a:stretch>
                      <a:fillRect r="-57143"/>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6E0B87E-2DA3-AF9C-4220-A02A7EA4A3FE}"/>
                    </a:ext>
                  </a:extLst>
                </p:cNvPr>
                <p:cNvSpPr txBox="1"/>
                <p:nvPr/>
              </p:nvSpPr>
              <p:spPr>
                <a:xfrm>
                  <a:off x="22215303" y="9775896"/>
                  <a:ext cx="573932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5:</m:t>
                        </m:r>
                        <m:r>
                          <a:rPr lang="en-US" sz="1600" b="0" i="1" smtClean="0">
                            <a:latin typeface="Cambria Math" panose="02040503050406030204" pitchFamily="18" charset="0"/>
                          </a:rPr>
                          <m:t>𝐶𝑜𝑛𝑡𝑟𝑜𝑙</m:t>
                        </m:r>
                        <m:r>
                          <a:rPr lang="en-US" sz="1600" b="0" i="1" smtClean="0">
                            <a:latin typeface="Cambria Math" panose="02040503050406030204" pitchFamily="18" charset="0"/>
                          </a:rPr>
                          <m:t> </m:t>
                        </m:r>
                      </m:oMath>
                    </m:oMathPara>
                  </a14:m>
                  <a:endParaRPr lang="en-GB" sz="1600" dirty="0"/>
                </a:p>
              </p:txBody>
            </p:sp>
          </mc:Choice>
          <mc:Fallback>
            <p:sp>
              <p:nvSpPr>
                <p:cNvPr id="11" name="TextBox 10">
                  <a:extLst>
                    <a:ext uri="{FF2B5EF4-FFF2-40B4-BE49-F238E27FC236}">
                      <a16:creationId xmlns:a16="http://schemas.microsoft.com/office/drawing/2014/main" id="{C6E0B87E-2DA3-AF9C-4220-A02A7EA4A3FE}"/>
                    </a:ext>
                  </a:extLst>
                </p:cNvPr>
                <p:cNvSpPr txBox="1">
                  <a:spLocks noRot="1" noChangeAspect="1" noMove="1" noResize="1" noEditPoints="1" noAdjustHandles="1" noChangeArrowheads="1" noChangeShapeType="1" noTextEdit="1"/>
                </p:cNvSpPr>
                <p:nvPr/>
              </p:nvSpPr>
              <p:spPr>
                <a:xfrm>
                  <a:off x="22215303" y="9775896"/>
                  <a:ext cx="5739328" cy="338554"/>
                </a:xfrm>
                <a:prstGeom prst="rect">
                  <a:avLst/>
                </a:prstGeom>
                <a:blipFill>
                  <a:blip r:embed="rId92"/>
                  <a:stretch>
                    <a:fillRect b="-10909"/>
                  </a:stretch>
                </a:blipFill>
              </p:spPr>
              <p:txBody>
                <a:bodyPr/>
                <a:lstStyle/>
                <a:p>
                  <a:r>
                    <a:rPr lang="en-GB">
                      <a:noFill/>
                    </a:rPr>
                    <a:t> </a:t>
                  </a:r>
                </a:p>
              </p:txBody>
            </p:sp>
          </mc:Fallback>
        </mc:AlternateContent>
      </p:grpSp>
      <p:grpSp>
        <p:nvGrpSpPr>
          <p:cNvPr id="218" name="Group 217">
            <a:extLst>
              <a:ext uri="{FF2B5EF4-FFF2-40B4-BE49-F238E27FC236}">
                <a16:creationId xmlns:a16="http://schemas.microsoft.com/office/drawing/2014/main" id="{2D62B2E6-D45F-53E2-BAF2-FAD585E399C8}"/>
              </a:ext>
            </a:extLst>
          </p:cNvPr>
          <p:cNvGrpSpPr/>
          <p:nvPr/>
        </p:nvGrpSpPr>
        <p:grpSpPr>
          <a:xfrm>
            <a:off x="623719" y="11717691"/>
            <a:ext cx="9274138" cy="7459792"/>
            <a:chOff x="623719" y="11717691"/>
            <a:chExt cx="9274138" cy="7459792"/>
          </a:xfrm>
        </p:grpSpPr>
        <p:grpSp>
          <p:nvGrpSpPr>
            <p:cNvPr id="58" name="Group 57">
              <a:extLst>
                <a:ext uri="{FF2B5EF4-FFF2-40B4-BE49-F238E27FC236}">
                  <a16:creationId xmlns:a16="http://schemas.microsoft.com/office/drawing/2014/main" id="{51EE723E-183D-E74B-15EC-0F6CABE61EEA}"/>
                </a:ext>
              </a:extLst>
            </p:cNvPr>
            <p:cNvGrpSpPr/>
            <p:nvPr/>
          </p:nvGrpSpPr>
          <p:grpSpPr>
            <a:xfrm>
              <a:off x="623719" y="11717691"/>
              <a:ext cx="9274138" cy="7459792"/>
              <a:chOff x="821435" y="9481003"/>
              <a:chExt cx="9274138" cy="7459792"/>
            </a:xfrm>
          </p:grpSpPr>
          <p:grpSp>
            <p:nvGrpSpPr>
              <p:cNvPr id="6" name="Group 5">
                <a:extLst>
                  <a:ext uri="{FF2B5EF4-FFF2-40B4-BE49-F238E27FC236}">
                    <a16:creationId xmlns:a16="http://schemas.microsoft.com/office/drawing/2014/main" id="{9464E074-8F80-9842-296C-113DBE979757}"/>
                  </a:ext>
                </a:extLst>
              </p:cNvPr>
              <p:cNvGrpSpPr/>
              <p:nvPr/>
            </p:nvGrpSpPr>
            <p:grpSpPr>
              <a:xfrm>
                <a:off x="1419482" y="13359649"/>
                <a:ext cx="3458057" cy="3581146"/>
                <a:chOff x="11656939" y="14232215"/>
                <a:chExt cx="3458057" cy="3581146"/>
              </a:xfrm>
            </p:grpSpPr>
            <p:grpSp>
              <p:nvGrpSpPr>
                <p:cNvPr id="143" name="Group 142">
                  <a:extLst>
                    <a:ext uri="{FF2B5EF4-FFF2-40B4-BE49-F238E27FC236}">
                      <a16:creationId xmlns:a16="http://schemas.microsoft.com/office/drawing/2014/main" id="{69479674-013E-CA22-91CF-0ACFEFFEF117}"/>
                    </a:ext>
                  </a:extLst>
                </p:cNvPr>
                <p:cNvGrpSpPr/>
                <p:nvPr/>
              </p:nvGrpSpPr>
              <p:grpSpPr>
                <a:xfrm>
                  <a:off x="11656939" y="14232215"/>
                  <a:ext cx="3458057" cy="3309598"/>
                  <a:chOff x="860815" y="11202639"/>
                  <a:chExt cx="3458057" cy="3309598"/>
                </a:xfrm>
              </p:grpSpPr>
              <p:grpSp>
                <p:nvGrpSpPr>
                  <p:cNvPr id="116" name="Group 115">
                    <a:extLst>
                      <a:ext uri="{FF2B5EF4-FFF2-40B4-BE49-F238E27FC236}">
                        <a16:creationId xmlns:a16="http://schemas.microsoft.com/office/drawing/2014/main" id="{FD712602-B9CB-0092-C1F2-76E930441716}"/>
                      </a:ext>
                    </a:extLst>
                  </p:cNvPr>
                  <p:cNvGrpSpPr/>
                  <p:nvPr/>
                </p:nvGrpSpPr>
                <p:grpSpPr>
                  <a:xfrm>
                    <a:off x="860815" y="11202639"/>
                    <a:ext cx="3458057" cy="3309598"/>
                    <a:chOff x="1064838" y="11439078"/>
                    <a:chExt cx="3458057" cy="3309598"/>
                  </a:xfrm>
                </p:grpSpPr>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8C147EA-549A-4842-6A6E-C7E504EFE19E}"/>
                            </a:ext>
                          </a:extLst>
                        </p:cNvPr>
                        <p:cNvSpPr txBox="1"/>
                        <p:nvPr/>
                      </p:nvSpPr>
                      <p:spPr>
                        <a:xfrm>
                          <a:off x="1064838" y="12581317"/>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𝑑</m:t>
                                    </m:r>
                                  </m:e>
                                  <m:sub>
                                    <m:r>
                                      <a:rPr lang="en-GB" sz="1800" b="0" i="1" smtClean="0">
                                        <a:latin typeface="Cambria Math" panose="02040503050406030204" pitchFamily="18" charset="0"/>
                                      </a:rPr>
                                      <m:t>𝑥</m:t>
                                    </m:r>
                                  </m:sub>
                                </m:sSub>
                              </m:oMath>
                            </m:oMathPara>
                          </a14:m>
                          <a:endParaRPr lang="en-GB" sz="1800" b="0" dirty="0"/>
                        </a:p>
                      </p:txBody>
                    </p:sp>
                  </mc:Choice>
                  <mc:Fallback xmlns="">
                    <p:sp>
                      <p:nvSpPr>
                        <p:cNvPr id="111" name="TextBox 110">
                          <a:extLst>
                            <a:ext uri="{FF2B5EF4-FFF2-40B4-BE49-F238E27FC236}">
                              <a16:creationId xmlns:a16="http://schemas.microsoft.com/office/drawing/2014/main" id="{18C147EA-549A-4842-6A6E-C7E504EFE19E}"/>
                            </a:ext>
                          </a:extLst>
                        </p:cNvPr>
                        <p:cNvSpPr txBox="1">
                          <a:spLocks noRot="1" noChangeAspect="1" noMove="1" noResize="1" noEditPoints="1" noAdjustHandles="1" noChangeArrowheads="1" noChangeShapeType="1" noTextEdit="1"/>
                        </p:cNvSpPr>
                        <p:nvPr/>
                      </p:nvSpPr>
                      <p:spPr>
                        <a:xfrm>
                          <a:off x="1064838" y="12581317"/>
                          <a:ext cx="553150" cy="369332"/>
                        </a:xfrm>
                        <a:prstGeom prst="rect">
                          <a:avLst/>
                        </a:prstGeom>
                        <a:blipFill>
                          <a:blip r:embed="rId2"/>
                          <a:stretch>
                            <a:fillRect/>
                          </a:stretch>
                        </a:blipFill>
                      </p:spPr>
                      <p:txBody>
                        <a:bodyPr/>
                        <a:lstStyle/>
                        <a:p>
                          <a:r>
                            <a:rPr lang="en-GB">
                              <a:noFill/>
                            </a:rPr>
                            <a:t> </a:t>
                          </a:r>
                        </a:p>
                      </p:txBody>
                    </p:sp>
                  </mc:Fallback>
                </mc:AlternateContent>
                <p:grpSp>
                  <p:nvGrpSpPr>
                    <p:cNvPr id="113" name="Group 112">
                      <a:extLst>
                        <a:ext uri="{FF2B5EF4-FFF2-40B4-BE49-F238E27FC236}">
                          <a16:creationId xmlns:a16="http://schemas.microsoft.com/office/drawing/2014/main" id="{FE093A3D-AA4A-0DFB-3C49-E28A87C322C5}"/>
                        </a:ext>
                      </a:extLst>
                    </p:cNvPr>
                    <p:cNvGrpSpPr/>
                    <p:nvPr/>
                  </p:nvGrpSpPr>
                  <p:grpSpPr>
                    <a:xfrm>
                      <a:off x="1445543" y="11439078"/>
                      <a:ext cx="3077352" cy="3309598"/>
                      <a:chOff x="1445543" y="11439078"/>
                      <a:chExt cx="3077352" cy="3309598"/>
                    </a:xfrm>
                  </p:grpSpPr>
                  <p:grpSp>
                    <p:nvGrpSpPr>
                      <p:cNvPr id="96" name="Group 95">
                        <a:extLst>
                          <a:ext uri="{FF2B5EF4-FFF2-40B4-BE49-F238E27FC236}">
                            <a16:creationId xmlns:a16="http://schemas.microsoft.com/office/drawing/2014/main" id="{43CC3BC4-FC67-F45C-6125-50221F329D48}"/>
                          </a:ext>
                        </a:extLst>
                      </p:cNvPr>
                      <p:cNvGrpSpPr/>
                      <p:nvPr/>
                    </p:nvGrpSpPr>
                    <p:grpSpPr>
                      <a:xfrm>
                        <a:off x="1445543" y="11439078"/>
                        <a:ext cx="3077352" cy="3034635"/>
                        <a:chOff x="1445543" y="11439078"/>
                        <a:chExt cx="3077352" cy="3034635"/>
                      </a:xfrm>
                    </p:grpSpPr>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85530A1-6E81-70C4-18D6-65FFE57E04CE}"/>
                                </a:ext>
                              </a:extLst>
                            </p:cNvPr>
                            <p:cNvSpPr txBox="1"/>
                            <p:nvPr/>
                          </p:nvSpPr>
                          <p:spPr>
                            <a:xfrm>
                              <a:off x="2440284" y="11439078"/>
                              <a:ext cx="6932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𝑥</m:t>
                                        </m:r>
                                      </m:sub>
                                    </m:sSub>
                                  </m:oMath>
                                </m:oMathPara>
                              </a14:m>
                              <a:endParaRPr lang="en-GB" sz="1800" b="0" dirty="0"/>
                            </a:p>
                          </p:txBody>
                        </p:sp>
                      </mc:Choice>
                      <mc:Fallback xmlns="">
                        <p:sp>
                          <p:nvSpPr>
                            <p:cNvPr id="52" name="TextBox 51">
                              <a:extLst>
                                <a:ext uri="{FF2B5EF4-FFF2-40B4-BE49-F238E27FC236}">
                                  <a16:creationId xmlns:a16="http://schemas.microsoft.com/office/drawing/2014/main" id="{285530A1-6E81-70C4-18D6-65FFE57E04CE}"/>
                                </a:ext>
                              </a:extLst>
                            </p:cNvPr>
                            <p:cNvSpPr txBox="1">
                              <a:spLocks noRot="1" noChangeAspect="1" noMove="1" noResize="1" noEditPoints="1" noAdjustHandles="1" noChangeArrowheads="1" noChangeShapeType="1" noTextEdit="1"/>
                            </p:cNvSpPr>
                            <p:nvPr/>
                          </p:nvSpPr>
                          <p:spPr>
                            <a:xfrm>
                              <a:off x="2440284" y="11439078"/>
                              <a:ext cx="693276" cy="369332"/>
                            </a:xfrm>
                            <a:prstGeom prst="rect">
                              <a:avLst/>
                            </a:prstGeom>
                            <a:blipFill>
                              <a:blip r:embed="rId3"/>
                              <a:stretch>
                                <a:fillRect/>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74B74DC9-6D8A-AAB4-1E43-8A47502CB71B}"/>
                            </a:ext>
                          </a:extLst>
                        </p:cNvPr>
                        <p:cNvGrpSpPr/>
                        <p:nvPr/>
                      </p:nvGrpSpPr>
                      <p:grpSpPr>
                        <a:xfrm>
                          <a:off x="1746952" y="11845528"/>
                          <a:ext cx="2317888" cy="2343729"/>
                          <a:chOff x="1809584" y="11629504"/>
                          <a:chExt cx="2317888" cy="2343729"/>
                        </a:xfrm>
                      </p:grpSpPr>
                      <p:grpSp>
                        <p:nvGrpSpPr>
                          <p:cNvPr id="46" name="Group 45">
                            <a:extLst>
                              <a:ext uri="{FF2B5EF4-FFF2-40B4-BE49-F238E27FC236}">
                                <a16:creationId xmlns:a16="http://schemas.microsoft.com/office/drawing/2014/main" id="{4C20FB81-8B04-C506-735C-34D099C22347}"/>
                              </a:ext>
                            </a:extLst>
                          </p:cNvPr>
                          <p:cNvGrpSpPr/>
                          <p:nvPr/>
                        </p:nvGrpSpPr>
                        <p:grpSpPr>
                          <a:xfrm>
                            <a:off x="1809584" y="11986941"/>
                            <a:ext cx="1984833" cy="1986292"/>
                            <a:chOff x="5808115" y="12556989"/>
                            <a:chExt cx="1984833" cy="1986292"/>
                          </a:xfrm>
                        </p:grpSpPr>
                        <p:grpSp>
                          <p:nvGrpSpPr>
                            <p:cNvPr id="42" name="Group 41">
                              <a:extLst>
                                <a:ext uri="{FF2B5EF4-FFF2-40B4-BE49-F238E27FC236}">
                                  <a16:creationId xmlns:a16="http://schemas.microsoft.com/office/drawing/2014/main" id="{23D9C6FC-44C2-828E-6B4F-F3F48505DECE}"/>
                                </a:ext>
                              </a:extLst>
                            </p:cNvPr>
                            <p:cNvGrpSpPr/>
                            <p:nvPr/>
                          </p:nvGrpSpPr>
                          <p:grpSpPr>
                            <a:xfrm>
                              <a:off x="6080532" y="12813069"/>
                              <a:ext cx="1440000" cy="1440000"/>
                              <a:chOff x="2034531" y="11989544"/>
                              <a:chExt cx="1440000" cy="1440000"/>
                            </a:xfrm>
                          </p:grpSpPr>
                          <p:cxnSp>
                            <p:nvCxnSpPr>
                              <p:cNvPr id="38" name="Straight Connector 37">
                                <a:extLst>
                                  <a:ext uri="{FF2B5EF4-FFF2-40B4-BE49-F238E27FC236}">
                                    <a16:creationId xmlns:a16="http://schemas.microsoft.com/office/drawing/2014/main" id="{EE31B5BC-B7D9-8878-29B4-375AEF94DA25}"/>
                                  </a:ext>
                                </a:extLst>
                              </p:cNvPr>
                              <p:cNvCxnSpPr/>
                              <p:nvPr/>
                            </p:nvCxnSpPr>
                            <p:spPr>
                              <a:xfrm>
                                <a:off x="2034531" y="11989544"/>
                                <a:ext cx="1440000" cy="14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CF1C2F-29DC-8016-BDF5-1FC96DC988A7}"/>
                                  </a:ext>
                                </a:extLst>
                              </p:cNvPr>
                              <p:cNvCxnSpPr>
                                <a:cxnSpLocks/>
                              </p:cNvCxnSpPr>
                              <p:nvPr/>
                            </p:nvCxnSpPr>
                            <p:spPr>
                              <a:xfrm rot="5400000">
                                <a:off x="2034531" y="11989544"/>
                                <a:ext cx="1440000" cy="1440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Oval 40">
                              <a:extLst>
                                <a:ext uri="{FF2B5EF4-FFF2-40B4-BE49-F238E27FC236}">
                                  <a16:creationId xmlns:a16="http://schemas.microsoft.com/office/drawing/2014/main" id="{2B556C94-7344-9164-EF47-E69289BCC5AF}"/>
                                </a:ext>
                              </a:extLst>
                            </p:cNvPr>
                            <p:cNvSpPr/>
                            <p:nvPr/>
                          </p:nvSpPr>
                          <p:spPr>
                            <a:xfrm>
                              <a:off x="5808116" y="12556989"/>
                              <a:ext cx="539767"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AF88ACAA-8ED0-64F7-96C4-B570AFE54D53}"/>
                                </a:ext>
                              </a:extLst>
                            </p:cNvPr>
                            <p:cNvSpPr/>
                            <p:nvPr/>
                          </p:nvSpPr>
                          <p:spPr>
                            <a:xfrm>
                              <a:off x="7253181" y="12556989"/>
                              <a:ext cx="539767"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A8D2508C-DD3A-9AF7-430C-026FF06792E1}"/>
                                </a:ext>
                              </a:extLst>
                            </p:cNvPr>
                            <p:cNvSpPr/>
                            <p:nvPr/>
                          </p:nvSpPr>
                          <p:spPr>
                            <a:xfrm>
                              <a:off x="7250648" y="14003281"/>
                              <a:ext cx="539767"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6A33544E-8C31-D30A-41D5-639C93FB1E71}"/>
                                </a:ext>
                              </a:extLst>
                            </p:cNvPr>
                            <p:cNvSpPr/>
                            <p:nvPr/>
                          </p:nvSpPr>
                          <p:spPr>
                            <a:xfrm>
                              <a:off x="5808115" y="14003281"/>
                              <a:ext cx="539767"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8" name="Straight Arrow Connector 47">
                            <a:extLst>
                              <a:ext uri="{FF2B5EF4-FFF2-40B4-BE49-F238E27FC236}">
                                <a16:creationId xmlns:a16="http://schemas.microsoft.com/office/drawing/2014/main" id="{892FDBA0-795A-EEFF-FCD1-79E3D85AE8F6}"/>
                              </a:ext>
                            </a:extLst>
                          </p:cNvPr>
                          <p:cNvCxnSpPr/>
                          <p:nvPr/>
                        </p:nvCxnSpPr>
                        <p:spPr>
                          <a:xfrm flipV="1">
                            <a:off x="2802001" y="11629504"/>
                            <a:ext cx="0" cy="1333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18EE77F-161D-0BD8-C7AD-A78F2B37D877}"/>
                              </a:ext>
                            </a:extLst>
                          </p:cNvPr>
                          <p:cNvCxnSpPr>
                            <a:cxnSpLocks/>
                          </p:cNvCxnSpPr>
                          <p:nvPr/>
                        </p:nvCxnSpPr>
                        <p:spPr>
                          <a:xfrm rot="5400000" flipV="1">
                            <a:off x="3460714" y="12291669"/>
                            <a:ext cx="0" cy="1333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C75E7BC-65EB-FE4C-54BF-9BE66F3507C0}"/>
                                </a:ext>
                              </a:extLst>
                            </p:cNvPr>
                            <p:cNvSpPr txBox="1"/>
                            <p:nvPr/>
                          </p:nvSpPr>
                          <p:spPr>
                            <a:xfrm>
                              <a:off x="3969745" y="12966887"/>
                              <a:ext cx="553150"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𝑦</m:t>
                                        </m:r>
                                      </m:sub>
                                    </m:sSub>
                                  </m:oMath>
                                </m:oMathPara>
                              </a14:m>
                              <a:endParaRPr lang="en-GB" sz="1800" b="0" dirty="0"/>
                            </a:p>
                          </p:txBody>
                        </p:sp>
                      </mc:Choice>
                      <mc:Fallback xmlns="">
                        <p:sp>
                          <p:nvSpPr>
                            <p:cNvPr id="51" name="TextBox 50">
                              <a:extLst>
                                <a:ext uri="{FF2B5EF4-FFF2-40B4-BE49-F238E27FC236}">
                                  <a16:creationId xmlns:a16="http://schemas.microsoft.com/office/drawing/2014/main" id="{AC75E7BC-65EB-FE4C-54BF-9BE66F3507C0}"/>
                                </a:ext>
                              </a:extLst>
                            </p:cNvPr>
                            <p:cNvSpPr txBox="1">
                              <a:spLocks noRot="1" noChangeAspect="1" noMove="1" noResize="1" noEditPoints="1" noAdjustHandles="1" noChangeArrowheads="1" noChangeShapeType="1" noTextEdit="1"/>
                            </p:cNvSpPr>
                            <p:nvPr/>
                          </p:nvSpPr>
                          <p:spPr>
                            <a:xfrm>
                              <a:off x="3969745" y="12966887"/>
                              <a:ext cx="553150" cy="391261"/>
                            </a:xfrm>
                            <a:prstGeom prst="rect">
                              <a:avLst/>
                            </a:prstGeom>
                            <a:blipFill>
                              <a:blip r:embed="rId4"/>
                              <a:stretch>
                                <a:fillRect b="-3125"/>
                              </a:stretch>
                            </a:blipFill>
                          </p:spPr>
                          <p:txBody>
                            <a:bodyPr/>
                            <a:lstStyle/>
                            <a:p>
                              <a:r>
                                <a:rPr lang="en-GB">
                                  <a:noFill/>
                                </a:rPr>
                                <a:t> </a:t>
                              </a:r>
                            </a:p>
                          </p:txBody>
                        </p:sp>
                      </mc:Fallback>
                    </mc:AlternateContent>
                    <p:grpSp>
                      <p:nvGrpSpPr>
                        <p:cNvPr id="69" name="Group 68">
                          <a:extLst>
                            <a:ext uri="{FF2B5EF4-FFF2-40B4-BE49-F238E27FC236}">
                              <a16:creationId xmlns:a16="http://schemas.microsoft.com/office/drawing/2014/main" id="{AB6479C4-832E-ED79-C4D7-6926B420D2C4}"/>
                            </a:ext>
                          </a:extLst>
                        </p:cNvPr>
                        <p:cNvGrpSpPr/>
                        <p:nvPr/>
                      </p:nvGrpSpPr>
                      <p:grpSpPr>
                        <a:xfrm rot="16572420">
                          <a:off x="3149129" y="11864156"/>
                          <a:ext cx="839659" cy="945015"/>
                          <a:chOff x="3111251" y="11908251"/>
                          <a:chExt cx="839659" cy="945015"/>
                        </a:xfrm>
                      </p:grpSpPr>
                      <p:sp>
                        <p:nvSpPr>
                          <p:cNvPr id="59" name="Arc 58">
                            <a:extLst>
                              <a:ext uri="{FF2B5EF4-FFF2-40B4-BE49-F238E27FC236}">
                                <a16:creationId xmlns:a16="http://schemas.microsoft.com/office/drawing/2014/main" id="{AB2E8112-363A-B56F-72D3-7A293022DBE9}"/>
                              </a:ext>
                            </a:extLst>
                          </p:cNvPr>
                          <p:cNvSpPr/>
                          <p:nvPr/>
                        </p:nvSpPr>
                        <p:spPr>
                          <a:xfrm flipV="1">
                            <a:off x="3111251" y="11908251"/>
                            <a:ext cx="788236" cy="94501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61" name="Straight Connector 60">
                            <a:extLst>
                              <a:ext uri="{FF2B5EF4-FFF2-40B4-BE49-F238E27FC236}">
                                <a16:creationId xmlns:a16="http://schemas.microsoft.com/office/drawing/2014/main" id="{99530FD7-A26E-1296-3ABB-A5897D1F2823}"/>
                              </a:ext>
                            </a:extLst>
                          </p:cNvPr>
                          <p:cNvCxnSpPr>
                            <a:cxnSpLocks/>
                          </p:cNvCxnSpPr>
                          <p:nvPr/>
                        </p:nvCxnSpPr>
                        <p:spPr>
                          <a:xfrm>
                            <a:off x="3900771" y="12377782"/>
                            <a:ext cx="50139" cy="833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81CD440C-9793-B63E-C0EA-798BA9090493}"/>
                              </a:ext>
                            </a:extLst>
                          </p:cNvPr>
                          <p:cNvCxnSpPr>
                            <a:cxnSpLocks/>
                          </p:cNvCxnSpPr>
                          <p:nvPr/>
                        </p:nvCxnSpPr>
                        <p:spPr>
                          <a:xfrm flipV="1">
                            <a:off x="3825440" y="12383621"/>
                            <a:ext cx="74047" cy="83388"/>
                          </a:xfrm>
                          <a:prstGeom prst="line">
                            <a:avLst/>
                          </a:prstGeom>
                        </p:spPr>
                        <p:style>
                          <a:lnRef idx="1">
                            <a:schemeClr val="dk1"/>
                          </a:lnRef>
                          <a:fillRef idx="0">
                            <a:schemeClr val="dk1"/>
                          </a:fillRef>
                          <a:effectRef idx="0">
                            <a:schemeClr val="dk1"/>
                          </a:effectRef>
                          <a:fontRef idx="minor">
                            <a:schemeClr val="tx1"/>
                          </a:fontRef>
                        </p:style>
                      </p:cxnSp>
                    </p:grpSp>
                    <p:grpSp>
                      <p:nvGrpSpPr>
                        <p:cNvPr id="84" name="Group 83">
                          <a:extLst>
                            <a:ext uri="{FF2B5EF4-FFF2-40B4-BE49-F238E27FC236}">
                              <a16:creationId xmlns:a16="http://schemas.microsoft.com/office/drawing/2014/main" id="{42E6FDF0-9FD2-01A6-9609-F220797BC803}"/>
                            </a:ext>
                          </a:extLst>
                        </p:cNvPr>
                        <p:cNvGrpSpPr/>
                        <p:nvPr/>
                      </p:nvGrpSpPr>
                      <p:grpSpPr>
                        <a:xfrm rot="5772420">
                          <a:off x="1524985" y="13581376"/>
                          <a:ext cx="839659" cy="945015"/>
                          <a:chOff x="3111251" y="11908251"/>
                          <a:chExt cx="839659" cy="945015"/>
                        </a:xfrm>
                      </p:grpSpPr>
                      <p:sp>
                        <p:nvSpPr>
                          <p:cNvPr id="85" name="Arc 84">
                            <a:extLst>
                              <a:ext uri="{FF2B5EF4-FFF2-40B4-BE49-F238E27FC236}">
                                <a16:creationId xmlns:a16="http://schemas.microsoft.com/office/drawing/2014/main" id="{6FBA15DB-3C20-D4CB-0FA3-DEF1CE7A92D8}"/>
                              </a:ext>
                            </a:extLst>
                          </p:cNvPr>
                          <p:cNvSpPr/>
                          <p:nvPr/>
                        </p:nvSpPr>
                        <p:spPr>
                          <a:xfrm flipV="1">
                            <a:off x="3111251" y="11908251"/>
                            <a:ext cx="788236" cy="94501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86" name="Straight Connector 85">
                            <a:extLst>
                              <a:ext uri="{FF2B5EF4-FFF2-40B4-BE49-F238E27FC236}">
                                <a16:creationId xmlns:a16="http://schemas.microsoft.com/office/drawing/2014/main" id="{C5A34539-02F8-654F-E997-0E55B894D59C}"/>
                              </a:ext>
                            </a:extLst>
                          </p:cNvPr>
                          <p:cNvCxnSpPr>
                            <a:cxnSpLocks/>
                          </p:cNvCxnSpPr>
                          <p:nvPr/>
                        </p:nvCxnSpPr>
                        <p:spPr>
                          <a:xfrm>
                            <a:off x="3900771" y="12377782"/>
                            <a:ext cx="50139" cy="833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5CF3A644-B804-E757-51BD-4CF54621313F}"/>
                              </a:ext>
                            </a:extLst>
                          </p:cNvPr>
                          <p:cNvCxnSpPr>
                            <a:cxnSpLocks/>
                          </p:cNvCxnSpPr>
                          <p:nvPr/>
                        </p:nvCxnSpPr>
                        <p:spPr>
                          <a:xfrm flipV="1">
                            <a:off x="3825440" y="12383621"/>
                            <a:ext cx="74047" cy="83388"/>
                          </a:xfrm>
                          <a:prstGeom prst="line">
                            <a:avLst/>
                          </a:prstGeom>
                        </p:spPr>
                        <p:style>
                          <a:lnRef idx="1">
                            <a:schemeClr val="dk1"/>
                          </a:lnRef>
                          <a:fillRef idx="0">
                            <a:schemeClr val="dk1"/>
                          </a:fillRef>
                          <a:effectRef idx="0">
                            <a:schemeClr val="dk1"/>
                          </a:effectRef>
                          <a:fontRef idx="minor">
                            <a:schemeClr val="tx1"/>
                          </a:fontRef>
                        </p:style>
                      </p:cxnSp>
                    </p:grpSp>
                    <p:grpSp>
                      <p:nvGrpSpPr>
                        <p:cNvPr id="88" name="Group 87">
                          <a:extLst>
                            <a:ext uri="{FF2B5EF4-FFF2-40B4-BE49-F238E27FC236}">
                              <a16:creationId xmlns:a16="http://schemas.microsoft.com/office/drawing/2014/main" id="{07B7F10B-B8FE-84BA-FE29-488C52B5BE55}"/>
                            </a:ext>
                          </a:extLst>
                        </p:cNvPr>
                        <p:cNvGrpSpPr/>
                        <p:nvPr/>
                      </p:nvGrpSpPr>
                      <p:grpSpPr>
                        <a:xfrm rot="372420">
                          <a:off x="3277576" y="13514492"/>
                          <a:ext cx="839659" cy="945015"/>
                          <a:chOff x="3111251" y="11908251"/>
                          <a:chExt cx="839659" cy="945015"/>
                        </a:xfrm>
                      </p:grpSpPr>
                      <p:sp>
                        <p:nvSpPr>
                          <p:cNvPr id="89" name="Arc 88">
                            <a:extLst>
                              <a:ext uri="{FF2B5EF4-FFF2-40B4-BE49-F238E27FC236}">
                                <a16:creationId xmlns:a16="http://schemas.microsoft.com/office/drawing/2014/main" id="{871C4626-E45B-B142-FA9F-F6EEAE0FCE39}"/>
                              </a:ext>
                            </a:extLst>
                          </p:cNvPr>
                          <p:cNvSpPr/>
                          <p:nvPr/>
                        </p:nvSpPr>
                        <p:spPr>
                          <a:xfrm flipV="1">
                            <a:off x="3111251" y="11908251"/>
                            <a:ext cx="788236" cy="94501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90" name="Straight Connector 89">
                            <a:extLst>
                              <a:ext uri="{FF2B5EF4-FFF2-40B4-BE49-F238E27FC236}">
                                <a16:creationId xmlns:a16="http://schemas.microsoft.com/office/drawing/2014/main" id="{5FD12A49-D74D-A360-3777-4917219A2D60}"/>
                              </a:ext>
                            </a:extLst>
                          </p:cNvPr>
                          <p:cNvCxnSpPr>
                            <a:cxnSpLocks/>
                          </p:cNvCxnSpPr>
                          <p:nvPr/>
                        </p:nvCxnSpPr>
                        <p:spPr>
                          <a:xfrm>
                            <a:off x="3900771" y="12377782"/>
                            <a:ext cx="50139" cy="8338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96473672-1768-0B92-9B99-803627B7DA09}"/>
                              </a:ext>
                            </a:extLst>
                          </p:cNvPr>
                          <p:cNvCxnSpPr>
                            <a:cxnSpLocks/>
                          </p:cNvCxnSpPr>
                          <p:nvPr/>
                        </p:nvCxnSpPr>
                        <p:spPr>
                          <a:xfrm flipV="1">
                            <a:off x="3825440" y="12383621"/>
                            <a:ext cx="74047" cy="83388"/>
                          </a:xfrm>
                          <a:prstGeom prst="line">
                            <a:avLst/>
                          </a:prstGeom>
                        </p:spPr>
                        <p:style>
                          <a:lnRef idx="1">
                            <a:schemeClr val="dk1"/>
                          </a:lnRef>
                          <a:fillRef idx="0">
                            <a:schemeClr val="dk1"/>
                          </a:fillRef>
                          <a:effectRef idx="0">
                            <a:schemeClr val="dk1"/>
                          </a:effectRef>
                          <a:fontRef idx="minor">
                            <a:schemeClr val="tx1"/>
                          </a:fontRef>
                        </p:style>
                      </p:cxnSp>
                    </p:grpSp>
                    <p:grpSp>
                      <p:nvGrpSpPr>
                        <p:cNvPr id="92" name="Group 91">
                          <a:extLst>
                            <a:ext uri="{FF2B5EF4-FFF2-40B4-BE49-F238E27FC236}">
                              <a16:creationId xmlns:a16="http://schemas.microsoft.com/office/drawing/2014/main" id="{28662FB6-FA75-BECB-754E-275C0D2D184B}"/>
                            </a:ext>
                          </a:extLst>
                        </p:cNvPr>
                        <p:cNvGrpSpPr/>
                        <p:nvPr/>
                      </p:nvGrpSpPr>
                      <p:grpSpPr>
                        <a:xfrm rot="11172420">
                          <a:off x="1445543" y="11968193"/>
                          <a:ext cx="839659" cy="945015"/>
                          <a:chOff x="3111251" y="11908251"/>
                          <a:chExt cx="839659" cy="945015"/>
                        </a:xfrm>
                      </p:grpSpPr>
                      <p:sp>
                        <p:nvSpPr>
                          <p:cNvPr id="93" name="Arc 92">
                            <a:extLst>
                              <a:ext uri="{FF2B5EF4-FFF2-40B4-BE49-F238E27FC236}">
                                <a16:creationId xmlns:a16="http://schemas.microsoft.com/office/drawing/2014/main" id="{2E7C8127-99FD-5A14-68A9-4C632A39D8DE}"/>
                              </a:ext>
                            </a:extLst>
                          </p:cNvPr>
                          <p:cNvSpPr/>
                          <p:nvPr/>
                        </p:nvSpPr>
                        <p:spPr>
                          <a:xfrm flipV="1">
                            <a:off x="3111251" y="11908251"/>
                            <a:ext cx="788236" cy="94501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94" name="Straight Connector 93">
                            <a:extLst>
                              <a:ext uri="{FF2B5EF4-FFF2-40B4-BE49-F238E27FC236}">
                                <a16:creationId xmlns:a16="http://schemas.microsoft.com/office/drawing/2014/main" id="{595C16BD-65A8-F552-816D-CA78BDBFB45B}"/>
                              </a:ext>
                            </a:extLst>
                          </p:cNvPr>
                          <p:cNvCxnSpPr>
                            <a:cxnSpLocks/>
                          </p:cNvCxnSpPr>
                          <p:nvPr/>
                        </p:nvCxnSpPr>
                        <p:spPr>
                          <a:xfrm>
                            <a:off x="3900771" y="12377782"/>
                            <a:ext cx="50139" cy="83388"/>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041AE07-682A-BEEC-BD03-E2FCA31CA9CA}"/>
                              </a:ext>
                            </a:extLst>
                          </p:cNvPr>
                          <p:cNvCxnSpPr>
                            <a:cxnSpLocks/>
                          </p:cNvCxnSpPr>
                          <p:nvPr/>
                        </p:nvCxnSpPr>
                        <p:spPr>
                          <a:xfrm flipV="1">
                            <a:off x="3825440" y="12383621"/>
                            <a:ext cx="74047" cy="83388"/>
                          </a:xfrm>
                          <a:prstGeom prst="line">
                            <a:avLst/>
                          </a:prstGeom>
                        </p:spPr>
                        <p:style>
                          <a:lnRef idx="1">
                            <a:schemeClr val="dk1"/>
                          </a:lnRef>
                          <a:fillRef idx="0">
                            <a:schemeClr val="dk1"/>
                          </a:fillRef>
                          <a:effectRef idx="0">
                            <a:schemeClr val="dk1"/>
                          </a:effectRef>
                          <a:fontRef idx="minor">
                            <a:schemeClr val="tx1"/>
                          </a:fontRef>
                        </p:style>
                      </p:cxnSp>
                    </p:grpSp>
                  </p:grpSp>
                  <p:cxnSp>
                    <p:nvCxnSpPr>
                      <p:cNvPr id="99" name="Straight Connector 98">
                        <a:extLst>
                          <a:ext uri="{FF2B5EF4-FFF2-40B4-BE49-F238E27FC236}">
                            <a16:creationId xmlns:a16="http://schemas.microsoft.com/office/drawing/2014/main" id="{33589968-74D0-24E9-985E-889C6303F05D}"/>
                          </a:ext>
                        </a:extLst>
                      </p:cNvPr>
                      <p:cNvCxnSpPr>
                        <a:cxnSpLocks/>
                      </p:cNvCxnSpPr>
                      <p:nvPr/>
                    </p:nvCxnSpPr>
                    <p:spPr>
                      <a:xfrm>
                        <a:off x="1502532" y="13174451"/>
                        <a:ext cx="1246326"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9CF29D96-2B4A-EC9C-2474-40ACB4FA1386}"/>
                          </a:ext>
                        </a:extLst>
                      </p:cNvPr>
                      <p:cNvCxnSpPr/>
                      <p:nvPr/>
                    </p:nvCxnSpPr>
                    <p:spPr>
                      <a:xfrm>
                        <a:off x="1477112" y="12453040"/>
                        <a:ext cx="2543492"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27AC42A3-B004-02CD-CE1C-77AA6BE883FB}"/>
                          </a:ext>
                        </a:extLst>
                      </p:cNvPr>
                      <p:cNvCxnSpPr>
                        <a:cxnSpLocks/>
                      </p:cNvCxnSpPr>
                      <p:nvPr/>
                    </p:nvCxnSpPr>
                    <p:spPr>
                      <a:xfrm>
                        <a:off x="1493043" y="12453040"/>
                        <a:ext cx="0" cy="7214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8B3DCC35-64F6-8C83-9A77-2BEFFA62A90C}"/>
                          </a:ext>
                        </a:extLst>
                      </p:cNvPr>
                      <p:cNvCxnSpPr>
                        <a:cxnSpLocks/>
                      </p:cNvCxnSpPr>
                      <p:nvPr/>
                    </p:nvCxnSpPr>
                    <p:spPr>
                      <a:xfrm rot="5400000">
                        <a:off x="2115773" y="13797614"/>
                        <a:ext cx="1246326"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E442757-F623-DF15-D53D-326AD0A0CD19}"/>
                          </a:ext>
                        </a:extLst>
                      </p:cNvPr>
                      <p:cNvCxnSpPr>
                        <a:cxnSpLocks/>
                      </p:cNvCxnSpPr>
                      <p:nvPr/>
                    </p:nvCxnSpPr>
                    <p:spPr>
                      <a:xfrm rot="5400000">
                        <a:off x="2184863" y="13140966"/>
                        <a:ext cx="2543492"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3E706A12-66FE-B8A6-36A1-3C4186C96ECB}"/>
                          </a:ext>
                        </a:extLst>
                      </p:cNvPr>
                      <p:cNvCxnSpPr>
                        <a:cxnSpLocks/>
                      </p:cNvCxnSpPr>
                      <p:nvPr/>
                    </p:nvCxnSpPr>
                    <p:spPr>
                      <a:xfrm rot="5400000">
                        <a:off x="3101465" y="14046959"/>
                        <a:ext cx="0" cy="7214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3A7FBD9F-7345-166F-F668-ED40828C9512}"/>
                              </a:ext>
                            </a:extLst>
                          </p:cNvPr>
                          <p:cNvSpPr txBox="1"/>
                          <p:nvPr/>
                        </p:nvSpPr>
                        <p:spPr>
                          <a:xfrm>
                            <a:off x="2846936" y="14357415"/>
                            <a:ext cx="553150"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𝑑</m:t>
                                      </m:r>
                                    </m:e>
                                    <m:sub>
                                      <m:r>
                                        <a:rPr lang="en-GB" sz="1800" b="0" i="1" smtClean="0">
                                          <a:latin typeface="Cambria Math" panose="02040503050406030204" pitchFamily="18" charset="0"/>
                                        </a:rPr>
                                        <m:t>𝑦</m:t>
                                      </m:r>
                                    </m:sub>
                                  </m:sSub>
                                </m:oMath>
                              </m:oMathPara>
                            </a14:m>
                            <a:endParaRPr lang="en-GB" sz="1800" b="0" dirty="0"/>
                          </a:p>
                        </p:txBody>
                      </p:sp>
                    </mc:Choice>
                    <mc:Fallback xmlns="">
                      <p:sp>
                        <p:nvSpPr>
                          <p:cNvPr id="112" name="TextBox 111">
                            <a:extLst>
                              <a:ext uri="{FF2B5EF4-FFF2-40B4-BE49-F238E27FC236}">
                                <a16:creationId xmlns:a16="http://schemas.microsoft.com/office/drawing/2014/main" id="{3A7FBD9F-7345-166F-F668-ED40828C9512}"/>
                              </a:ext>
                            </a:extLst>
                          </p:cNvPr>
                          <p:cNvSpPr txBox="1">
                            <a:spLocks noRot="1" noChangeAspect="1" noMove="1" noResize="1" noEditPoints="1" noAdjustHandles="1" noChangeArrowheads="1" noChangeShapeType="1" noTextEdit="1"/>
                          </p:cNvSpPr>
                          <p:nvPr/>
                        </p:nvSpPr>
                        <p:spPr>
                          <a:xfrm>
                            <a:off x="2846936" y="14357415"/>
                            <a:ext cx="553150" cy="391261"/>
                          </a:xfrm>
                          <a:prstGeom prst="rect">
                            <a:avLst/>
                          </a:prstGeom>
                          <a:blipFill>
                            <a:blip r:embed="rId5"/>
                            <a:stretch>
                              <a:fillRect b="-3125"/>
                            </a:stretch>
                          </a:blipFill>
                        </p:spPr>
                        <p:txBody>
                          <a:bodyPr/>
                          <a:lstStyle/>
                          <a:p>
                            <a:r>
                              <a:rPr lang="en-GB">
                                <a:noFill/>
                              </a:rPr>
                              <a:t> </a:t>
                            </a:r>
                          </a:p>
                        </p:txBody>
                      </p:sp>
                    </mc:Fallback>
                  </mc:AlternateContent>
                </p:grpSp>
                <p:sp>
                  <p:nvSpPr>
                    <p:cNvPr id="114" name="Oval 113">
                      <a:extLst>
                        <a:ext uri="{FF2B5EF4-FFF2-40B4-BE49-F238E27FC236}">
                          <a16:creationId xmlns:a16="http://schemas.microsoft.com/office/drawing/2014/main" id="{6891D4A0-25B3-EABA-E06F-B36D3831CAD6}"/>
                        </a:ext>
                      </a:extLst>
                    </p:cNvPr>
                    <p:cNvSpPr/>
                    <p:nvPr/>
                  </p:nvSpPr>
                  <p:spPr>
                    <a:xfrm>
                      <a:off x="2630936" y="13071046"/>
                      <a:ext cx="216000" cy="216000"/>
                    </a:xfrm>
                    <a:prstGeom prst="ellipse">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2BEAFD38-70A3-D556-01E8-55175270A292}"/>
                            </a:ext>
                          </a:extLst>
                        </p:cNvPr>
                        <p:cNvSpPr txBox="1"/>
                        <p:nvPr/>
                      </p:nvSpPr>
                      <p:spPr>
                        <a:xfrm>
                          <a:off x="2084013" y="13118637"/>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𝑧</m:t>
                                    </m:r>
                                  </m:sub>
                                </m:sSub>
                              </m:oMath>
                            </m:oMathPara>
                          </a14:m>
                          <a:endParaRPr lang="en-GB" sz="1800" b="0" dirty="0"/>
                        </a:p>
                      </p:txBody>
                    </p:sp>
                  </mc:Choice>
                  <mc:Fallback xmlns="">
                    <p:sp>
                      <p:nvSpPr>
                        <p:cNvPr id="115" name="TextBox 114">
                          <a:extLst>
                            <a:ext uri="{FF2B5EF4-FFF2-40B4-BE49-F238E27FC236}">
                              <a16:creationId xmlns:a16="http://schemas.microsoft.com/office/drawing/2014/main" id="{2BEAFD38-70A3-D556-01E8-55175270A292}"/>
                            </a:ext>
                          </a:extLst>
                        </p:cNvPr>
                        <p:cNvSpPr txBox="1">
                          <a:spLocks noRot="1" noChangeAspect="1" noMove="1" noResize="1" noEditPoints="1" noAdjustHandles="1" noChangeArrowheads="1" noChangeShapeType="1" noTextEdit="1"/>
                        </p:cNvSpPr>
                        <p:nvPr/>
                      </p:nvSpPr>
                      <p:spPr>
                        <a:xfrm>
                          <a:off x="2084013" y="13118637"/>
                          <a:ext cx="553150" cy="369332"/>
                        </a:xfrm>
                        <a:prstGeom prst="rect">
                          <a:avLst/>
                        </a:prstGeom>
                        <a:blipFill>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24D6AB4F-DF40-7A73-727A-370D45E65FCA}"/>
                          </a:ext>
                        </a:extLst>
                      </p:cNvPr>
                      <p:cNvSpPr txBox="1"/>
                      <p:nvPr/>
                    </p:nvSpPr>
                    <p:spPr>
                      <a:xfrm>
                        <a:off x="3575636" y="11557714"/>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1</m:t>
                              </m:r>
                            </m:oMath>
                          </m:oMathPara>
                        </a14:m>
                        <a:endParaRPr lang="en-GB" sz="1800" b="0" dirty="0"/>
                      </a:p>
                    </p:txBody>
                  </p:sp>
                </mc:Choice>
                <mc:Fallback xmlns="">
                  <p:sp>
                    <p:nvSpPr>
                      <p:cNvPr id="139" name="TextBox 138">
                        <a:extLst>
                          <a:ext uri="{FF2B5EF4-FFF2-40B4-BE49-F238E27FC236}">
                            <a16:creationId xmlns:a16="http://schemas.microsoft.com/office/drawing/2014/main" id="{24D6AB4F-DF40-7A73-727A-370D45E65FCA}"/>
                          </a:ext>
                        </a:extLst>
                      </p:cNvPr>
                      <p:cNvSpPr txBox="1">
                        <a:spLocks noRot="1" noChangeAspect="1" noMove="1" noResize="1" noEditPoints="1" noAdjustHandles="1" noChangeArrowheads="1" noChangeShapeType="1" noTextEdit="1"/>
                      </p:cNvSpPr>
                      <p:nvPr/>
                    </p:nvSpPr>
                    <p:spPr>
                      <a:xfrm>
                        <a:off x="3575636" y="11557714"/>
                        <a:ext cx="553150"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4F6E7641-9F46-1302-F225-56ACE6C4F144}"/>
                          </a:ext>
                        </a:extLst>
                      </p:cNvPr>
                      <p:cNvSpPr txBox="1"/>
                      <p:nvPr/>
                    </p:nvSpPr>
                    <p:spPr>
                      <a:xfrm>
                        <a:off x="1008892" y="14069272"/>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2</m:t>
                              </m:r>
                            </m:oMath>
                          </m:oMathPara>
                        </a14:m>
                        <a:endParaRPr lang="en-GB" sz="1800" b="0" dirty="0"/>
                      </a:p>
                    </p:txBody>
                  </p:sp>
                </mc:Choice>
                <mc:Fallback xmlns="">
                  <p:sp>
                    <p:nvSpPr>
                      <p:cNvPr id="140" name="TextBox 139">
                        <a:extLst>
                          <a:ext uri="{FF2B5EF4-FFF2-40B4-BE49-F238E27FC236}">
                            <a16:creationId xmlns:a16="http://schemas.microsoft.com/office/drawing/2014/main" id="{4F6E7641-9F46-1302-F225-56ACE6C4F144}"/>
                          </a:ext>
                        </a:extLst>
                      </p:cNvPr>
                      <p:cNvSpPr txBox="1">
                        <a:spLocks noRot="1" noChangeAspect="1" noMove="1" noResize="1" noEditPoints="1" noAdjustHandles="1" noChangeArrowheads="1" noChangeShapeType="1" noTextEdit="1"/>
                      </p:cNvSpPr>
                      <p:nvPr/>
                    </p:nvSpPr>
                    <p:spPr>
                      <a:xfrm>
                        <a:off x="1008892" y="14069272"/>
                        <a:ext cx="553150"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17E65973-F190-24E7-19A6-45E9F07F29C4}"/>
                          </a:ext>
                        </a:extLst>
                      </p:cNvPr>
                      <p:cNvSpPr txBox="1"/>
                      <p:nvPr/>
                    </p:nvSpPr>
                    <p:spPr>
                      <a:xfrm>
                        <a:off x="3604911" y="14028060"/>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4</m:t>
                              </m:r>
                            </m:oMath>
                          </m:oMathPara>
                        </a14:m>
                        <a:endParaRPr lang="en-GB" sz="1800" b="0" dirty="0"/>
                      </a:p>
                    </p:txBody>
                  </p:sp>
                </mc:Choice>
                <mc:Fallback xmlns="">
                  <p:sp>
                    <p:nvSpPr>
                      <p:cNvPr id="141" name="TextBox 140">
                        <a:extLst>
                          <a:ext uri="{FF2B5EF4-FFF2-40B4-BE49-F238E27FC236}">
                            <a16:creationId xmlns:a16="http://schemas.microsoft.com/office/drawing/2014/main" id="{17E65973-F190-24E7-19A6-45E9F07F29C4}"/>
                          </a:ext>
                        </a:extLst>
                      </p:cNvPr>
                      <p:cNvSpPr txBox="1">
                        <a:spLocks noRot="1" noChangeAspect="1" noMove="1" noResize="1" noEditPoints="1" noAdjustHandles="1" noChangeArrowheads="1" noChangeShapeType="1" noTextEdit="1"/>
                      </p:cNvSpPr>
                      <p:nvPr/>
                    </p:nvSpPr>
                    <p:spPr>
                      <a:xfrm>
                        <a:off x="3604911" y="14028060"/>
                        <a:ext cx="553150"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CC0E4E26-8D33-B8A7-D879-5C34DD34B264}"/>
                          </a:ext>
                        </a:extLst>
                      </p:cNvPr>
                      <p:cNvSpPr txBox="1"/>
                      <p:nvPr/>
                    </p:nvSpPr>
                    <p:spPr>
                      <a:xfrm>
                        <a:off x="1060448" y="11517154"/>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3</m:t>
                              </m:r>
                            </m:oMath>
                          </m:oMathPara>
                        </a14:m>
                        <a:endParaRPr lang="en-GB" sz="1800" b="0" dirty="0"/>
                      </a:p>
                    </p:txBody>
                  </p:sp>
                </mc:Choice>
                <mc:Fallback xmlns="">
                  <p:sp>
                    <p:nvSpPr>
                      <p:cNvPr id="142" name="TextBox 141">
                        <a:extLst>
                          <a:ext uri="{FF2B5EF4-FFF2-40B4-BE49-F238E27FC236}">
                            <a16:creationId xmlns:a16="http://schemas.microsoft.com/office/drawing/2014/main" id="{CC0E4E26-8D33-B8A7-D879-5C34DD34B264}"/>
                          </a:ext>
                        </a:extLst>
                      </p:cNvPr>
                      <p:cNvSpPr txBox="1">
                        <a:spLocks noRot="1" noChangeAspect="1" noMove="1" noResize="1" noEditPoints="1" noAdjustHandles="1" noChangeArrowheads="1" noChangeShapeType="1" noTextEdit="1"/>
                      </p:cNvSpPr>
                      <p:nvPr/>
                    </p:nvSpPr>
                    <p:spPr>
                      <a:xfrm>
                        <a:off x="1060448" y="11517154"/>
                        <a:ext cx="553150" cy="369332"/>
                      </a:xfrm>
                      <a:prstGeom prst="rect">
                        <a:avLst/>
                      </a:prstGeom>
                      <a:blipFill>
                        <a:blip r:embed="rId10"/>
                        <a:stretch>
                          <a:fillRect/>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D1E6F9F-94B2-F0A4-7C5C-100882F6D18C}"/>
                        </a:ext>
                      </a:extLst>
                    </p:cNvPr>
                    <p:cNvSpPr txBox="1"/>
                    <p:nvPr/>
                  </p:nvSpPr>
                  <p:spPr>
                    <a:xfrm>
                      <a:off x="12546903" y="17474807"/>
                      <a:ext cx="1594628" cy="338554"/>
                    </a:xfrm>
                    <a:prstGeom prst="rect">
                      <a:avLst/>
                    </a:prstGeom>
                    <a:noFill/>
                  </p:spPr>
                  <p:txBody>
                    <a:bodyPr wrap="square" rtlCol="0">
                      <a:spAutoFit/>
                    </a:bodyPr>
                    <a:lstStyle/>
                    <a:p>
                      <a14:m>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2</m:t>
                          </m:r>
                          <m:r>
                            <a:rPr lang="en-US" sz="1600" b="0" i="1" smtClean="0">
                              <a:latin typeface="Cambria Math" panose="02040503050406030204" pitchFamily="18" charset="0"/>
                            </a:rPr>
                            <m:t>𝑎</m:t>
                          </m:r>
                          <m:r>
                            <a:rPr lang="en-GB" sz="1600" b="0" i="1" smtClean="0">
                              <a:latin typeface="Cambria Math" panose="02040503050406030204" pitchFamily="18" charset="0"/>
                            </a:rPr>
                            <m:t>: </m:t>
                          </m:r>
                          <m:r>
                            <a:rPr lang="en-GB" sz="1600" b="0" i="1" smtClean="0">
                              <a:latin typeface="Cambria Math" panose="02040503050406030204" pitchFamily="18" charset="0"/>
                            </a:rPr>
                            <m:t>𝑥𝑦</m:t>
                          </m:r>
                          <m:r>
                            <a:rPr lang="en-GB" sz="1600" b="0" i="1" smtClean="0">
                              <a:latin typeface="Cambria Math" panose="02040503050406030204" pitchFamily="18" charset="0"/>
                            </a:rPr>
                            <m:t> </m:t>
                          </m:r>
                          <m:r>
                            <a:rPr lang="en-GB" sz="1600" b="0" i="1" smtClean="0">
                              <a:latin typeface="Cambria Math" panose="02040503050406030204" pitchFamily="18" charset="0"/>
                            </a:rPr>
                            <m:t>𝑃𝑙𝑎𝑛𝑒</m:t>
                          </m:r>
                          <m:r>
                            <a:rPr lang="en-GB" sz="1600" b="0" i="1" smtClean="0">
                              <a:latin typeface="Cambria Math" panose="02040503050406030204" pitchFamily="18" charset="0"/>
                            </a:rPr>
                            <m:t> </m:t>
                          </m:r>
                        </m:oMath>
                      </a14:m>
                      <a:r>
                        <a:rPr lang="en-GB" sz="1600" dirty="0"/>
                        <a:t> </a:t>
                      </a:r>
                    </a:p>
                  </p:txBody>
                </p:sp>
              </mc:Choice>
              <mc:Fallback>
                <p:sp>
                  <p:nvSpPr>
                    <p:cNvPr id="4" name="TextBox 3">
                      <a:extLst>
                        <a:ext uri="{FF2B5EF4-FFF2-40B4-BE49-F238E27FC236}">
                          <a16:creationId xmlns:a16="http://schemas.microsoft.com/office/drawing/2014/main" id="{5D1E6F9F-94B2-F0A4-7C5C-100882F6D18C}"/>
                        </a:ext>
                      </a:extLst>
                    </p:cNvPr>
                    <p:cNvSpPr txBox="1">
                      <a:spLocks noRot="1" noChangeAspect="1" noMove="1" noResize="1" noEditPoints="1" noAdjustHandles="1" noChangeArrowheads="1" noChangeShapeType="1" noTextEdit="1"/>
                    </p:cNvSpPr>
                    <p:nvPr/>
                  </p:nvSpPr>
                  <p:spPr>
                    <a:xfrm>
                      <a:off x="12546903" y="17474807"/>
                      <a:ext cx="1594628" cy="338554"/>
                    </a:xfrm>
                    <a:prstGeom prst="rect">
                      <a:avLst/>
                    </a:prstGeom>
                    <a:blipFill>
                      <a:blip r:embed="rId93"/>
                      <a:stretch>
                        <a:fillRect r="-4580" b="-10714"/>
                      </a:stretch>
                    </a:blipFill>
                  </p:spPr>
                  <p:txBody>
                    <a:bodyPr/>
                    <a:lstStyle/>
                    <a:p>
                      <a:r>
                        <a:rPr lang="en-GB">
                          <a:noFill/>
                        </a:rPr>
                        <a:t> </a:t>
                      </a:r>
                    </a:p>
                  </p:txBody>
                </p:sp>
              </mc:Fallback>
            </mc:AlternateContent>
          </p:grpSp>
          <p:grpSp>
            <p:nvGrpSpPr>
              <p:cNvPr id="54" name="Group 53">
                <a:extLst>
                  <a:ext uri="{FF2B5EF4-FFF2-40B4-BE49-F238E27FC236}">
                    <a16:creationId xmlns:a16="http://schemas.microsoft.com/office/drawing/2014/main" id="{DBC14671-D178-644A-CAA9-C871620DD654}"/>
                  </a:ext>
                </a:extLst>
              </p:cNvPr>
              <p:cNvGrpSpPr/>
              <p:nvPr/>
            </p:nvGrpSpPr>
            <p:grpSpPr>
              <a:xfrm>
                <a:off x="5297996" y="13822538"/>
                <a:ext cx="3957117" cy="2683031"/>
                <a:chOff x="5538005" y="8667597"/>
                <a:chExt cx="3957117" cy="2683031"/>
              </a:xfrm>
            </p:grpSpPr>
            <p:grpSp>
              <p:nvGrpSpPr>
                <p:cNvPr id="20" name="Group 19">
                  <a:extLst>
                    <a:ext uri="{FF2B5EF4-FFF2-40B4-BE49-F238E27FC236}">
                      <a16:creationId xmlns:a16="http://schemas.microsoft.com/office/drawing/2014/main" id="{26D94268-B067-9D84-CF34-09C553BAD2A2}"/>
                    </a:ext>
                  </a:extLst>
                </p:cNvPr>
                <p:cNvGrpSpPr/>
                <p:nvPr/>
              </p:nvGrpSpPr>
              <p:grpSpPr>
                <a:xfrm rot="1855101">
                  <a:off x="5538005" y="8667597"/>
                  <a:ext cx="3957117" cy="2683031"/>
                  <a:chOff x="15131036" y="14717553"/>
                  <a:chExt cx="3957117" cy="2683031"/>
                </a:xfrm>
              </p:grpSpPr>
              <p:grpSp>
                <p:nvGrpSpPr>
                  <p:cNvPr id="156" name="Group 155">
                    <a:extLst>
                      <a:ext uri="{FF2B5EF4-FFF2-40B4-BE49-F238E27FC236}">
                        <a16:creationId xmlns:a16="http://schemas.microsoft.com/office/drawing/2014/main" id="{59892338-6A87-A8DE-6565-A0157ECB8DB8}"/>
                      </a:ext>
                    </a:extLst>
                  </p:cNvPr>
                  <p:cNvGrpSpPr/>
                  <p:nvPr/>
                </p:nvGrpSpPr>
                <p:grpSpPr>
                  <a:xfrm>
                    <a:off x="15131036" y="14717553"/>
                    <a:ext cx="3957117" cy="2280630"/>
                    <a:chOff x="4668914" y="11612044"/>
                    <a:chExt cx="3957117" cy="2280630"/>
                  </a:xfrm>
                </p:grpSpPr>
                <p:grpSp>
                  <p:nvGrpSpPr>
                    <p:cNvPr id="154" name="Group 153">
                      <a:extLst>
                        <a:ext uri="{FF2B5EF4-FFF2-40B4-BE49-F238E27FC236}">
                          <a16:creationId xmlns:a16="http://schemas.microsoft.com/office/drawing/2014/main" id="{4E4ABF10-57E6-2A4C-30E6-CC4093ADE382}"/>
                        </a:ext>
                      </a:extLst>
                    </p:cNvPr>
                    <p:cNvGrpSpPr/>
                    <p:nvPr/>
                  </p:nvGrpSpPr>
                  <p:grpSpPr>
                    <a:xfrm>
                      <a:off x="4668914" y="11612044"/>
                      <a:ext cx="3957117" cy="2280630"/>
                      <a:chOff x="4668914" y="11612044"/>
                      <a:chExt cx="3957117" cy="2280630"/>
                    </a:xfrm>
                  </p:grpSpPr>
                  <p:cxnSp>
                    <p:nvCxnSpPr>
                      <p:cNvPr id="118" name="Straight Connector 117">
                        <a:extLst>
                          <a:ext uri="{FF2B5EF4-FFF2-40B4-BE49-F238E27FC236}">
                            <a16:creationId xmlns:a16="http://schemas.microsoft.com/office/drawing/2014/main" id="{A536C8FA-12C0-9EA6-BAFD-9A084DEA677D}"/>
                          </a:ext>
                        </a:extLst>
                      </p:cNvPr>
                      <p:cNvCxnSpPr>
                        <a:cxnSpLocks/>
                      </p:cNvCxnSpPr>
                      <p:nvPr/>
                    </p:nvCxnSpPr>
                    <p:spPr>
                      <a:xfrm>
                        <a:off x="5539813" y="12943000"/>
                        <a:ext cx="2394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2EF59AF2-2DA3-9F18-AFDC-057D92DD8508}"/>
                          </a:ext>
                        </a:extLst>
                      </p:cNvPr>
                      <p:cNvCxnSpPr>
                        <a:cxnSpLocks/>
                      </p:cNvCxnSpPr>
                      <p:nvPr/>
                    </p:nvCxnSpPr>
                    <p:spPr>
                      <a:xfrm rot="19744899">
                        <a:off x="6789696" y="12754130"/>
                        <a:ext cx="628644" cy="379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D0B3E777-0B50-9269-A765-B18A711FD3A0}"/>
                          </a:ext>
                        </a:extLst>
                      </p:cNvPr>
                      <p:cNvCxnSpPr>
                        <a:cxnSpLocks/>
                      </p:cNvCxnSpPr>
                      <p:nvPr/>
                    </p:nvCxnSpPr>
                    <p:spPr>
                      <a:xfrm rot="20485598" flipH="1">
                        <a:off x="6607393" y="12959177"/>
                        <a:ext cx="272068" cy="851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237EAEB3-739D-C492-60A8-BEF11CE347ED}"/>
                              </a:ext>
                            </a:extLst>
                          </p:cNvPr>
                          <p:cNvSpPr txBox="1"/>
                          <p:nvPr/>
                        </p:nvSpPr>
                        <p:spPr>
                          <a:xfrm rot="19744899">
                            <a:off x="6262360" y="13523342"/>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𝑧</m:t>
                                      </m:r>
                                    </m:sub>
                                  </m:sSub>
                                </m:oMath>
                              </m:oMathPara>
                            </a14:m>
                            <a:endParaRPr lang="en-GB" sz="1800" b="0" dirty="0"/>
                          </a:p>
                        </p:txBody>
                      </p:sp>
                    </mc:Choice>
                    <mc:Fallback xmlns="">
                      <p:sp>
                        <p:nvSpPr>
                          <p:cNvPr id="120" name="TextBox 119">
                            <a:extLst>
                              <a:ext uri="{FF2B5EF4-FFF2-40B4-BE49-F238E27FC236}">
                                <a16:creationId xmlns:a16="http://schemas.microsoft.com/office/drawing/2014/main" id="{237EAEB3-739D-C492-60A8-BEF11CE347ED}"/>
                              </a:ext>
                            </a:extLst>
                          </p:cNvPr>
                          <p:cNvSpPr txBox="1">
                            <a:spLocks noRot="1" noChangeAspect="1" noMove="1" noResize="1" noEditPoints="1" noAdjustHandles="1" noChangeArrowheads="1" noChangeShapeType="1" noTextEdit="1"/>
                          </p:cNvSpPr>
                          <p:nvPr/>
                        </p:nvSpPr>
                        <p:spPr>
                          <a:xfrm rot="19744899">
                            <a:off x="6262360" y="13523342"/>
                            <a:ext cx="553150" cy="369332"/>
                          </a:xfrm>
                          <a:prstGeom prst="rect">
                            <a:avLst/>
                          </a:prstGeom>
                          <a:blipFill>
                            <a:blip r:embed="rId12"/>
                            <a:stretch>
                              <a:fillRect/>
                            </a:stretch>
                          </a:blipFill>
                        </p:spPr>
                        <p:txBody>
                          <a:bodyPr/>
                          <a:lstStyle/>
                          <a:p>
                            <a:r>
                              <a:rPr lang="en-GB">
                                <a:noFill/>
                              </a:rPr>
                              <a:t> </a:t>
                            </a:r>
                          </a:p>
                        </p:txBody>
                      </p:sp>
                    </mc:Fallback>
                  </mc:AlternateContent>
                  <p:cxnSp>
                    <p:nvCxnSpPr>
                      <p:cNvPr id="122" name="Straight Connector 121">
                        <a:extLst>
                          <a:ext uri="{FF2B5EF4-FFF2-40B4-BE49-F238E27FC236}">
                            <a16:creationId xmlns:a16="http://schemas.microsoft.com/office/drawing/2014/main" id="{C0781E6D-7CF4-9A83-51BF-BD3373633243}"/>
                          </a:ext>
                        </a:extLst>
                      </p:cNvPr>
                      <p:cNvCxnSpPr>
                        <a:cxnSpLocks/>
                      </p:cNvCxnSpPr>
                      <p:nvPr/>
                    </p:nvCxnSpPr>
                    <p:spPr>
                      <a:xfrm flipV="1">
                        <a:off x="5539813" y="12714210"/>
                        <a:ext cx="0" cy="223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952F36-C862-BED3-1CD6-82ABE7A4AA4A}"/>
                          </a:ext>
                        </a:extLst>
                      </p:cNvPr>
                      <p:cNvCxnSpPr>
                        <a:cxnSpLocks/>
                      </p:cNvCxnSpPr>
                      <p:nvPr/>
                    </p:nvCxnSpPr>
                    <p:spPr>
                      <a:xfrm flipV="1">
                        <a:off x="7933852" y="12730448"/>
                        <a:ext cx="0" cy="217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1E93A8E-D9C2-AA50-EBFB-E9453485436B}"/>
                          </a:ext>
                        </a:extLst>
                      </p:cNvPr>
                      <p:cNvCxnSpPr>
                        <a:cxnSpLocks/>
                      </p:cNvCxnSpPr>
                      <p:nvPr/>
                    </p:nvCxnSpPr>
                    <p:spPr>
                      <a:xfrm>
                        <a:off x="5222379" y="12714210"/>
                        <a:ext cx="6348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7D43355-6534-0F26-4FC1-61F8DB29F83B}"/>
                          </a:ext>
                        </a:extLst>
                      </p:cNvPr>
                      <p:cNvCxnSpPr>
                        <a:cxnSpLocks/>
                      </p:cNvCxnSpPr>
                      <p:nvPr/>
                    </p:nvCxnSpPr>
                    <p:spPr>
                      <a:xfrm>
                        <a:off x="7597251" y="12730448"/>
                        <a:ext cx="634867"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FA07C561-FDC2-8E3A-0383-C418AF0C767A}"/>
                              </a:ext>
                            </a:extLst>
                          </p:cNvPr>
                          <p:cNvSpPr txBox="1"/>
                          <p:nvPr/>
                        </p:nvSpPr>
                        <p:spPr>
                          <a:xfrm rot="19744899">
                            <a:off x="7009779" y="12850867"/>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𝑥</m:t>
                                      </m:r>
                                    </m:sub>
                                  </m:sSub>
                                </m:oMath>
                              </m:oMathPara>
                            </a14:m>
                            <a:endParaRPr lang="en-GB" sz="1800" b="0" dirty="0"/>
                          </a:p>
                        </p:txBody>
                      </p:sp>
                    </mc:Choice>
                    <mc:Fallback xmlns="">
                      <p:sp>
                        <p:nvSpPr>
                          <p:cNvPr id="131" name="TextBox 130">
                            <a:extLst>
                              <a:ext uri="{FF2B5EF4-FFF2-40B4-BE49-F238E27FC236}">
                                <a16:creationId xmlns:a16="http://schemas.microsoft.com/office/drawing/2014/main" id="{FA07C561-FDC2-8E3A-0383-C418AF0C767A}"/>
                              </a:ext>
                            </a:extLst>
                          </p:cNvPr>
                          <p:cNvSpPr txBox="1">
                            <a:spLocks noRot="1" noChangeAspect="1" noMove="1" noResize="1" noEditPoints="1" noAdjustHandles="1" noChangeArrowheads="1" noChangeShapeType="1" noTextEdit="1"/>
                          </p:cNvSpPr>
                          <p:nvPr/>
                        </p:nvSpPr>
                        <p:spPr>
                          <a:xfrm rot="19744899">
                            <a:off x="7009779" y="12850867"/>
                            <a:ext cx="553150" cy="369332"/>
                          </a:xfrm>
                          <a:prstGeom prst="rect">
                            <a:avLst/>
                          </a:prstGeom>
                          <a:blipFill>
                            <a:blip r:embed="rId13"/>
                            <a:stretch>
                              <a:fillRect/>
                            </a:stretch>
                          </a:blipFill>
                        </p:spPr>
                        <p:txBody>
                          <a:bodyPr/>
                          <a:lstStyle/>
                          <a:p>
                            <a:r>
                              <a:rPr lang="en-GB">
                                <a:noFill/>
                              </a:rPr>
                              <a:t> </a:t>
                            </a:r>
                          </a:p>
                        </p:txBody>
                      </p:sp>
                    </mc:Fallback>
                  </mc:AlternateContent>
                  <p:grpSp>
                    <p:nvGrpSpPr>
                      <p:cNvPr id="136" name="Group 135">
                        <a:extLst>
                          <a:ext uri="{FF2B5EF4-FFF2-40B4-BE49-F238E27FC236}">
                            <a16:creationId xmlns:a16="http://schemas.microsoft.com/office/drawing/2014/main" id="{E3D173EE-D28E-F701-9184-C9B730449874}"/>
                          </a:ext>
                        </a:extLst>
                      </p:cNvPr>
                      <p:cNvGrpSpPr/>
                      <p:nvPr/>
                    </p:nvGrpSpPr>
                    <p:grpSpPr>
                      <a:xfrm>
                        <a:off x="6632426" y="12834607"/>
                        <a:ext cx="216000" cy="216000"/>
                        <a:chOff x="6736831" y="12301963"/>
                        <a:chExt cx="216000" cy="216000"/>
                      </a:xfrm>
                    </p:grpSpPr>
                    <p:sp>
                      <p:nvSpPr>
                        <p:cNvPr id="132" name="Oval 131">
                          <a:extLst>
                            <a:ext uri="{FF2B5EF4-FFF2-40B4-BE49-F238E27FC236}">
                              <a16:creationId xmlns:a16="http://schemas.microsoft.com/office/drawing/2014/main" id="{6DF831A3-0B3E-51A3-B1DA-21D3A03DD3CA}"/>
                            </a:ext>
                          </a:extLst>
                        </p:cNvPr>
                        <p:cNvSpPr/>
                        <p:nvPr/>
                      </p:nvSpPr>
                      <p:spPr>
                        <a:xfrm>
                          <a:off x="6736831" y="12301963"/>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ight Triangle 132">
                          <a:extLst>
                            <a:ext uri="{FF2B5EF4-FFF2-40B4-BE49-F238E27FC236}">
                              <a16:creationId xmlns:a16="http://schemas.microsoft.com/office/drawing/2014/main" id="{F356B837-B583-AFDB-E3BA-683BF9040E5B}"/>
                            </a:ext>
                          </a:extLst>
                        </p:cNvPr>
                        <p:cNvSpPr/>
                        <p:nvPr/>
                      </p:nvSpPr>
                      <p:spPr>
                        <a:xfrm>
                          <a:off x="6856989" y="12304734"/>
                          <a:ext cx="93764" cy="99017"/>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5" name="Right Triangle 134">
                          <a:extLst>
                            <a:ext uri="{FF2B5EF4-FFF2-40B4-BE49-F238E27FC236}">
                              <a16:creationId xmlns:a16="http://schemas.microsoft.com/office/drawing/2014/main" id="{9CAC2B9D-DF2A-C0DB-E195-8EF0F54B7664}"/>
                            </a:ext>
                          </a:extLst>
                        </p:cNvPr>
                        <p:cNvSpPr/>
                        <p:nvPr/>
                      </p:nvSpPr>
                      <p:spPr>
                        <a:xfrm rot="10800000">
                          <a:off x="6743015" y="12416103"/>
                          <a:ext cx="93764" cy="99017"/>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cxnSp>
                    <p:nvCxnSpPr>
                      <p:cNvPr id="138" name="Straight Arrow Connector 137">
                        <a:extLst>
                          <a:ext uri="{FF2B5EF4-FFF2-40B4-BE49-F238E27FC236}">
                            <a16:creationId xmlns:a16="http://schemas.microsoft.com/office/drawing/2014/main" id="{D52DCC1C-6DF2-FB04-EB47-7CCFDB65D6C6}"/>
                          </a:ext>
                        </a:extLst>
                      </p:cNvPr>
                      <p:cNvCxnSpPr>
                        <a:cxnSpLocks/>
                      </p:cNvCxnSpPr>
                      <p:nvPr/>
                    </p:nvCxnSpPr>
                    <p:spPr>
                      <a:xfrm flipV="1">
                        <a:off x="5539812" y="11694691"/>
                        <a:ext cx="0" cy="8348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2AB35182-0D1D-B283-223E-88062113A4F2}"/>
                              </a:ext>
                            </a:extLst>
                          </p:cNvPr>
                          <p:cNvSpPr txBox="1"/>
                          <p:nvPr/>
                        </p:nvSpPr>
                        <p:spPr>
                          <a:xfrm rot="19744899">
                            <a:off x="4668914" y="11817686"/>
                            <a:ext cx="9124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𝐹</m:t>
                                      </m:r>
                                    </m:e>
                                    <m:sub>
                                      <m:r>
                                        <a:rPr lang="en-GB" sz="1800" b="0" i="1" smtClean="0">
                                          <a:latin typeface="Cambria Math" panose="02040503050406030204" pitchFamily="18" charset="0"/>
                                        </a:rPr>
                                        <m:t>2</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𝐹</m:t>
                                      </m:r>
                                    </m:e>
                                    <m:sub>
                                      <m:r>
                                        <a:rPr lang="en-GB" sz="1800" b="0" i="1" smtClean="0">
                                          <a:latin typeface="Cambria Math" panose="02040503050406030204" pitchFamily="18" charset="0"/>
                                        </a:rPr>
                                        <m:t>4</m:t>
                                      </m:r>
                                    </m:sub>
                                  </m:sSub>
                                </m:oMath>
                              </m:oMathPara>
                            </a14:m>
                            <a:endParaRPr lang="en-GB" sz="1800" b="0" dirty="0"/>
                          </a:p>
                        </p:txBody>
                      </p:sp>
                    </mc:Choice>
                    <mc:Fallback xmlns="">
                      <p:sp>
                        <p:nvSpPr>
                          <p:cNvPr id="144" name="TextBox 143">
                            <a:extLst>
                              <a:ext uri="{FF2B5EF4-FFF2-40B4-BE49-F238E27FC236}">
                                <a16:creationId xmlns:a16="http://schemas.microsoft.com/office/drawing/2014/main" id="{2AB35182-0D1D-B283-223E-88062113A4F2}"/>
                              </a:ext>
                            </a:extLst>
                          </p:cNvPr>
                          <p:cNvSpPr txBox="1">
                            <a:spLocks noRot="1" noChangeAspect="1" noMove="1" noResize="1" noEditPoints="1" noAdjustHandles="1" noChangeArrowheads="1" noChangeShapeType="1" noTextEdit="1"/>
                          </p:cNvSpPr>
                          <p:nvPr/>
                        </p:nvSpPr>
                        <p:spPr>
                          <a:xfrm rot="19744899">
                            <a:off x="4668914" y="11817686"/>
                            <a:ext cx="912437" cy="369332"/>
                          </a:xfrm>
                          <a:prstGeom prst="rect">
                            <a:avLst/>
                          </a:prstGeom>
                          <a:blipFill>
                            <a:blip r:embed="rId14"/>
                            <a:stretch>
                              <a:fillRect b="-1667"/>
                            </a:stretch>
                          </a:blipFill>
                        </p:spPr>
                        <p:txBody>
                          <a:bodyPr/>
                          <a:lstStyle/>
                          <a:p>
                            <a:r>
                              <a:rPr lang="en-GB">
                                <a:noFill/>
                              </a:rPr>
                              <a:t> </a:t>
                            </a:r>
                          </a:p>
                        </p:txBody>
                      </p:sp>
                    </mc:Fallback>
                  </mc:AlternateContent>
                  <p:cxnSp>
                    <p:nvCxnSpPr>
                      <p:cNvPr id="145" name="Straight Arrow Connector 144">
                        <a:extLst>
                          <a:ext uri="{FF2B5EF4-FFF2-40B4-BE49-F238E27FC236}">
                            <a16:creationId xmlns:a16="http://schemas.microsoft.com/office/drawing/2014/main" id="{9FE4197B-112A-67DF-75FA-F6B25A1A2BA5}"/>
                          </a:ext>
                        </a:extLst>
                      </p:cNvPr>
                      <p:cNvCxnSpPr>
                        <a:cxnSpLocks/>
                      </p:cNvCxnSpPr>
                      <p:nvPr/>
                    </p:nvCxnSpPr>
                    <p:spPr>
                      <a:xfrm flipV="1">
                        <a:off x="7933852" y="12167250"/>
                        <a:ext cx="0" cy="4922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46" name="TextBox 145">
                            <a:extLst>
                              <a:ext uri="{FF2B5EF4-FFF2-40B4-BE49-F238E27FC236}">
                                <a16:creationId xmlns:a16="http://schemas.microsoft.com/office/drawing/2014/main" id="{6B32D4BA-BD47-FBB9-79CD-389C762106EA}"/>
                              </a:ext>
                            </a:extLst>
                          </p:cNvPr>
                          <p:cNvSpPr txBox="1"/>
                          <p:nvPr/>
                        </p:nvSpPr>
                        <p:spPr>
                          <a:xfrm rot="19744899">
                            <a:off x="7713594" y="11612044"/>
                            <a:ext cx="9124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𝐹</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𝐹</m:t>
                                      </m:r>
                                    </m:e>
                                    <m:sub>
                                      <m:r>
                                        <a:rPr lang="en-GB" sz="1800" b="0" i="1" smtClean="0">
                                          <a:latin typeface="Cambria Math" panose="02040503050406030204" pitchFamily="18" charset="0"/>
                                        </a:rPr>
                                        <m:t>3</m:t>
                                      </m:r>
                                    </m:sub>
                                  </m:sSub>
                                </m:oMath>
                              </m:oMathPara>
                            </a14:m>
                            <a:endParaRPr lang="en-GB" sz="1800" b="0" dirty="0"/>
                          </a:p>
                        </p:txBody>
                      </p:sp>
                    </mc:Choice>
                    <mc:Fallback>
                      <p:sp>
                        <p:nvSpPr>
                          <p:cNvPr id="146" name="TextBox 145">
                            <a:extLst>
                              <a:ext uri="{FF2B5EF4-FFF2-40B4-BE49-F238E27FC236}">
                                <a16:creationId xmlns:a16="http://schemas.microsoft.com/office/drawing/2014/main" id="{6B32D4BA-BD47-FBB9-79CD-389C762106EA}"/>
                              </a:ext>
                            </a:extLst>
                          </p:cNvPr>
                          <p:cNvSpPr txBox="1">
                            <a:spLocks noRot="1" noChangeAspect="1" noMove="1" noResize="1" noEditPoints="1" noAdjustHandles="1" noChangeArrowheads="1" noChangeShapeType="1" noTextEdit="1"/>
                          </p:cNvSpPr>
                          <p:nvPr/>
                        </p:nvSpPr>
                        <p:spPr>
                          <a:xfrm rot="19744899">
                            <a:off x="7713594" y="11612044"/>
                            <a:ext cx="912437" cy="369332"/>
                          </a:xfrm>
                          <a:prstGeom prst="rect">
                            <a:avLst/>
                          </a:prstGeom>
                          <a:blipFill>
                            <a:blip r:embed="rId94"/>
                            <a:stretch>
                              <a:fillRect b="-1667"/>
                            </a:stretch>
                          </a:blipFill>
                        </p:spPr>
                        <p:txBody>
                          <a:bodyPr/>
                          <a:lstStyle/>
                          <a:p>
                            <a:r>
                              <a:rPr lang="en-GB">
                                <a:noFill/>
                              </a:rPr>
                              <a:t> </a:t>
                            </a:r>
                          </a:p>
                        </p:txBody>
                      </p:sp>
                    </mc:Fallback>
                  </mc:AlternateContent>
                  <p:grpSp>
                    <p:nvGrpSpPr>
                      <p:cNvPr id="153" name="Group 152">
                        <a:extLst>
                          <a:ext uri="{FF2B5EF4-FFF2-40B4-BE49-F238E27FC236}">
                            <a16:creationId xmlns:a16="http://schemas.microsoft.com/office/drawing/2014/main" id="{BB9525BD-3326-4966-7906-D7CA961F8D58}"/>
                          </a:ext>
                        </a:extLst>
                      </p:cNvPr>
                      <p:cNvGrpSpPr/>
                      <p:nvPr/>
                    </p:nvGrpSpPr>
                    <p:grpSpPr>
                      <a:xfrm rot="365420">
                        <a:off x="6330851" y="12604315"/>
                        <a:ext cx="900000" cy="955409"/>
                        <a:chOff x="6382915" y="12577306"/>
                        <a:chExt cx="900000" cy="955409"/>
                      </a:xfrm>
                    </p:grpSpPr>
                    <p:sp>
                      <p:nvSpPr>
                        <p:cNvPr id="148" name="Arc 147">
                          <a:extLst>
                            <a:ext uri="{FF2B5EF4-FFF2-40B4-BE49-F238E27FC236}">
                              <a16:creationId xmlns:a16="http://schemas.microsoft.com/office/drawing/2014/main" id="{7777EEDB-7493-D0DC-FD27-E0B4F1347F5F}"/>
                            </a:ext>
                          </a:extLst>
                        </p:cNvPr>
                        <p:cNvSpPr/>
                        <p:nvPr/>
                      </p:nvSpPr>
                      <p:spPr>
                        <a:xfrm rot="12272028" flipV="1">
                          <a:off x="6382915" y="12632715"/>
                          <a:ext cx="900000" cy="900000"/>
                        </a:xfrm>
                        <a:prstGeom prst="arc">
                          <a:avLst>
                            <a:gd name="adj1" fmla="val 16657238"/>
                            <a:gd name="adj2" fmla="val 2145909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150" name="Straight Connector 149">
                          <a:extLst>
                            <a:ext uri="{FF2B5EF4-FFF2-40B4-BE49-F238E27FC236}">
                              <a16:creationId xmlns:a16="http://schemas.microsoft.com/office/drawing/2014/main" id="{60ED2C37-3F01-927A-32E2-58A4FCFCD2A9}"/>
                            </a:ext>
                          </a:extLst>
                        </p:cNvPr>
                        <p:cNvCxnSpPr/>
                        <p:nvPr/>
                      </p:nvCxnSpPr>
                      <p:spPr>
                        <a:xfrm flipH="1" flipV="1">
                          <a:off x="6905801" y="12577306"/>
                          <a:ext cx="72008" cy="82201"/>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7152E675-3F02-76F6-6B78-33D2BA801965}"/>
                            </a:ext>
                          </a:extLst>
                        </p:cNvPr>
                        <p:cNvCxnSpPr>
                          <a:cxnSpLocks/>
                        </p:cNvCxnSpPr>
                        <p:nvPr/>
                      </p:nvCxnSpPr>
                      <p:spPr>
                        <a:xfrm flipH="1">
                          <a:off x="6896347" y="12653543"/>
                          <a:ext cx="81462" cy="51095"/>
                        </a:xfrm>
                        <a:prstGeom prst="line">
                          <a:avLst/>
                        </a:prstGeom>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A61402E-43D7-F12D-0DC0-9A9F48FCB5D0}"/>
                            </a:ext>
                          </a:extLst>
                        </p:cNvPr>
                        <p:cNvSpPr txBox="1"/>
                        <p:nvPr/>
                      </p:nvSpPr>
                      <p:spPr>
                        <a:xfrm rot="19744899">
                          <a:off x="6385218" y="12267604"/>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𝑀</m:t>
                                </m:r>
                              </m:oMath>
                            </m:oMathPara>
                          </a14:m>
                          <a:endParaRPr lang="en-GB" sz="1800" b="0" dirty="0"/>
                        </a:p>
                      </p:txBody>
                    </p:sp>
                  </mc:Choice>
                  <mc:Fallback xmlns="">
                    <p:sp>
                      <p:nvSpPr>
                        <p:cNvPr id="155" name="TextBox 154">
                          <a:extLst>
                            <a:ext uri="{FF2B5EF4-FFF2-40B4-BE49-F238E27FC236}">
                              <a16:creationId xmlns:a16="http://schemas.microsoft.com/office/drawing/2014/main" id="{8A61402E-43D7-F12D-0DC0-9A9F48FCB5D0}"/>
                            </a:ext>
                          </a:extLst>
                        </p:cNvPr>
                        <p:cNvSpPr txBox="1">
                          <a:spLocks noRot="1" noChangeAspect="1" noMove="1" noResize="1" noEditPoints="1" noAdjustHandles="1" noChangeArrowheads="1" noChangeShapeType="1" noTextEdit="1"/>
                        </p:cNvSpPr>
                        <p:nvPr/>
                      </p:nvSpPr>
                      <p:spPr>
                        <a:xfrm rot="19744899">
                          <a:off x="6385218" y="12267604"/>
                          <a:ext cx="553150" cy="369332"/>
                        </a:xfrm>
                        <a:prstGeom prst="rect">
                          <a:avLst/>
                        </a:prstGeom>
                        <a:blipFill>
                          <a:blip r:embed="rId16"/>
                          <a:stretch>
                            <a:fillRect/>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76EB00F-7833-5B39-9D89-4614D8E3AF2D}"/>
                          </a:ext>
                        </a:extLst>
                      </p:cNvPr>
                      <p:cNvSpPr txBox="1"/>
                      <p:nvPr/>
                    </p:nvSpPr>
                    <p:spPr>
                      <a:xfrm rot="19744899">
                        <a:off x="17169687" y="17062030"/>
                        <a:ext cx="1594628" cy="338554"/>
                      </a:xfrm>
                      <a:prstGeom prst="rect">
                        <a:avLst/>
                      </a:prstGeom>
                      <a:noFill/>
                    </p:spPr>
                    <p:txBody>
                      <a:bodyPr wrap="square" rtlCol="0">
                        <a:spAutoFit/>
                      </a:bodyPr>
                      <a:lstStyle/>
                      <a:p>
                        <a14:m>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2</m:t>
                            </m:r>
                            <m:r>
                              <a:rPr lang="en-US" sz="1600" b="0" i="1" smtClean="0">
                                <a:latin typeface="Cambria Math" panose="02040503050406030204" pitchFamily="18" charset="0"/>
                              </a:rPr>
                              <m:t>𝑏</m:t>
                            </m:r>
                            <m:r>
                              <a:rPr lang="en-GB" sz="1600" b="0" i="1" smtClean="0">
                                <a:latin typeface="Cambria Math" panose="02040503050406030204" pitchFamily="18" charset="0"/>
                              </a:rPr>
                              <m:t>: </m:t>
                            </m:r>
                            <m:r>
                              <a:rPr lang="en-GB" sz="1600" b="0" i="1" smtClean="0">
                                <a:latin typeface="Cambria Math" panose="02040503050406030204" pitchFamily="18" charset="0"/>
                              </a:rPr>
                              <m:t>𝑥𝑧</m:t>
                            </m:r>
                            <m:r>
                              <a:rPr lang="en-GB" sz="1600" b="0" i="1" smtClean="0">
                                <a:latin typeface="Cambria Math" panose="02040503050406030204" pitchFamily="18" charset="0"/>
                              </a:rPr>
                              <m:t> </m:t>
                            </m:r>
                            <m:r>
                              <a:rPr lang="en-GB" sz="1600" b="0" i="1" smtClean="0">
                                <a:latin typeface="Cambria Math" panose="02040503050406030204" pitchFamily="18" charset="0"/>
                              </a:rPr>
                              <m:t>𝑃𝑙𝑎𝑛𝑒</m:t>
                            </m:r>
                            <m:r>
                              <a:rPr lang="en-GB" sz="1600" b="0" i="1" smtClean="0">
                                <a:latin typeface="Cambria Math" panose="02040503050406030204" pitchFamily="18" charset="0"/>
                              </a:rPr>
                              <m:t> </m:t>
                            </m:r>
                          </m:oMath>
                        </a14:m>
                        <a:r>
                          <a:rPr lang="en-GB" sz="1600" dirty="0"/>
                          <a:t> </a:t>
                        </a:r>
                      </a:p>
                    </p:txBody>
                  </p:sp>
                </mc:Choice>
                <mc:Fallback>
                  <p:sp>
                    <p:nvSpPr>
                      <p:cNvPr id="18" name="TextBox 17">
                        <a:extLst>
                          <a:ext uri="{FF2B5EF4-FFF2-40B4-BE49-F238E27FC236}">
                            <a16:creationId xmlns:a16="http://schemas.microsoft.com/office/drawing/2014/main" id="{F76EB00F-7833-5B39-9D89-4614D8E3AF2D}"/>
                          </a:ext>
                        </a:extLst>
                      </p:cNvPr>
                      <p:cNvSpPr txBox="1">
                        <a:spLocks noRot="1" noChangeAspect="1" noMove="1" noResize="1" noEditPoints="1" noAdjustHandles="1" noChangeArrowheads="1" noChangeShapeType="1" noTextEdit="1"/>
                      </p:cNvSpPr>
                      <p:nvPr/>
                    </p:nvSpPr>
                    <p:spPr>
                      <a:xfrm rot="19744899">
                        <a:off x="17169687" y="17062030"/>
                        <a:ext cx="1594628" cy="338554"/>
                      </a:xfrm>
                      <a:prstGeom prst="rect">
                        <a:avLst/>
                      </a:prstGeom>
                      <a:blipFill>
                        <a:blip r:embed="rId95"/>
                        <a:stretch>
                          <a:fillRect r="-3435" b="-10909"/>
                        </a:stretch>
                      </a:blipFill>
                    </p:spPr>
                    <p:txBody>
                      <a:bodyPr/>
                      <a:lstStyle/>
                      <a:p>
                        <a:r>
                          <a:rPr lang="en-GB">
                            <a:noFill/>
                          </a:rPr>
                          <a:t> </a:t>
                        </a:r>
                      </a:p>
                    </p:txBody>
                  </p:sp>
                </mc:Fallback>
              </mc:AlternateContent>
            </p:grpSp>
            <p:grpSp>
              <p:nvGrpSpPr>
                <p:cNvPr id="53" name="Group 52">
                  <a:extLst>
                    <a:ext uri="{FF2B5EF4-FFF2-40B4-BE49-F238E27FC236}">
                      <a16:creationId xmlns:a16="http://schemas.microsoft.com/office/drawing/2014/main" id="{23606346-6D0F-92B7-EA2D-65D58116B856}"/>
                    </a:ext>
                  </a:extLst>
                </p:cNvPr>
                <p:cNvGrpSpPr/>
                <p:nvPr/>
              </p:nvGrpSpPr>
              <p:grpSpPr>
                <a:xfrm>
                  <a:off x="7185785" y="9621445"/>
                  <a:ext cx="1622390" cy="1582624"/>
                  <a:chOff x="7185785" y="9621445"/>
                  <a:chExt cx="1622390" cy="1582624"/>
                </a:xfrm>
              </p:grpSpPr>
              <p:cxnSp>
                <p:nvCxnSpPr>
                  <p:cNvPr id="22" name="Straight Arrow Connector 21">
                    <a:extLst>
                      <a:ext uri="{FF2B5EF4-FFF2-40B4-BE49-F238E27FC236}">
                        <a16:creationId xmlns:a16="http://schemas.microsoft.com/office/drawing/2014/main" id="{33312D00-EED7-2CD0-4AA8-C4C950A6B025}"/>
                      </a:ext>
                    </a:extLst>
                  </p:cNvPr>
                  <p:cNvCxnSpPr>
                    <a:cxnSpLocks/>
                  </p:cNvCxnSpPr>
                  <p:nvPr/>
                </p:nvCxnSpPr>
                <p:spPr>
                  <a:xfrm>
                    <a:off x="7604012" y="10041270"/>
                    <a:ext cx="15383" cy="1054848"/>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9847EF9-B910-DE63-C24E-5D2A0E28D078}"/>
                      </a:ext>
                    </a:extLst>
                  </p:cNvPr>
                  <p:cNvCxnSpPr>
                    <a:cxnSpLocks/>
                    <a:stCxn id="133" idx="2"/>
                  </p:cNvCxnSpPr>
                  <p:nvPr/>
                </p:nvCxnSpPr>
                <p:spPr>
                  <a:xfrm>
                    <a:off x="7615558" y="10048395"/>
                    <a:ext cx="1067521" cy="390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012E05A-9BB8-E8A2-F62B-1B7CC67117DD}"/>
                          </a:ext>
                        </a:extLst>
                      </p:cNvPr>
                      <p:cNvSpPr txBox="1"/>
                      <p:nvPr/>
                    </p:nvSpPr>
                    <p:spPr>
                      <a:xfrm>
                        <a:off x="7467686" y="10834737"/>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𝑧</m:t>
                              </m:r>
                            </m:oMath>
                          </m:oMathPara>
                        </a14:m>
                        <a:endParaRPr lang="en-GB" sz="1800" b="0" dirty="0"/>
                      </a:p>
                    </p:txBody>
                  </p:sp>
                </mc:Choice>
                <mc:Fallback xmlns="">
                  <p:sp>
                    <p:nvSpPr>
                      <p:cNvPr id="27" name="TextBox 26">
                        <a:extLst>
                          <a:ext uri="{FF2B5EF4-FFF2-40B4-BE49-F238E27FC236}">
                            <a16:creationId xmlns:a16="http://schemas.microsoft.com/office/drawing/2014/main" id="{7012E05A-9BB8-E8A2-F62B-1B7CC67117DD}"/>
                          </a:ext>
                        </a:extLst>
                      </p:cNvPr>
                      <p:cNvSpPr txBox="1">
                        <a:spLocks noRot="1" noChangeAspect="1" noMove="1" noResize="1" noEditPoints="1" noAdjustHandles="1" noChangeArrowheads="1" noChangeShapeType="1" noTextEdit="1"/>
                      </p:cNvSpPr>
                      <p:nvPr/>
                    </p:nvSpPr>
                    <p:spPr>
                      <a:xfrm>
                        <a:off x="7467686" y="10834737"/>
                        <a:ext cx="553150" cy="369332"/>
                      </a:xfrm>
                      <a:prstGeom prst="rect">
                        <a:avLst/>
                      </a:prstGeom>
                      <a:blipFill>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E7ECD4F-CE7E-BB87-AC5D-ED07438DEA3A}"/>
                          </a:ext>
                        </a:extLst>
                      </p:cNvPr>
                      <p:cNvSpPr txBox="1"/>
                      <p:nvPr/>
                    </p:nvSpPr>
                    <p:spPr>
                      <a:xfrm>
                        <a:off x="8255025" y="9781159"/>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𝑥</m:t>
                              </m:r>
                            </m:oMath>
                          </m:oMathPara>
                        </a14:m>
                        <a:endParaRPr lang="en-GB" sz="1800" b="0" dirty="0"/>
                      </a:p>
                    </p:txBody>
                  </p:sp>
                </mc:Choice>
                <mc:Fallback xmlns="">
                  <p:sp>
                    <p:nvSpPr>
                      <p:cNvPr id="28" name="TextBox 27">
                        <a:extLst>
                          <a:ext uri="{FF2B5EF4-FFF2-40B4-BE49-F238E27FC236}">
                            <a16:creationId xmlns:a16="http://schemas.microsoft.com/office/drawing/2014/main" id="{EE7ECD4F-CE7E-BB87-AC5D-ED07438DEA3A}"/>
                          </a:ext>
                        </a:extLst>
                      </p:cNvPr>
                      <p:cNvSpPr txBox="1">
                        <a:spLocks noRot="1" noChangeAspect="1" noMove="1" noResize="1" noEditPoints="1" noAdjustHandles="1" noChangeArrowheads="1" noChangeShapeType="1" noTextEdit="1"/>
                      </p:cNvSpPr>
                      <p:nvPr/>
                    </p:nvSpPr>
                    <p:spPr>
                      <a:xfrm>
                        <a:off x="8255025" y="9781159"/>
                        <a:ext cx="553150" cy="369332"/>
                      </a:xfrm>
                      <a:prstGeom prst="rect">
                        <a:avLst/>
                      </a:prstGeom>
                      <a:blipFill>
                        <a:blip r:embed="rId19"/>
                        <a:stretch>
                          <a:fillRect/>
                        </a:stretch>
                      </a:blipFill>
                    </p:spPr>
                    <p:txBody>
                      <a:bodyPr/>
                      <a:lstStyle/>
                      <a:p>
                        <a:r>
                          <a:rPr lang="en-GB">
                            <a:noFill/>
                          </a:rPr>
                          <a:t> </a:t>
                        </a:r>
                      </a:p>
                    </p:txBody>
                  </p:sp>
                </mc:Fallback>
              </mc:AlternateContent>
              <p:sp>
                <p:nvSpPr>
                  <p:cNvPr id="29" name="Arc 28">
                    <a:extLst>
                      <a:ext uri="{FF2B5EF4-FFF2-40B4-BE49-F238E27FC236}">
                        <a16:creationId xmlns:a16="http://schemas.microsoft.com/office/drawing/2014/main" id="{CA32A16A-0E28-6C5F-816F-E0248913D212}"/>
                      </a:ext>
                    </a:extLst>
                  </p:cNvPr>
                  <p:cNvSpPr/>
                  <p:nvPr/>
                </p:nvSpPr>
                <p:spPr>
                  <a:xfrm rot="17508136" flipV="1">
                    <a:off x="7185785" y="9655245"/>
                    <a:ext cx="900000" cy="900000"/>
                  </a:xfrm>
                  <a:prstGeom prst="arc">
                    <a:avLst>
                      <a:gd name="adj1" fmla="val 15881880"/>
                      <a:gd name="adj2" fmla="val 1781035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BCE900D-3714-B0A0-6D4B-86FF5C3C0BBB}"/>
                          </a:ext>
                        </a:extLst>
                      </p:cNvPr>
                      <p:cNvSpPr txBox="1"/>
                      <p:nvPr/>
                    </p:nvSpPr>
                    <p:spPr>
                      <a:xfrm>
                        <a:off x="7724001" y="10018988"/>
                        <a:ext cx="55315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ea typeface="Cambria Math" panose="02040503050406030204" pitchFamily="18" charset="0"/>
                                </a:rPr>
                                <m:t>𝜃</m:t>
                              </m:r>
                            </m:oMath>
                          </m:oMathPara>
                        </a14:m>
                        <a:endParaRPr lang="en-GB" sz="1200" b="0" dirty="0"/>
                      </a:p>
                    </p:txBody>
                  </p:sp>
                </mc:Choice>
                <mc:Fallback xmlns="">
                  <p:sp>
                    <p:nvSpPr>
                      <p:cNvPr id="30" name="TextBox 29">
                        <a:extLst>
                          <a:ext uri="{FF2B5EF4-FFF2-40B4-BE49-F238E27FC236}">
                            <a16:creationId xmlns:a16="http://schemas.microsoft.com/office/drawing/2014/main" id="{9BCE900D-3714-B0A0-6D4B-86FF5C3C0BBB}"/>
                          </a:ext>
                        </a:extLst>
                      </p:cNvPr>
                      <p:cNvSpPr txBox="1">
                        <a:spLocks noRot="1" noChangeAspect="1" noMove="1" noResize="1" noEditPoints="1" noAdjustHandles="1" noChangeArrowheads="1" noChangeShapeType="1" noTextEdit="1"/>
                      </p:cNvSpPr>
                      <p:nvPr/>
                    </p:nvSpPr>
                    <p:spPr>
                      <a:xfrm>
                        <a:off x="7724001" y="10018988"/>
                        <a:ext cx="553150" cy="276999"/>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A3A084C-5018-E99D-53EE-FC7F9F33C816}"/>
                          </a:ext>
                        </a:extLst>
                      </p:cNvPr>
                      <p:cNvSpPr txBox="1"/>
                      <p:nvPr/>
                    </p:nvSpPr>
                    <p:spPr>
                      <a:xfrm>
                        <a:off x="7240401" y="10243683"/>
                        <a:ext cx="55315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ea typeface="Cambria Math" panose="02040503050406030204" pitchFamily="18" charset="0"/>
                                </a:rPr>
                                <m:t>𝜃</m:t>
                              </m:r>
                            </m:oMath>
                          </m:oMathPara>
                        </a14:m>
                        <a:endParaRPr lang="en-GB" sz="1200" b="0" dirty="0"/>
                      </a:p>
                    </p:txBody>
                  </p:sp>
                </mc:Choice>
                <mc:Fallback xmlns="">
                  <p:sp>
                    <p:nvSpPr>
                      <p:cNvPr id="39" name="TextBox 38">
                        <a:extLst>
                          <a:ext uri="{FF2B5EF4-FFF2-40B4-BE49-F238E27FC236}">
                            <a16:creationId xmlns:a16="http://schemas.microsoft.com/office/drawing/2014/main" id="{1A3A084C-5018-E99D-53EE-FC7F9F33C816}"/>
                          </a:ext>
                        </a:extLst>
                      </p:cNvPr>
                      <p:cNvSpPr txBox="1">
                        <a:spLocks noRot="1" noChangeAspect="1" noMove="1" noResize="1" noEditPoints="1" noAdjustHandles="1" noChangeArrowheads="1" noChangeShapeType="1" noTextEdit="1"/>
                      </p:cNvSpPr>
                      <p:nvPr/>
                    </p:nvSpPr>
                    <p:spPr>
                      <a:xfrm>
                        <a:off x="7240401" y="10243683"/>
                        <a:ext cx="553150" cy="276999"/>
                      </a:xfrm>
                      <a:prstGeom prst="rect">
                        <a:avLst/>
                      </a:prstGeom>
                      <a:blipFill>
                        <a:blip r:embed="rId20"/>
                        <a:stretch>
                          <a:fillRect/>
                        </a:stretch>
                      </a:blipFill>
                    </p:spPr>
                    <p:txBody>
                      <a:bodyPr/>
                      <a:lstStyle/>
                      <a:p>
                        <a:r>
                          <a:rPr lang="en-GB">
                            <a:noFill/>
                          </a:rPr>
                          <a:t> </a:t>
                        </a:r>
                      </a:p>
                    </p:txBody>
                  </p:sp>
                </mc:Fallback>
              </mc:AlternateContent>
              <p:sp>
                <p:nvSpPr>
                  <p:cNvPr id="47" name="Arc 46">
                    <a:extLst>
                      <a:ext uri="{FF2B5EF4-FFF2-40B4-BE49-F238E27FC236}">
                        <a16:creationId xmlns:a16="http://schemas.microsoft.com/office/drawing/2014/main" id="{D7FBCC68-9CA5-5152-DE1C-43950B9411F9}"/>
                      </a:ext>
                    </a:extLst>
                  </p:cNvPr>
                  <p:cNvSpPr/>
                  <p:nvPr/>
                </p:nvSpPr>
                <p:spPr>
                  <a:xfrm rot="2124419" flipV="1">
                    <a:off x="7228709" y="9621445"/>
                    <a:ext cx="900000" cy="900000"/>
                  </a:xfrm>
                  <a:prstGeom prst="arc">
                    <a:avLst>
                      <a:gd name="adj1" fmla="val 15881880"/>
                      <a:gd name="adj2" fmla="val 1781035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grpSp>
          </p:grpSp>
          <p:sp>
            <p:nvSpPr>
              <p:cNvPr id="56" name="TextBox 55">
                <a:extLst>
                  <a:ext uri="{FF2B5EF4-FFF2-40B4-BE49-F238E27FC236}">
                    <a16:creationId xmlns:a16="http://schemas.microsoft.com/office/drawing/2014/main" id="{96B74D2E-FBB5-418B-76BF-CD9A48A7310D}"/>
                  </a:ext>
                </a:extLst>
              </p:cNvPr>
              <p:cNvSpPr txBox="1"/>
              <p:nvPr/>
            </p:nvSpPr>
            <p:spPr>
              <a:xfrm>
                <a:off x="821435" y="9481003"/>
                <a:ext cx="9274138" cy="4365811"/>
              </a:xfrm>
              <a:prstGeom prst="rect">
                <a:avLst/>
              </a:prstGeom>
              <a:noFill/>
            </p:spPr>
            <p:txBody>
              <a:bodyPr wrap="square" rtlCol="0">
                <a:spAutoFit/>
              </a:bodyPr>
              <a:lstStyle/>
              <a:p>
                <a:r>
                  <a:rPr lang="en-GB" sz="1800" b="1" u="sng" dirty="0">
                    <a:effectLst/>
                    <a:latin typeface="Calibri" panose="020F0502020204030204" pitchFamily="34" charset="0"/>
                    <a:ea typeface="Calibri" panose="020F0502020204030204" pitchFamily="34" charset="0"/>
                    <a:cs typeface="Times New Roman" panose="02020603050405020304" pitchFamily="18" charset="0"/>
                  </a:rPr>
                  <a:t>Fundamentals of quad-rotor control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6 degrees of freedom with translational and rotational motion around each of its cartesian axes.</a:t>
                </a:r>
              </a:p>
              <a:p>
                <a:pPr marL="342900" lvl="0" indent="-342900">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underactuated system meaning it has more degrees of freedom (DoF) than can be directly controlled.</a:t>
                </a: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By varying the speed of each of the four rotors individually, a quad-rotor can directly control the moments imparted across each principal axis in turn controlling the attitude of the vehicle.</a:t>
                </a: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Since the motors are fixed to the body frame of the vehicle the thrust vector will remain parallel to the Z body axis despite any rotation. This means that rotation around the X or Y axis (roll and pitch respectively), will result in the thrust vector no longer being normal to the horizontal plane. This will create a horizontal force imbalance thus leading to horizontal acceleration as governed by Newtons 2</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GB" sz="1800" dirty="0">
                    <a:effectLst/>
                    <a:latin typeface="Calibri" panose="020F0502020204030204" pitchFamily="34" charset="0"/>
                    <a:ea typeface="Calibri" panose="020F0502020204030204" pitchFamily="34" charset="0"/>
                    <a:cs typeface="Times New Roman" panose="02020603050405020304" pitchFamily="18" charset="0"/>
                  </a:rPr>
                  <a:t> law.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endParaRPr lang="en-GB" sz="3200" dirty="0"/>
              </a:p>
            </p:txBody>
          </p:sp>
        </p:grpSp>
        <p:cxnSp>
          <p:nvCxnSpPr>
            <p:cNvPr id="31" name="Straight Arrow Connector 30">
              <a:extLst>
                <a:ext uri="{FF2B5EF4-FFF2-40B4-BE49-F238E27FC236}">
                  <a16:creationId xmlns:a16="http://schemas.microsoft.com/office/drawing/2014/main" id="{8D81694B-3CAC-CC02-D581-1C97F7B32381}"/>
                </a:ext>
              </a:extLst>
            </p:cNvPr>
            <p:cNvCxnSpPr/>
            <p:nvPr/>
          </p:nvCxnSpPr>
          <p:spPr>
            <a:xfrm flipV="1">
              <a:off x="6346441" y="16463168"/>
              <a:ext cx="456235" cy="9214"/>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00" name="Straight Arrow Connector 199">
              <a:extLst>
                <a:ext uri="{FF2B5EF4-FFF2-40B4-BE49-F238E27FC236}">
                  <a16:creationId xmlns:a16="http://schemas.microsoft.com/office/drawing/2014/main" id="{986209FC-D390-FF48-1209-A8A1E1C7E8D7}"/>
                </a:ext>
              </a:extLst>
            </p:cNvPr>
            <p:cNvCxnSpPr/>
            <p:nvPr/>
          </p:nvCxnSpPr>
          <p:spPr>
            <a:xfrm flipV="1">
              <a:off x="6775403" y="15751625"/>
              <a:ext cx="0" cy="711543"/>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04" name="Straight Arrow Connector 203">
              <a:extLst>
                <a:ext uri="{FF2B5EF4-FFF2-40B4-BE49-F238E27FC236}">
                  <a16:creationId xmlns:a16="http://schemas.microsoft.com/office/drawing/2014/main" id="{0AB6031D-FD09-AB7C-D9CD-87778C19E7E7}"/>
                </a:ext>
              </a:extLst>
            </p:cNvPr>
            <p:cNvCxnSpPr>
              <a:cxnSpLocks/>
            </p:cNvCxnSpPr>
            <p:nvPr/>
          </p:nvCxnSpPr>
          <p:spPr>
            <a:xfrm>
              <a:off x="8349579" y="17810597"/>
              <a:ext cx="244294" cy="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07" name="Straight Arrow Connector 206">
              <a:extLst>
                <a:ext uri="{FF2B5EF4-FFF2-40B4-BE49-F238E27FC236}">
                  <a16:creationId xmlns:a16="http://schemas.microsoft.com/office/drawing/2014/main" id="{81E0A632-A8BD-3426-3CF2-FEF11F5A44EA}"/>
                </a:ext>
              </a:extLst>
            </p:cNvPr>
            <p:cNvCxnSpPr>
              <a:cxnSpLocks/>
            </p:cNvCxnSpPr>
            <p:nvPr/>
          </p:nvCxnSpPr>
          <p:spPr>
            <a:xfrm flipV="1">
              <a:off x="8583438" y="17386909"/>
              <a:ext cx="10435" cy="437707"/>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grpSp>
      <p:sp>
        <p:nvSpPr>
          <p:cNvPr id="230" name="TextBox 229">
            <a:extLst>
              <a:ext uri="{FF2B5EF4-FFF2-40B4-BE49-F238E27FC236}">
                <a16:creationId xmlns:a16="http://schemas.microsoft.com/office/drawing/2014/main" id="{0DECECBD-B0C7-462B-AA2F-4FB94B371EDE}"/>
              </a:ext>
            </a:extLst>
          </p:cNvPr>
          <p:cNvSpPr txBox="1"/>
          <p:nvPr/>
        </p:nvSpPr>
        <p:spPr>
          <a:xfrm>
            <a:off x="22762290" y="9735526"/>
            <a:ext cx="4852610" cy="646331"/>
          </a:xfrm>
          <a:prstGeom prst="rect">
            <a:avLst/>
          </a:prstGeom>
          <a:solidFill>
            <a:schemeClr val="bg1"/>
          </a:solidFill>
        </p:spPr>
        <p:txBody>
          <a:bodyPr wrap="none" rtlCol="0">
            <a:spAutoFit/>
          </a:bodyPr>
          <a:lstStyle/>
          <a:p>
            <a:pPr algn="ctr"/>
            <a:r>
              <a:rPr lang="sv-SE" sz="3600" b="1" i="1" dirty="0"/>
              <a:t>Inertial Sensor Model</a:t>
            </a:r>
            <a:endParaRPr lang="en-GB" sz="3600" b="1" i="1" dirty="0"/>
          </a:p>
        </p:txBody>
      </p:sp>
      <p:grpSp>
        <p:nvGrpSpPr>
          <p:cNvPr id="240" name="Group 239">
            <a:extLst>
              <a:ext uri="{FF2B5EF4-FFF2-40B4-BE49-F238E27FC236}">
                <a16:creationId xmlns:a16="http://schemas.microsoft.com/office/drawing/2014/main" id="{A6D78000-F88E-933E-0831-EC1A0703E9BC}"/>
              </a:ext>
            </a:extLst>
          </p:cNvPr>
          <p:cNvGrpSpPr/>
          <p:nvPr/>
        </p:nvGrpSpPr>
        <p:grpSpPr>
          <a:xfrm>
            <a:off x="20020951" y="14647869"/>
            <a:ext cx="10102903" cy="5046564"/>
            <a:chOff x="20020951" y="11955071"/>
            <a:chExt cx="10102903" cy="5046564"/>
          </a:xfrm>
        </p:grpSpPr>
        <p:pic>
          <p:nvPicPr>
            <p:cNvPr id="226" name="Picture 225" descr="Chart, line chart&#10;&#10;Description automatically generated">
              <a:extLst>
                <a:ext uri="{FF2B5EF4-FFF2-40B4-BE49-F238E27FC236}">
                  <a16:creationId xmlns:a16="http://schemas.microsoft.com/office/drawing/2014/main" id="{58235D2B-92F7-F2E4-04A6-32F5E24EF172}"/>
                </a:ext>
              </a:extLst>
            </p:cNvPr>
            <p:cNvPicPr>
              <a:picLocks noChangeAspect="1"/>
            </p:cNvPicPr>
            <p:nvPr/>
          </p:nvPicPr>
          <p:blipFill>
            <a:blip r:embed="rId96">
              <a:extLst>
                <a:ext uri="{28A0092B-C50C-407E-A947-70E740481C1C}">
                  <a14:useLocalDpi xmlns:a14="http://schemas.microsoft.com/office/drawing/2010/main" val="0"/>
                </a:ext>
              </a:extLst>
            </a:blip>
            <a:stretch>
              <a:fillRect/>
            </a:stretch>
          </p:blipFill>
          <p:spPr>
            <a:xfrm>
              <a:off x="20020951" y="11955071"/>
              <a:ext cx="7254067" cy="5046564"/>
            </a:xfrm>
            <a:prstGeom prst="rect">
              <a:avLst/>
            </a:prstGeom>
          </p:spPr>
        </p:pic>
        <p:pic>
          <p:nvPicPr>
            <p:cNvPr id="237" name="Picture 236">
              <a:extLst>
                <a:ext uri="{FF2B5EF4-FFF2-40B4-BE49-F238E27FC236}">
                  <a16:creationId xmlns:a16="http://schemas.microsoft.com/office/drawing/2014/main" id="{9D2A9E4E-19F4-AE8A-60BB-0D05F8EE3677}"/>
                </a:ext>
              </a:extLst>
            </p:cNvPr>
            <p:cNvPicPr>
              <a:picLocks noChangeAspect="1"/>
            </p:cNvPicPr>
            <p:nvPr/>
          </p:nvPicPr>
          <p:blipFill>
            <a:blip r:embed="rId97">
              <a:extLst>
                <a:ext uri="{28A0092B-C50C-407E-A947-70E740481C1C}">
                  <a14:useLocalDpi xmlns:a14="http://schemas.microsoft.com/office/drawing/2010/main" val="0"/>
                </a:ext>
              </a:extLst>
            </a:blip>
            <a:stretch>
              <a:fillRect/>
            </a:stretch>
          </p:blipFill>
          <p:spPr>
            <a:xfrm>
              <a:off x="27401680" y="14164310"/>
              <a:ext cx="2642810" cy="2584370"/>
            </a:xfrm>
            <a:prstGeom prst="rect">
              <a:avLst/>
            </a:prstGeom>
          </p:spPr>
        </p:pic>
        <p:pic>
          <p:nvPicPr>
            <p:cNvPr id="239" name="Picture 238">
              <a:extLst>
                <a:ext uri="{FF2B5EF4-FFF2-40B4-BE49-F238E27FC236}">
                  <a16:creationId xmlns:a16="http://schemas.microsoft.com/office/drawing/2014/main" id="{FC9FE5CF-D416-B235-C94D-949F98ACD645}"/>
                </a:ext>
              </a:extLst>
            </p:cNvPr>
            <p:cNvPicPr>
              <a:picLocks noChangeAspect="1"/>
            </p:cNvPicPr>
            <p:nvPr/>
          </p:nvPicPr>
          <p:blipFill>
            <a:blip r:embed="rId98" cstate="print">
              <a:extLst>
                <a:ext uri="{28A0092B-C50C-407E-A947-70E740481C1C}">
                  <a14:useLocalDpi xmlns:a14="http://schemas.microsoft.com/office/drawing/2010/main" val="0"/>
                </a:ext>
              </a:extLst>
            </a:blip>
            <a:stretch>
              <a:fillRect/>
            </a:stretch>
          </p:blipFill>
          <p:spPr>
            <a:xfrm>
              <a:off x="27382631" y="12122957"/>
              <a:ext cx="2741223" cy="1784213"/>
            </a:xfrm>
            <a:prstGeom prst="rect">
              <a:avLst/>
            </a:prstGeom>
          </p:spPr>
        </p:pic>
      </p:grpSp>
      <p:pic>
        <p:nvPicPr>
          <p:cNvPr id="255" name="Picture 254">
            <a:extLst>
              <a:ext uri="{FF2B5EF4-FFF2-40B4-BE49-F238E27FC236}">
                <a16:creationId xmlns:a16="http://schemas.microsoft.com/office/drawing/2014/main" id="{8A7DE86C-1401-C082-A6F6-7DBB029D69D6}"/>
              </a:ext>
            </a:extLst>
          </p:cNvPr>
          <p:cNvPicPr>
            <a:picLocks noChangeAspect="1"/>
          </p:cNvPicPr>
          <p:nvPr/>
        </p:nvPicPr>
        <p:blipFill>
          <a:blip r:embed="rId99" cstate="print">
            <a:extLst>
              <a:ext uri="{28A0092B-C50C-407E-A947-70E740481C1C}">
                <a14:useLocalDpi xmlns:a14="http://schemas.microsoft.com/office/drawing/2010/main" val="0"/>
              </a:ext>
            </a:extLst>
          </a:blip>
          <a:stretch>
            <a:fillRect/>
          </a:stretch>
        </p:blipFill>
        <p:spPr>
          <a:xfrm>
            <a:off x="26082820" y="10314831"/>
            <a:ext cx="4072865" cy="2797028"/>
          </a:xfrm>
          <a:prstGeom prst="rect">
            <a:avLst/>
          </a:prstGeom>
        </p:spPr>
      </p:pic>
      <p:sp>
        <p:nvSpPr>
          <p:cNvPr id="256" name="TextBox 255">
            <a:extLst>
              <a:ext uri="{FF2B5EF4-FFF2-40B4-BE49-F238E27FC236}">
                <a16:creationId xmlns:a16="http://schemas.microsoft.com/office/drawing/2014/main" id="{30107ACE-CAD6-9510-CEBE-5D1B16393973}"/>
              </a:ext>
            </a:extLst>
          </p:cNvPr>
          <p:cNvSpPr txBox="1"/>
          <p:nvPr/>
        </p:nvSpPr>
        <p:spPr>
          <a:xfrm>
            <a:off x="24067092" y="13100227"/>
            <a:ext cx="1851790" cy="646331"/>
          </a:xfrm>
          <a:prstGeom prst="rect">
            <a:avLst/>
          </a:prstGeom>
          <a:solidFill>
            <a:schemeClr val="bg1"/>
          </a:solidFill>
        </p:spPr>
        <p:txBody>
          <a:bodyPr wrap="none" rtlCol="0">
            <a:spAutoFit/>
          </a:bodyPr>
          <a:lstStyle/>
          <a:p>
            <a:pPr algn="ctr"/>
            <a:r>
              <a:rPr lang="sv-SE" sz="3600" b="1" i="1" dirty="0"/>
              <a:t>Results</a:t>
            </a:r>
            <a:endParaRPr lang="en-GB" sz="3600" b="1" i="1" dirty="0"/>
          </a:p>
        </p:txBody>
      </p:sp>
      <p:sp>
        <p:nvSpPr>
          <p:cNvPr id="257" name="TextBox 256">
            <a:extLst>
              <a:ext uri="{FF2B5EF4-FFF2-40B4-BE49-F238E27FC236}">
                <a16:creationId xmlns:a16="http://schemas.microsoft.com/office/drawing/2014/main" id="{CB7EC138-639D-E4E8-1623-BEFBC001BD50}"/>
              </a:ext>
            </a:extLst>
          </p:cNvPr>
          <p:cNvSpPr txBox="1"/>
          <p:nvPr/>
        </p:nvSpPr>
        <p:spPr>
          <a:xfrm>
            <a:off x="20303228" y="10352693"/>
            <a:ext cx="5697623"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Write about inertial sensor model here</a:t>
            </a:r>
            <a:endParaRPr lang="en-GB" sz="1800" dirty="0">
              <a:latin typeface="Calibri" panose="020F0502020204030204" pitchFamily="34" charset="0"/>
              <a:cs typeface="Calibri" panose="020F0502020204030204" pitchFamily="34" charset="0"/>
            </a:endParaRPr>
          </a:p>
        </p:txBody>
      </p:sp>
      <p:sp>
        <p:nvSpPr>
          <p:cNvPr id="258" name="TextBox 257">
            <a:extLst>
              <a:ext uri="{FF2B5EF4-FFF2-40B4-BE49-F238E27FC236}">
                <a16:creationId xmlns:a16="http://schemas.microsoft.com/office/drawing/2014/main" id="{89979332-E8C9-AFDA-E74C-F26CAA36BA39}"/>
              </a:ext>
            </a:extLst>
          </p:cNvPr>
          <p:cNvSpPr txBox="1"/>
          <p:nvPr/>
        </p:nvSpPr>
        <p:spPr>
          <a:xfrm>
            <a:off x="2836070" y="2955895"/>
            <a:ext cx="4724370" cy="646331"/>
          </a:xfrm>
          <a:prstGeom prst="rect">
            <a:avLst/>
          </a:prstGeom>
          <a:solidFill>
            <a:schemeClr val="bg1"/>
          </a:solidFill>
        </p:spPr>
        <p:txBody>
          <a:bodyPr wrap="none" rtlCol="0">
            <a:spAutoFit/>
          </a:bodyPr>
          <a:lstStyle/>
          <a:p>
            <a:pPr algn="ctr"/>
            <a:r>
              <a:rPr lang="sv-SE" sz="3600" b="1" i="1" dirty="0"/>
              <a:t>Aims and Objectives</a:t>
            </a:r>
            <a:endParaRPr lang="en-GB" sz="3600" b="1" i="1" dirty="0"/>
          </a:p>
        </p:txBody>
      </p:sp>
      <p:sp>
        <p:nvSpPr>
          <p:cNvPr id="265" name="TextBox 264">
            <a:extLst>
              <a:ext uri="{FF2B5EF4-FFF2-40B4-BE49-F238E27FC236}">
                <a16:creationId xmlns:a16="http://schemas.microsoft.com/office/drawing/2014/main" id="{1F06229C-4D6B-E0CF-093C-98648F19BC2D}"/>
              </a:ext>
            </a:extLst>
          </p:cNvPr>
          <p:cNvSpPr txBox="1"/>
          <p:nvPr/>
        </p:nvSpPr>
        <p:spPr>
          <a:xfrm>
            <a:off x="20221259" y="13746558"/>
            <a:ext cx="9934426"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Write about results here</a:t>
            </a:r>
            <a:endParaRPr lang="en-GB" sz="18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A104C6C14EC34FB874BAED01896227" ma:contentTypeVersion="0" ma:contentTypeDescription="Create a new document." ma:contentTypeScope="" ma:versionID="b2f16670411725a2644c63366202687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1B315F6-6373-4033-A4AB-04C9648C5B73}">
  <ds:schemaRefs>
    <ds:schemaRef ds:uri="http://schemas.microsoft.com/office/2006/metadata/properties"/>
    <ds:schemaRef ds:uri="http://www.w3.org/XML/1998/namespace"/>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C4BB31A0-5E14-4647-8E5B-F7002B8CA1EB}">
  <ds:schemaRefs>
    <ds:schemaRef ds:uri="http://schemas.microsoft.com/sharepoint/v3/contenttype/forms"/>
  </ds:schemaRefs>
</ds:datastoreItem>
</file>

<file path=customXml/itemProps3.xml><?xml version="1.0" encoding="utf-8"?>
<ds:datastoreItem xmlns:ds="http://schemas.openxmlformats.org/officeDocument/2006/customXml" ds:itemID="{FA4FC074-CADE-4272-BAA8-A8906292B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4418</TotalTime>
  <Words>1099</Words>
  <Application>Microsoft Office PowerPoint</Application>
  <PresentationFormat>Custom</PresentationFormat>
  <Paragraphs>201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Courier New</vt:lpstr>
      <vt:lpstr>Source Sans Pro</vt:lpstr>
      <vt:lpstr>blank</vt:lpstr>
      <vt:lpstr>PowerPoint Presentation</vt:lpstr>
    </vt:vector>
  </TitlesOfParts>
  <Company>Sheffield Hallam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 Lee</dc:creator>
  <cp:lastModifiedBy>Crownshaw, Alex (Student)</cp:lastModifiedBy>
  <cp:revision>66</cp:revision>
  <dcterms:created xsi:type="dcterms:W3CDTF">2011-03-08T13:08:31Z</dcterms:created>
  <dcterms:modified xsi:type="dcterms:W3CDTF">2022-12-04T11:25:46Z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0x01010000A104C6C14EC34FB874BAED01896227</vt:lpwstr>
  </property>
  <property fmtid="{D5CDD505-2E9C-101B-9397-08002B2CF9AE}" pid="3" name="_AdHocReviewCycleID">
    <vt:i4>826264858</vt:i4>
  </property>
  <property fmtid="{D5CDD505-2E9C-101B-9397-08002B2CF9AE}" pid="4" name="_NewReviewCycle">
    <vt:lpwstr/>
  </property>
  <property fmtid="{D5CDD505-2E9C-101B-9397-08002B2CF9AE}" pid="5" name="_EmailSubject">
    <vt:lpwstr>Powerpoint template</vt:lpwstr>
  </property>
  <property fmtid="{D5CDD505-2E9C-101B-9397-08002B2CF9AE}" pid="6" name="_AuthorEmail">
    <vt:lpwstr>dmdpl@exchange.shu.ac.uk</vt:lpwstr>
  </property>
  <property fmtid="{D5CDD505-2E9C-101B-9397-08002B2CF9AE}" pid="7" name="_AuthorEmailDisplayName">
    <vt:lpwstr>Lee, Paula</vt:lpwstr>
  </property>
</Properties>
</file>