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7" r:id="rId2"/>
    <p:sldId id="258" r:id="rId3"/>
    <p:sldId id="269" r:id="rId4"/>
    <p:sldId id="273" r:id="rId5"/>
    <p:sldId id="270" r:id="rId6"/>
    <p:sldId id="274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8288000" cy="10287000"/>
  <p:notesSz cx="6858000" cy="9144000"/>
  <p:embeddedFontLst>
    <p:embeddedFont>
      <p:font typeface="Assistant" pitchFamily="2" charset="-79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rdo" panose="02020600000000000000" pitchFamily="18" charset="-79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6"/>
    <p:restoredTop sz="94719"/>
  </p:normalViewPr>
  <p:slideViewPr>
    <p:cSldViewPr snapToGrid="0">
      <p:cViewPr varScale="1">
        <p:scale>
          <a:sx n="101" d="100"/>
          <a:sy n="101" d="100"/>
        </p:scale>
        <p:origin x="10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303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5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48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15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646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31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77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39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81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31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66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81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21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65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733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97" name="Google Shape;97;p14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98" name="Google Shape;98;p14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1028691" y="1377255"/>
            <a:ext cx="16230610" cy="731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16007"/>
              </a:lnSpc>
            </a:pPr>
            <a:r>
              <a:rPr lang="en-US" sz="7000" b="1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Improving Population Management through Pharmacist-Primary Care Integration: A Pilot Study</a:t>
            </a:r>
          </a:p>
          <a:p>
            <a:pPr algn="r">
              <a:lnSpc>
                <a:spcPct val="116007"/>
              </a:lnSpc>
            </a:pPr>
            <a:endParaRPr lang="en-US" sz="5400" dirty="0">
              <a:solidFill>
                <a:srgbClr val="93AEB8"/>
              </a:solidFill>
              <a:latin typeface="Cardo"/>
              <a:ea typeface="Cardo"/>
              <a:cs typeface="Cardo"/>
              <a:sym typeface="Cardo"/>
            </a:endParaRPr>
          </a:p>
          <a:p>
            <a:pPr algn="r">
              <a:lnSpc>
                <a:spcPct val="116007"/>
              </a:lnSpc>
            </a:pPr>
            <a:r>
              <a:rPr lang="en-US" sz="3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Amanda G. Kennedy, PharmD, BCPS,1 Harry Chen, MD,2 Michele Corriveau, BS Pharm,3 Charles D. MacLean, MDCM1 </a:t>
            </a:r>
          </a:p>
          <a:p>
            <a:pPr algn="r">
              <a:lnSpc>
                <a:spcPct val="116007"/>
              </a:lnSpc>
            </a:pPr>
            <a:r>
              <a:rPr lang="en-US" sz="54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 </a:t>
            </a:r>
          </a:p>
          <a:p>
            <a:pPr algn="r">
              <a:lnSpc>
                <a:spcPct val="116007"/>
              </a:lnSpc>
            </a:pPr>
            <a:endParaRPr dirty="0"/>
          </a:p>
        </p:txBody>
      </p:sp>
      <p:sp>
        <p:nvSpPr>
          <p:cNvPr id="105" name="Google Shape;105;p14"/>
          <p:cNvSpPr txBox="1"/>
          <p:nvPr/>
        </p:nvSpPr>
        <p:spPr>
          <a:xfrm>
            <a:off x="1028691" y="7630363"/>
            <a:ext cx="1623061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03.01.2024 </a:t>
            </a:r>
          </a:p>
          <a:p>
            <a:pPr marL="0" marR="0" lvl="1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Amy Nguyen</a:t>
            </a:r>
          </a:p>
          <a:p>
            <a:pPr marL="0" marR="0" lvl="1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Follow the Money: Impact of Payment Reform and Health Policy on Pharmacy Practice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325" y="4936630"/>
            <a:ext cx="1653134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Results 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325" y="6413958"/>
            <a:ext cx="16531347" cy="367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Seven sites and 8 pharmacists enrolled (at 1 site 2 pharmacists shared the 0.2 FTE) </a:t>
            </a:r>
          </a:p>
          <a:p>
            <a:pPr marL="457200" lvl="6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5 sites included in final analysis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Two sites were excluded because they contributed less than 6 months of data to the project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One site was excluded because it had difficulty developing the needed relationship and scope of pharmacist activities to successfully collect meaningful data.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endParaRPr lang="en-US" sz="2615" b="0" i="0" u="none" strike="noStrike" cap="none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" name="Picture 1" descr="A white sheet with black text&#10;&#10;Description automatically generated">
            <a:extLst>
              <a:ext uri="{FF2B5EF4-FFF2-40B4-BE49-F238E27FC236}">
                <a16:creationId xmlns:a16="http://schemas.microsoft.com/office/drawing/2014/main" id="{A781CDF3-1BF9-EA25-E9E6-35E97393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720" y="1039488"/>
            <a:ext cx="12504373" cy="49079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97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502352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Results: Primary Outcomes 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60397" y="2971752"/>
            <a:ext cx="7529478" cy="367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Drug therapy-related problems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 pharmacists identified 708 drug therapy problems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endParaRPr lang="en-US" sz="2615" b="0" i="0" u="none" strike="noStrike" cap="none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Pharmacists’ recommendations were accepted by prescribers 86% of the time</a:t>
            </a:r>
          </a:p>
        </p:txBody>
      </p:sp>
      <p:pic>
        <p:nvPicPr>
          <p:cNvPr id="2" name="Picture 1" descr="A table of therapy problems&#10;&#10;Description automatically generated">
            <a:extLst>
              <a:ext uri="{FF2B5EF4-FFF2-40B4-BE49-F238E27FC236}">
                <a16:creationId xmlns:a16="http://schemas.microsoft.com/office/drawing/2014/main" id="{6BF1BD5C-8A14-B2CF-1F94-06F5F19F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943" y="2811811"/>
            <a:ext cx="8703660" cy="61360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118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502352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Results: Primary Outcomes 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542" y="2511031"/>
            <a:ext cx="16531347" cy="183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Cost avoidance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 recommendations resulted in an estimated $373,092 of avoided costs.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 results suggest that $2.11 in cost was avoided for every $1.00 spent on a pharmacist ($373,092/$176,690).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4385E-3914-2635-25C1-46235DB62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62" b="1"/>
          <a:stretch/>
        </p:blipFill>
        <p:spPr>
          <a:xfrm>
            <a:off x="2659081" y="4538805"/>
            <a:ext cx="12969838" cy="4837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889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edical information on a white background&#10;&#10;Description automatically generated">
            <a:extLst>
              <a:ext uri="{FF2B5EF4-FFF2-40B4-BE49-F238E27FC236}">
                <a16:creationId xmlns:a16="http://schemas.microsoft.com/office/drawing/2014/main" id="{887DFEE1-AF37-063C-5221-07DA6D46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694" y="2255250"/>
            <a:ext cx="9177764" cy="69980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0" name="Google Shape;110;p15"/>
          <p:cNvSpPr txBox="1"/>
          <p:nvPr/>
        </p:nvSpPr>
        <p:spPr>
          <a:xfrm>
            <a:off x="878111" y="1033703"/>
            <a:ext cx="1616095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Results: Secondary Outcomes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111" y="2511031"/>
            <a:ext cx="6707999" cy="244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Classification of pharmacist recommendations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 drug therapy problems were classified according to recommendations made to prescribers</a:t>
            </a:r>
          </a:p>
        </p:txBody>
      </p:sp>
    </p:spTree>
    <p:extLst>
      <p:ext uri="{BB962C8B-B14F-4D97-AF65-F5344CB8AC3E}">
        <p14:creationId xmlns:p14="http://schemas.microsoft.com/office/powerpoint/2010/main" val="52928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502352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Discussions and Conclusions 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326" y="2655694"/>
            <a:ext cx="16531347" cy="657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 findings of this study support the growing body of evidence confirming the value of pharmacists’ activities in primary care.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Primary care providers should consider pharmacists well suited to offer direct patient care, population-based management, and education in their practices.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Pharmacist i</a:t>
            </a: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nclusion is feasible, prevents adverse drug events, reduces costs, and improves patient outcomes.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 most successful sites included specialty-trained academic pharmacists and pharmacists employed by the same organization as the practice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Reported limitations: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Data regarding prescriber acceptance of interventions and long-term outcomes are incomplete.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</a:t>
            </a:r>
            <a:r>
              <a:rPr lang="en-US" sz="2400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atient denominators as well as most patient characteristics are unknown because de-identifiers utilized across organizations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Only 5 practices included</a:t>
            </a:r>
          </a:p>
        </p:txBody>
      </p:sp>
    </p:spTree>
    <p:extLst>
      <p:ext uri="{BB962C8B-B14F-4D97-AF65-F5344CB8AC3E}">
        <p14:creationId xmlns:p14="http://schemas.microsoft.com/office/powerpoint/2010/main" val="148198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502352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Critique: General  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542" y="2511031"/>
            <a:ext cx="16531347" cy="550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Positives: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Title and abstract reflect study findings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Provides relevance for study and cites rationale based on previous studies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 principal investigator (AK) and a coauthor (CM) independently reviewed each pharmacist intervention and assigned the codes and categories. Discrepancies were resolved through discussion among the coauthors. 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endParaRPr lang="en-US" sz="2615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Negatives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Abstract only mentions 2 out of the 3 main measures (excludes pharmacists’ recommendations)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endParaRPr lang="en-US" sz="2615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94696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502352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Critique: Study Design</a:t>
            </a:r>
            <a:endParaRPr lang="en-US" sz="9600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542" y="2511031"/>
            <a:ext cx="16531347" cy="611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Positives: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Pharmacist inclusion criteria clear 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endParaRPr lang="en-US" sz="2615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Negatives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Convenience sample is not representative of the larger population leading to potential biases in the results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Study protocol vague </a:t>
            </a:r>
          </a:p>
          <a:p>
            <a:pPr marL="457200" lvl="6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Pharmacists’ efforts varied by location and left to the discretion of the pharmacist and physician champion in each practice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Secondary endpoints not well defined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Primary care practice inclusion/exclusion criteria not clear</a:t>
            </a:r>
            <a:endParaRPr lang="en-US" sz="2615" b="0" i="0" u="none" strike="noStrike" cap="none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67544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502352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Critique: Results/Discussion</a:t>
            </a:r>
          </a:p>
          <a:p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 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542" y="2511030"/>
            <a:ext cx="16531347" cy="611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2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</a:rPr>
              <a:t>Positives </a:t>
            </a:r>
          </a:p>
          <a:p>
            <a:pPr marL="457200" lvl="2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</a:rPr>
              <a:t>Recognized limitations of their study</a:t>
            </a:r>
          </a:p>
          <a:p>
            <a:pPr marL="457200" lvl="2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</a:rPr>
              <a:t>All results were clearly reported in tables </a:t>
            </a:r>
          </a:p>
          <a:p>
            <a:pPr marL="457200" lvl="2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</a:rPr>
              <a:t>Utilized other studies to support their findings</a:t>
            </a:r>
          </a:p>
          <a:p>
            <a:pPr lvl="2">
              <a:lnSpc>
                <a:spcPct val="152007"/>
              </a:lnSpc>
              <a:buClr>
                <a:srgbClr val="93AEB8"/>
              </a:buClr>
            </a:pPr>
            <a:endParaRPr lang="en-US" sz="2615" dirty="0">
              <a:solidFill>
                <a:srgbClr val="5E8594"/>
              </a:solidFill>
              <a:latin typeface="Assistant"/>
              <a:cs typeface="Assistant"/>
            </a:endParaRPr>
          </a:p>
          <a:p>
            <a:pPr lvl="2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</a:rPr>
              <a:t>Negatives</a:t>
            </a:r>
          </a:p>
          <a:p>
            <a:pPr marL="457200" lvl="2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</a:rPr>
              <a:t>Interpretation of study findings not clear </a:t>
            </a:r>
          </a:p>
          <a:p>
            <a:pPr marL="457200" lvl="2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</a:rPr>
              <a:t>Gaps in data - Missing acceptance data for 350 out of 708 pharmacist recommendations</a:t>
            </a:r>
          </a:p>
          <a:p>
            <a:pPr marL="457200" lvl="2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</a:rPr>
              <a:t>Total number of patients encountered unknown</a:t>
            </a:r>
          </a:p>
          <a:p>
            <a:pPr marL="457200" lvl="2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endParaRPr lang="en-US" sz="2615" dirty="0">
              <a:solidFill>
                <a:srgbClr val="5E8594"/>
              </a:solidFill>
              <a:latin typeface="Assistant"/>
              <a:cs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68377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2" y="1162050"/>
            <a:ext cx="1183560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Background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112" y="3002529"/>
            <a:ext cx="6580522" cy="428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1" indent="-45720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75% of all primary care visits include prescribing or continuing medications</a:t>
            </a:r>
          </a:p>
          <a:p>
            <a:pPr marR="0" lvl="1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</a:pPr>
            <a:endParaRPr lang="en-US" sz="2615" b="0" i="0" u="none" strike="noStrike" cap="none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1" indent="-45720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Given the association between polypharmacy and drug-related problems, there is a critical need to improve primary care prescribing. </a:t>
            </a:r>
          </a:p>
        </p:txBody>
      </p:sp>
      <p:pic>
        <p:nvPicPr>
          <p:cNvPr id="3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CBAA6428-A912-82AA-5EFB-FA58C3088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72" y="1409491"/>
            <a:ext cx="10315666" cy="52964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C9B4FA-E203-54D3-80C4-21BD73A0FBB3}"/>
              </a:ext>
            </a:extLst>
          </p:cNvPr>
          <p:cNvSpPr txBox="1"/>
          <p:nvPr/>
        </p:nvSpPr>
        <p:spPr>
          <a:xfrm>
            <a:off x="7737822" y="6963331"/>
            <a:ext cx="9951779" cy="191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</a:pPr>
            <a:r>
              <a:rPr lang="en-US" sz="2000" b="1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Citation: </a:t>
            </a:r>
          </a:p>
          <a:p>
            <a:pPr marL="0" marR="0" lvl="1" indent="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Amanda G. Kennedy, Harry Chen, Michele Corriveau, and Charles D. MacLean. Improving Population Management through Pharmacist-Primary Care Integration: A Pilot Study. Population Health Management. Feb 2015.23-29.http://</a:t>
            </a:r>
            <a:r>
              <a:rPr lang="en-US" sz="2000" b="0" i="0" u="none" strike="noStrike" cap="none" dirty="0" err="1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doi.org</a:t>
            </a:r>
            <a:r>
              <a:rPr lang="en-US" sz="2000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/10.1089/pop.2014.0043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2" y="1162050"/>
            <a:ext cx="1183560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Background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111" y="3002529"/>
            <a:ext cx="16531347" cy="672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1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</a:pPr>
            <a:r>
              <a:rPr lang="en-US" sz="2615" b="1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Rationale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Evidence suggests that pharmacists in </a:t>
            </a:r>
            <a:r>
              <a:rPr lang="en-US" sz="2615" b="1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ambulatory settings </a:t>
            </a: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reduce hospital and emergency department admissions, nonscheduled health services, number and cost of drugs, and improves prescribing. </a:t>
            </a:r>
          </a:p>
          <a:p>
            <a:pPr marL="457200" lvl="8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Pharmacists have been shown to optimize patient outcomes and improve patient safety.</a:t>
            </a:r>
          </a:p>
          <a:p>
            <a:pPr marL="457200" marR="0" lvl="1" indent="-45720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With innovative care and payment models (PCMHs and ACOs), there are new opportunities to integrate the unique skills of pharmacists into </a:t>
            </a:r>
            <a:r>
              <a:rPr lang="en-US" sz="2615" b="1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primary care teams</a:t>
            </a: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</a:p>
          <a:p>
            <a:pPr marL="457200" marR="0" lvl="1" indent="-45720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  <a:buFont typeface="Arial" panose="020B0604020202020204" pitchFamily="34" charset="0"/>
              <a:buChar char="•"/>
            </a:pPr>
            <a:endParaRPr lang="en-US" sz="2615" b="0" i="0" u="none" strike="noStrike" cap="none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R="0" lvl="1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</a:pPr>
            <a:r>
              <a:rPr lang="en-US" sz="2615" b="1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Objective</a:t>
            </a:r>
          </a:p>
          <a:p>
            <a:pPr marL="457200" marR="0" lvl="1" indent="-45720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To determine the impact of integrating pharmacists into patient-centered medical homes, with a focus on population management. </a:t>
            </a:r>
          </a:p>
          <a:p>
            <a:pPr marR="0" lvl="1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</a:pPr>
            <a:endParaRPr lang="en-US" sz="2615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82559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2" y="1162050"/>
            <a:ext cx="14688990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Methods: Study Design</a:t>
            </a:r>
          </a:p>
          <a:p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326" y="2999484"/>
            <a:ext cx="16531347" cy="305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1" indent="-45720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Observational design with no control group</a:t>
            </a:r>
          </a:p>
          <a:p>
            <a:pPr marL="457200" marR="0" lvl="1" indent="-45720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Data from January 2012 through August 2013</a:t>
            </a:r>
          </a:p>
          <a:p>
            <a:pPr marL="457200" marR="0" lvl="1" indent="-45720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Approved by the Committees on Human Research at the University of Vermont</a:t>
            </a:r>
          </a:p>
          <a:p>
            <a:pPr marL="457200" marR="0" lvl="1" indent="-457200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  <a:buFont typeface="Arial" panose="020B0604020202020204" pitchFamily="34" charset="0"/>
              <a:buChar char="•"/>
            </a:pPr>
            <a:endParaRPr lang="en-US" sz="2615" dirty="0">
              <a:solidFill>
                <a:srgbClr val="5E8594"/>
              </a:solidFill>
              <a:latin typeface="Assistant"/>
              <a:cs typeface="Assistant"/>
              <a:sym typeface="Assistant"/>
            </a:endParaRPr>
          </a:p>
          <a:p>
            <a:pPr marR="0" lvl="1" algn="l" rtl="0">
              <a:lnSpc>
                <a:spcPct val="152007"/>
              </a:lnSpc>
              <a:spcBef>
                <a:spcPts val="0"/>
              </a:spcBef>
              <a:spcAft>
                <a:spcPts val="0"/>
              </a:spcAft>
              <a:buClr>
                <a:srgbClr val="93AEB8"/>
              </a:buClr>
            </a:pPr>
            <a:endParaRPr lang="en-US" sz="2615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40470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1835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Methods: Population 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111" y="3002529"/>
            <a:ext cx="16531347" cy="428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 participants (pharmacists and primary care practices) were recruited by </a:t>
            </a:r>
            <a:r>
              <a:rPr lang="en-US" sz="2615" b="1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convenience sample </a:t>
            </a: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to represent the typical primary care environment of Vermont.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Eligible pharmacists' inclusion criteria: </a:t>
            </a:r>
            <a:endParaRPr lang="en-US" sz="2615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lvl="8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1. Vermont pharmacy license</a:t>
            </a:r>
          </a:p>
          <a:p>
            <a:pPr lvl="8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2. </a:t>
            </a: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Work near their physician partner practice</a:t>
            </a:r>
          </a:p>
          <a:p>
            <a:pPr lvl="8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3. </a:t>
            </a: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Have approval from their supervisor for the release time needed for participation. </a:t>
            </a:r>
          </a:p>
          <a:p>
            <a:pPr marL="457200" lvl="8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Pharmacists </a:t>
            </a: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were not required to have experience or specialty training in ambulatory care. </a:t>
            </a:r>
            <a:endParaRPr lang="en-US" sz="2615" b="0" i="0" u="none" strike="noStrike" cap="none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32244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1346462" y="1049091"/>
            <a:ext cx="11835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Methods: Setting</a:t>
            </a:r>
            <a:endParaRPr lang="en-US" sz="9600" dirty="0">
              <a:solidFill>
                <a:srgbClr val="93AEB8"/>
              </a:solidFill>
              <a:latin typeface="Cardo"/>
              <a:ea typeface="Cardo"/>
              <a:cs typeface="Cardo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111" y="3002529"/>
            <a:ext cx="16531347" cy="550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Primary care practices were selected to ensure diversity across demographic variables within Vermont 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1. Geography (rural, urban, multiple counties)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2. Practice type (internal medicine, family medicine)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3. Practice ownership (hospital owned, Federally Qualified Health Center, private practice)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4. Progress toward or achievement of National Committee for Quality Assurance Patient-Centered Medical 	Home 	certification.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At baseline, practices did not have access to a pharmacist specific to the practice.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A physician champion was identified at each practice to assist the pharmacist with integration into the practice. </a:t>
            </a:r>
          </a:p>
          <a:p>
            <a:pPr marL="457200" lvl="8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endParaRPr lang="en-US" sz="2615" b="0" i="0" u="none" strike="noStrike" cap="none" dirty="0">
              <a:solidFill>
                <a:srgbClr val="5E859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02948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43098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Methods: Study Protocol 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111" y="2524532"/>
            <a:ext cx="16531347" cy="672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 intervention involved partnering a pharmacist 1 day per week (0.2 full-time equivalent [FTE]) in the primary care practice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Pharmacists were required to participate in primary care using 3 strategies: 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1. Direct patient care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2. </a:t>
            </a: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Educating prescribers</a:t>
            </a: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	3. Population-based strategies</a:t>
            </a:r>
          </a:p>
          <a:p>
            <a:pPr marL="457200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</a:rPr>
              <a:t>The pharmacists met by conference call for weekly discussions throughout the project.</a:t>
            </a:r>
          </a:p>
          <a:p>
            <a:pPr marL="457200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Pharmacist interventions were entered into: </a:t>
            </a:r>
          </a:p>
          <a:p>
            <a:pPr lvl="1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	A) Health Insurance Portability and Accountability Act-compliant Assurance software ( Medication Management 	Systems, Inc., Golden Valley, MN) </a:t>
            </a:r>
          </a:p>
          <a:p>
            <a:pPr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	B) Or de-identified Microsoft Excel spreadsheets (Microsoft Corporation, Redmond, WA) </a:t>
            </a:r>
          </a:p>
        </p:txBody>
      </p:sp>
    </p:spTree>
    <p:extLst>
      <p:ext uri="{BB962C8B-B14F-4D97-AF65-F5344CB8AC3E}">
        <p14:creationId xmlns:p14="http://schemas.microsoft.com/office/powerpoint/2010/main" val="176727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43098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Methods: Endpoints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542" y="2511031"/>
            <a:ext cx="16531347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Primary Endpoints: 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Description of the pharmacists’ identified drug therapy problems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Pharmacists’ recommendations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Estimated costs avoided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endParaRPr lang="en-US" sz="2615" dirty="0">
              <a:solidFill>
                <a:srgbClr val="5E8594"/>
              </a:solidFill>
              <a:latin typeface="Assistant"/>
              <a:cs typeface="Assistant"/>
              <a:sym typeface="Assistant"/>
            </a:endParaRPr>
          </a:p>
          <a:p>
            <a:pPr lvl="5">
              <a:lnSpc>
                <a:spcPct val="152007"/>
              </a:lnSpc>
              <a:buClr>
                <a:srgbClr val="93AEB8"/>
              </a:buClr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Secondary Endpoints: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dirty="0">
                <a:solidFill>
                  <a:srgbClr val="5E8594"/>
                </a:solidFill>
                <a:latin typeface="Assistant"/>
                <a:cs typeface="Assistant"/>
                <a:sym typeface="Assistant"/>
              </a:rPr>
              <a:t>Classification of pharmacist recommendations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endParaRPr lang="en-US" sz="2615" dirty="0">
              <a:solidFill>
                <a:srgbClr val="5E8594"/>
              </a:solidFill>
              <a:latin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411117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78111" y="1033703"/>
            <a:ext cx="1502352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93AEB8"/>
                </a:solidFill>
                <a:latin typeface="Cardo"/>
                <a:ea typeface="Cardo"/>
                <a:cs typeface="Cardo"/>
                <a:sym typeface="Cardo"/>
              </a:rPr>
              <a:t>Methods: Statistical Analysis</a:t>
            </a:r>
            <a:endParaRPr lang="en-US"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01070" y="380694"/>
            <a:ext cx="17285861" cy="192288"/>
            <a:chOff x="0" y="-38100"/>
            <a:chExt cx="4552655" cy="50643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501070" y="9569355"/>
            <a:ext cx="17285861" cy="192288"/>
            <a:chOff x="0" y="-38100"/>
            <a:chExt cx="4552655" cy="50643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4552655" cy="12543"/>
            </a:xfrm>
            <a:custGeom>
              <a:avLst/>
              <a:gdLst/>
              <a:ahLst/>
              <a:cxnLst/>
              <a:rect l="l" t="t" r="r" b="b"/>
              <a:pathLst>
                <a:path w="4552655" h="12543" extrusionOk="0">
                  <a:moveTo>
                    <a:pt x="0" y="0"/>
                  </a:moveTo>
                  <a:lnTo>
                    <a:pt x="4552655" y="0"/>
                  </a:lnTo>
                  <a:lnTo>
                    <a:pt x="455265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8BCC4"/>
            </a:solidFill>
            <a:ln>
              <a:noFill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4552655" cy="5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878542" y="2511031"/>
            <a:ext cx="16531347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There were no a priori hypotheses</a:t>
            </a:r>
          </a:p>
          <a:p>
            <a:pPr marL="457200" lvl="5" indent="-457200">
              <a:lnSpc>
                <a:spcPct val="152007"/>
              </a:lnSpc>
              <a:buClr>
                <a:srgbClr val="93AEB8"/>
              </a:buClr>
              <a:buFont typeface="Arial" panose="020B0604020202020204" pitchFamily="34" charset="0"/>
              <a:buChar char="•"/>
            </a:pPr>
            <a:r>
              <a:rPr lang="en-US" sz="2615" b="0" i="0" u="none" strike="noStrike" cap="none" dirty="0">
                <a:solidFill>
                  <a:srgbClr val="5E8594"/>
                </a:solidFill>
                <a:latin typeface="Assistant"/>
                <a:ea typeface="Assistant"/>
                <a:cs typeface="Assistant"/>
                <a:sym typeface="Assistant"/>
              </a:rPr>
              <a:t>Analyses were conducted in Microsoft Excel 2010 </a:t>
            </a:r>
          </a:p>
        </p:txBody>
      </p:sp>
    </p:spTree>
    <p:extLst>
      <p:ext uri="{BB962C8B-B14F-4D97-AF65-F5344CB8AC3E}">
        <p14:creationId xmlns:p14="http://schemas.microsoft.com/office/powerpoint/2010/main" val="96312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Macintosh PowerPoint</Application>
  <PresentationFormat>Custom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Cardo</vt:lpstr>
      <vt:lpstr>Assistant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Nguyen, Amy</cp:lastModifiedBy>
  <cp:revision>1</cp:revision>
  <dcterms:modified xsi:type="dcterms:W3CDTF">2024-03-04T02:50:58Z</dcterms:modified>
</cp:coreProperties>
</file>