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16" d="100"/>
          <a:sy n="16" d="100"/>
        </p:scale>
        <p:origin x="396" y="-26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3/14/2017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smtClean="0"/>
              <a:t>Machine Learn Your Way to March Madness Glory!</a:t>
            </a:r>
            <a:endParaRPr lang="en-US" sz="8000" b="1" cap="all" dirty="0"/>
          </a:p>
        </p:txBody>
      </p:sp>
      <p:sp>
        <p:nvSpPr>
          <p:cNvPr id="3" name="Subtitle 2"/>
          <p:cNvSpPr>
            <a:spLocks noGrp="1"/>
          </p:cNvSpPr>
          <p:nvPr>
            <p:ph type="subTitle" idx="4294967295"/>
          </p:nvPr>
        </p:nvSpPr>
        <p:spPr>
          <a:xfrm>
            <a:off x="12469125" y="4348745"/>
            <a:ext cx="18951755" cy="1991672"/>
          </a:xfrm>
        </p:spPr>
        <p:txBody>
          <a:bodyPr lIns="0" tIns="0" rIns="0" bIns="0">
            <a:normAutofit/>
          </a:bodyPr>
          <a:lstStyle/>
          <a:p>
            <a:pPr marL="0" indent="0" algn="l">
              <a:buNone/>
            </a:pPr>
            <a:r>
              <a:rPr lang="en-US" sz="5400" dirty="0" smtClean="0">
                <a:solidFill>
                  <a:srgbClr val="F37321"/>
                </a:solidFill>
              </a:rPr>
              <a:t>Teaching Biochemists and Biophysicists Machine Learning</a:t>
            </a:r>
          </a:p>
          <a:p>
            <a:pPr marL="0" indent="0" algn="l">
              <a:buNone/>
            </a:pPr>
            <a:endParaRPr lang="en-US" sz="5400" dirty="0">
              <a:solidFill>
                <a:srgbClr val="F37321"/>
              </a:solidFill>
            </a:endParaRPr>
          </a:p>
        </p:txBody>
      </p:sp>
      <p:sp>
        <p:nvSpPr>
          <p:cNvPr id="12" name="Rectangle 11"/>
          <p:cNvSpPr/>
          <p:nvPr/>
        </p:nvSpPr>
        <p:spPr>
          <a:xfrm>
            <a:off x="12469125" y="6839376"/>
            <a:ext cx="9222475"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469124" y="14181213"/>
            <a:ext cx="9222476" cy="18282689"/>
          </a:xfrm>
          <a:prstGeom prst="rect">
            <a:avLst/>
          </a:prstGeom>
          <a:noFill/>
        </p:spPr>
        <p:txBody>
          <a:bodyPr wrap="square" rtlCol="0" anchor="t" anchorCtr="0">
            <a:noAutofit/>
          </a:bodyPr>
          <a:lstStyle/>
          <a:p>
            <a:pPr>
              <a:spcAft>
                <a:spcPts val="1800"/>
              </a:spcAft>
            </a:pPr>
            <a:r>
              <a:rPr lang="en-US" sz="3600" b="1" dirty="0">
                <a:solidFill>
                  <a:srgbClr val="5D87A1"/>
                </a:solidFill>
              </a:rPr>
              <a:t>PROJECT </a:t>
            </a:r>
            <a:r>
              <a:rPr lang="en-US" sz="3600" b="1" dirty="0" smtClean="0">
                <a:solidFill>
                  <a:srgbClr val="5D87A1"/>
                </a:solidFill>
              </a:rPr>
              <a:t>INFORMATION</a:t>
            </a:r>
          </a:p>
          <a:p>
            <a:pPr>
              <a:spcAft>
                <a:spcPts val="1800"/>
              </a:spcAft>
            </a:pPr>
            <a:r>
              <a:rPr lang="en-US" sz="3000" b="1" dirty="0" smtClean="0"/>
              <a:t>Class: </a:t>
            </a:r>
            <a:r>
              <a:rPr lang="en-US" sz="3000" dirty="0" smtClean="0"/>
              <a:t>CS Senior Capstone, 2016-2017</a:t>
            </a:r>
          </a:p>
          <a:p>
            <a:pPr>
              <a:spcAft>
                <a:spcPts val="1800"/>
              </a:spcAft>
            </a:pPr>
            <a:r>
              <a:rPr lang="en-US" sz="3000" b="1" dirty="0" smtClean="0"/>
              <a:t>Developers:</a:t>
            </a:r>
          </a:p>
          <a:p>
            <a:pPr marL="457200" indent="-457200">
              <a:spcAft>
                <a:spcPts val="1800"/>
              </a:spcAft>
              <a:buFont typeface="Arial" panose="020B0604020202020204" pitchFamily="34" charset="0"/>
              <a:buChar char="•"/>
            </a:pPr>
            <a:r>
              <a:rPr lang="en-US" sz="3000" b="1" dirty="0" smtClean="0"/>
              <a:t>Alex Hoffer</a:t>
            </a:r>
            <a:r>
              <a:rPr lang="en-US" sz="3000" dirty="0" smtClean="0"/>
              <a:t> (hoffera@oregonstate.edu)</a:t>
            </a:r>
          </a:p>
          <a:p>
            <a:pPr marL="457200" indent="-457200">
              <a:spcAft>
                <a:spcPts val="1800"/>
              </a:spcAft>
              <a:buFont typeface="Arial" panose="020B0604020202020204" pitchFamily="34" charset="0"/>
              <a:buChar char="•"/>
            </a:pPr>
            <a:r>
              <a:rPr lang="en-US" sz="3000" b="1" dirty="0" smtClean="0"/>
              <a:t>Jacob Smith </a:t>
            </a:r>
            <a:r>
              <a:rPr lang="en-US" sz="3000" dirty="0" smtClean="0"/>
              <a:t>(smitjaco@oregonstate.edu)</a:t>
            </a:r>
          </a:p>
          <a:p>
            <a:pPr marL="457200" indent="-457200">
              <a:spcAft>
                <a:spcPts val="1800"/>
              </a:spcAft>
              <a:buFont typeface="Arial" panose="020B0604020202020204" pitchFamily="34" charset="0"/>
              <a:buChar char="•"/>
            </a:pPr>
            <a:r>
              <a:rPr lang="en-US" sz="3000" b="1" dirty="0" err="1" smtClean="0"/>
              <a:t>Chongxian</a:t>
            </a:r>
            <a:r>
              <a:rPr lang="en-US" sz="3000" b="1" dirty="0" smtClean="0"/>
              <a:t> Chen </a:t>
            </a:r>
            <a:r>
              <a:rPr lang="en-US" sz="3000" dirty="0" smtClean="0"/>
              <a:t>(chencho@oregonstate.edu)</a:t>
            </a:r>
            <a:endParaRPr lang="en-US" sz="3600" dirty="0">
              <a:solidFill>
                <a:srgbClr val="5D87A1"/>
              </a:solidFill>
            </a:endParaRPr>
          </a:p>
          <a:p>
            <a:pPr>
              <a:spcAft>
                <a:spcPts val="1800"/>
              </a:spcAft>
            </a:pPr>
            <a:r>
              <a:rPr lang="en-US" sz="3000" b="1" dirty="0" smtClean="0"/>
              <a:t>Client: </a:t>
            </a:r>
            <a:r>
              <a:rPr lang="en-US" sz="3000" dirty="0" smtClean="0"/>
              <a:t>Dr. Victor Hsu, Oregon State University, Department of Biochemistry and Biophysics</a:t>
            </a:r>
            <a:endParaRPr lang="en-US" sz="3600" b="1" dirty="0" smtClean="0">
              <a:solidFill>
                <a:srgbClr val="5D87A1"/>
              </a:solidFill>
            </a:endParaRPr>
          </a:p>
          <a:p>
            <a:pPr>
              <a:spcAft>
                <a:spcPts val="1800"/>
              </a:spcAft>
            </a:pPr>
            <a:r>
              <a:rPr lang="en-US" sz="3600" b="1" dirty="0" smtClean="0">
                <a:solidFill>
                  <a:srgbClr val="5D87A1"/>
                </a:solidFill>
              </a:rPr>
              <a:t>PROJECT DESCRIPTION</a:t>
            </a:r>
          </a:p>
          <a:p>
            <a:pPr>
              <a:spcAft>
                <a:spcPts val="1800"/>
              </a:spcAft>
            </a:pPr>
            <a:r>
              <a:rPr lang="en-US" sz="3000" dirty="0" smtClean="0"/>
              <a:t>To implement the module, we needed to complete the following five steps:</a:t>
            </a:r>
          </a:p>
          <a:p>
            <a:pPr marL="514350" indent="-514350">
              <a:spcAft>
                <a:spcPts val="1800"/>
              </a:spcAft>
              <a:buFont typeface="+mj-lt"/>
              <a:buAutoNum type="arabicPeriod"/>
            </a:pPr>
            <a:r>
              <a:rPr lang="en-US" sz="3000" dirty="0" smtClean="0"/>
              <a:t>Develop a Graphical User Interface (GUI)</a:t>
            </a:r>
          </a:p>
          <a:p>
            <a:pPr marL="514350" indent="-514350">
              <a:spcAft>
                <a:spcPts val="1800"/>
              </a:spcAft>
              <a:buFont typeface="+mj-lt"/>
              <a:buAutoNum type="arabicPeriod"/>
            </a:pPr>
            <a:r>
              <a:rPr lang="en-US" sz="3000" dirty="0" smtClean="0"/>
              <a:t>Aggregate/select college basketball statistics</a:t>
            </a:r>
          </a:p>
          <a:p>
            <a:pPr marL="514350" indent="-514350">
              <a:spcAft>
                <a:spcPts val="1800"/>
              </a:spcAft>
              <a:buFont typeface="+mj-lt"/>
              <a:buAutoNum type="arabicPeriod"/>
            </a:pPr>
            <a:r>
              <a:rPr lang="en-US" sz="3000" dirty="0" smtClean="0"/>
              <a:t>Feed statistics to machine learner</a:t>
            </a:r>
          </a:p>
          <a:p>
            <a:pPr marL="514350" indent="-514350">
              <a:spcAft>
                <a:spcPts val="1800"/>
              </a:spcAft>
              <a:buFont typeface="+mj-lt"/>
              <a:buAutoNum type="arabicPeriod"/>
            </a:pPr>
            <a:r>
              <a:rPr lang="en-US" sz="3000" dirty="0" smtClean="0"/>
              <a:t>Train a model</a:t>
            </a:r>
          </a:p>
          <a:p>
            <a:pPr marL="514350" indent="-514350">
              <a:spcAft>
                <a:spcPts val="1800"/>
              </a:spcAft>
              <a:buFont typeface="+mj-lt"/>
              <a:buAutoNum type="arabicPeriod"/>
            </a:pPr>
            <a:r>
              <a:rPr lang="en-US" sz="3000" dirty="0" smtClean="0"/>
              <a:t>Generate bracket of model</a:t>
            </a:r>
            <a:endParaRPr lang="en-US" sz="3000" dirty="0"/>
          </a:p>
          <a:p>
            <a:pPr>
              <a:spcAft>
                <a:spcPts val="1800"/>
              </a:spcAft>
            </a:pPr>
            <a:r>
              <a:rPr lang="en-US" sz="3000" dirty="0" smtClean="0"/>
              <a:t>The following </a:t>
            </a:r>
            <a:r>
              <a:rPr lang="en-US" sz="3000" dirty="0"/>
              <a:t>h</a:t>
            </a:r>
            <a:r>
              <a:rPr lang="en-US" sz="3000" dirty="0" smtClean="0"/>
              <a:t>eadings are technical descriptions of the five steps:</a:t>
            </a:r>
            <a:endParaRPr lang="en-US" sz="3600" b="1" dirty="0">
              <a:solidFill>
                <a:srgbClr val="5D87A1"/>
              </a:solidFill>
            </a:endParaRPr>
          </a:p>
          <a:p>
            <a:pPr>
              <a:spcAft>
                <a:spcPts val="1800"/>
              </a:spcAft>
            </a:pPr>
            <a:r>
              <a:rPr lang="en-US" sz="3600" b="1" dirty="0" smtClean="0">
                <a:solidFill>
                  <a:srgbClr val="5D87A1"/>
                </a:solidFill>
              </a:rPr>
              <a:t>GUI</a:t>
            </a:r>
          </a:p>
          <a:p>
            <a:pPr>
              <a:spcAft>
                <a:spcPts val="1800"/>
              </a:spcAft>
            </a:pPr>
            <a:r>
              <a:rPr lang="en-US" sz="3000" dirty="0" smtClean="0"/>
              <a:t>Alex used </a:t>
            </a:r>
            <a:r>
              <a:rPr lang="en-US" sz="3000" dirty="0"/>
              <a:t>HTML, CSS, and JavaScript to produce the GUI for our web page. HTML was used to split the page into logical sections such as </a:t>
            </a:r>
            <a:r>
              <a:rPr lang="en-US" sz="3000" dirty="0" smtClean="0"/>
              <a:t>Home (found in Figure 1), Instructions (found in Figure 2), Module (found in Figure 4), </a:t>
            </a:r>
            <a:r>
              <a:rPr lang="en-US" sz="3000" dirty="0"/>
              <a:t>Purpose, and </a:t>
            </a:r>
            <a:r>
              <a:rPr lang="en-US" sz="3000" dirty="0" smtClean="0"/>
              <a:t>About (found in Figure 3). </a:t>
            </a:r>
            <a:r>
              <a:rPr lang="en-US" sz="3000" dirty="0"/>
              <a:t>We utilized CSS to make these sections look clean and usable. Finally, JavaScript was used to enhance the user experience by making </a:t>
            </a:r>
            <a:r>
              <a:rPr lang="en-US" sz="3000" dirty="0" smtClean="0"/>
              <a:t>the page interactive, such as turning certain buttons different colors upon clicking in order to notify the user of the action</a:t>
            </a:r>
            <a:endParaRPr lang="en-US" sz="3600" b="1" dirty="0">
              <a:solidFill>
                <a:srgbClr val="5D87A1"/>
              </a:solidFill>
            </a:endParaRPr>
          </a:p>
        </p:txBody>
      </p:sp>
      <p:sp>
        <p:nvSpPr>
          <p:cNvPr id="14" name="TextBox 13"/>
          <p:cNvSpPr txBox="1"/>
          <p:nvPr/>
        </p:nvSpPr>
        <p:spPr>
          <a:xfrm>
            <a:off x="22198405" y="6709525"/>
            <a:ext cx="9222475" cy="18014769"/>
          </a:xfrm>
          <a:prstGeom prst="rect">
            <a:avLst/>
          </a:prstGeom>
          <a:noFill/>
        </p:spPr>
        <p:txBody>
          <a:bodyPr wrap="square" rtlCol="0">
            <a:noAutofit/>
          </a:bodyPr>
          <a:lstStyle/>
          <a:p>
            <a:pPr>
              <a:spcAft>
                <a:spcPts val="1800"/>
              </a:spcAft>
            </a:pPr>
            <a:r>
              <a:rPr lang="en-US" sz="3000" dirty="0" smtClean="0"/>
              <a:t>they had just </a:t>
            </a:r>
            <a:r>
              <a:rPr lang="en-US" sz="3000" dirty="0"/>
              <a:t>performed. </a:t>
            </a:r>
          </a:p>
          <a:p>
            <a:pPr>
              <a:spcAft>
                <a:spcPts val="1800"/>
              </a:spcAft>
            </a:pPr>
            <a:r>
              <a:rPr lang="en-US" sz="4000" b="1" dirty="0">
                <a:solidFill>
                  <a:srgbClr val="5D87A1"/>
                </a:solidFill>
              </a:rPr>
              <a:t>AGGREGATE/SELECT STATISTICS</a:t>
            </a:r>
          </a:p>
          <a:p>
            <a:pPr>
              <a:spcAft>
                <a:spcPts val="1800"/>
              </a:spcAft>
            </a:pPr>
            <a:r>
              <a:rPr lang="en-US" sz="3000" dirty="0"/>
              <a:t>College basketball statistics from 1985 to the current season were gathered from the websites Kaggle.com, ESPN.com, and NCAA.com in the CSV file extension and stored using PHP </a:t>
            </a:r>
            <a:r>
              <a:rPr lang="en-US" sz="3000" dirty="0" err="1"/>
              <a:t>MyAdmin</a:t>
            </a:r>
            <a:r>
              <a:rPr lang="en-US" sz="3000" dirty="0"/>
              <a:t>. This tool was selected because Jacob was familiar with it and found it usable. Since the regular season didn’t conclude until March, Jacob manually updated the database to reflect the current standings frequently until the final game was played</a:t>
            </a:r>
            <a:r>
              <a:rPr lang="en-US" sz="3000" dirty="0" smtClean="0"/>
              <a:t>.</a:t>
            </a:r>
            <a:endParaRPr lang="en-US" sz="3000" b="1" dirty="0" smtClean="0">
              <a:solidFill>
                <a:srgbClr val="5D87A1"/>
              </a:solidFill>
            </a:endParaRPr>
          </a:p>
          <a:p>
            <a:pPr>
              <a:spcAft>
                <a:spcPts val="1800"/>
              </a:spcAft>
            </a:pPr>
            <a:r>
              <a:rPr lang="en-US" sz="3600" b="1" dirty="0" smtClean="0">
                <a:solidFill>
                  <a:srgbClr val="5D87A1"/>
                </a:solidFill>
              </a:rPr>
              <a:t>FEED </a:t>
            </a:r>
            <a:r>
              <a:rPr lang="en-US" sz="3600" b="1" dirty="0">
                <a:solidFill>
                  <a:srgbClr val="5D87A1"/>
                </a:solidFill>
              </a:rPr>
              <a:t>STATISTICS TO MACHINE LEARNER</a:t>
            </a:r>
          </a:p>
          <a:p>
            <a:pPr>
              <a:spcAft>
                <a:spcPts val="1800"/>
              </a:spcAft>
            </a:pPr>
            <a:r>
              <a:rPr lang="en-US" sz="3000" dirty="0"/>
              <a:t>Using Python, </a:t>
            </a:r>
            <a:r>
              <a:rPr lang="en-US" sz="3000" dirty="0" err="1"/>
              <a:t>Chongxian</a:t>
            </a:r>
            <a:r>
              <a:rPr lang="en-US" sz="3000" dirty="0"/>
              <a:t> gathered the </a:t>
            </a:r>
            <a:r>
              <a:rPr lang="en-US" sz="3000" dirty="0" smtClean="0"/>
              <a:t>statistics the user selected and fed them into his machine learning module. </a:t>
            </a:r>
            <a:endParaRPr lang="en-US" sz="3600" b="1" dirty="0" smtClean="0">
              <a:solidFill>
                <a:srgbClr val="5D87A1"/>
              </a:solidFill>
            </a:endParaRPr>
          </a:p>
          <a:p>
            <a:pPr>
              <a:spcAft>
                <a:spcPts val="1800"/>
              </a:spcAft>
            </a:pPr>
            <a:r>
              <a:rPr lang="en-US" sz="3600" b="1" dirty="0" smtClean="0">
                <a:solidFill>
                  <a:srgbClr val="5D87A1"/>
                </a:solidFill>
              </a:rPr>
              <a:t>TRAIN </a:t>
            </a:r>
            <a:r>
              <a:rPr lang="en-US" sz="3600" b="1" dirty="0">
                <a:solidFill>
                  <a:srgbClr val="5D87A1"/>
                </a:solidFill>
              </a:rPr>
              <a:t>A MODEL BASED ON </a:t>
            </a:r>
            <a:r>
              <a:rPr lang="en-US" sz="3600" b="1" dirty="0" smtClean="0">
                <a:solidFill>
                  <a:srgbClr val="5D87A1"/>
                </a:solidFill>
              </a:rPr>
              <a:t>STATISTICS</a:t>
            </a:r>
          </a:p>
          <a:p>
            <a:pPr>
              <a:spcAft>
                <a:spcPts val="1800"/>
              </a:spcAft>
            </a:pPr>
            <a:r>
              <a:rPr lang="en-US" sz="3000" dirty="0"/>
              <a:t>Keeping with the Python theme, </a:t>
            </a:r>
            <a:r>
              <a:rPr lang="en-US" sz="3000" dirty="0" err="1"/>
              <a:t>Chongxian</a:t>
            </a:r>
            <a:r>
              <a:rPr lang="en-US" sz="3000" dirty="0"/>
              <a:t> used </a:t>
            </a:r>
            <a:r>
              <a:rPr lang="en-US" sz="3000" dirty="0" err="1"/>
              <a:t>Scikit</a:t>
            </a:r>
            <a:r>
              <a:rPr lang="en-US" sz="3000" dirty="0"/>
              <a:t>-Learn, an open source Python library, to generate </a:t>
            </a:r>
            <a:r>
              <a:rPr lang="en-US" sz="3000" dirty="0" smtClean="0"/>
              <a:t>a machine learned model based on the statistics chosen by the user.</a:t>
            </a:r>
            <a:endParaRPr lang="en-US" sz="3600" b="1" dirty="0">
              <a:solidFill>
                <a:srgbClr val="5D87A1"/>
              </a:solidFill>
            </a:endParaRPr>
          </a:p>
          <a:p>
            <a:pPr>
              <a:spcAft>
                <a:spcPts val="1800"/>
              </a:spcAft>
            </a:pPr>
            <a:r>
              <a:rPr lang="en-US" sz="3600" b="1" dirty="0">
                <a:solidFill>
                  <a:srgbClr val="5D87A1"/>
                </a:solidFill>
              </a:rPr>
              <a:t>GENERATE BRACKET OF </a:t>
            </a:r>
            <a:r>
              <a:rPr lang="en-US" sz="3600" b="1" dirty="0" smtClean="0">
                <a:solidFill>
                  <a:srgbClr val="5D87A1"/>
                </a:solidFill>
              </a:rPr>
              <a:t>RESULTS</a:t>
            </a:r>
          </a:p>
          <a:p>
            <a:pPr>
              <a:spcAft>
                <a:spcPts val="1800"/>
              </a:spcAft>
            </a:pPr>
            <a:r>
              <a:rPr lang="en-US" sz="3000" dirty="0" smtClean="0"/>
              <a:t>The machine learned model was then transferred into bracket form by Jake (incomplete).</a:t>
            </a:r>
            <a:endParaRPr lang="en-US" sz="3000" dirty="0"/>
          </a:p>
          <a:p>
            <a:pPr>
              <a:spcAft>
                <a:spcPts val="1800"/>
              </a:spcAft>
            </a:pPr>
            <a:endParaRPr lang="en-US" sz="3000" dirty="0"/>
          </a:p>
        </p:txBody>
      </p:sp>
      <p:sp>
        <p:nvSpPr>
          <p:cNvPr id="24" name="Rectangle 23"/>
          <p:cNvSpPr/>
          <p:nvPr/>
        </p:nvSpPr>
        <p:spPr>
          <a:xfrm>
            <a:off x="1406151" y="2528122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010659"/>
            <a:ext cx="9370706" cy="19600455"/>
          </a:xfrm>
          <a:prstGeom prst="rect">
            <a:avLst/>
          </a:prstGeom>
          <a:noFill/>
        </p:spPr>
        <p:txBody>
          <a:bodyPr wrap="square" rtlCol="0" anchor="t" anchorCtr="0">
            <a:noAutofit/>
          </a:bodyPr>
          <a:lstStyle/>
          <a:p>
            <a:pPr>
              <a:spcAft>
                <a:spcPts val="1800"/>
              </a:spcAft>
            </a:pPr>
            <a:r>
              <a:rPr lang="en-US" sz="3600" b="1" dirty="0" smtClean="0">
                <a:solidFill>
                  <a:srgbClr val="5D87A1"/>
                </a:solidFill>
              </a:rPr>
              <a:t>IMPORTANCE OF MACHINE LEARNING TO BIOCHEMISTRY AND BIOPHYSICS</a:t>
            </a:r>
            <a:endParaRPr lang="en-US" sz="3600" b="1" dirty="0">
              <a:solidFill>
                <a:srgbClr val="5D87A1"/>
              </a:solidFill>
            </a:endParaRPr>
          </a:p>
          <a:p>
            <a:pPr>
              <a:spcAft>
                <a:spcPts val="1800"/>
              </a:spcAft>
            </a:pPr>
            <a:r>
              <a:rPr lang="en-US" sz="3000" dirty="0" smtClean="0"/>
              <a:t>Biochemistry </a:t>
            </a:r>
            <a:r>
              <a:rPr lang="en-US" sz="3000" dirty="0"/>
              <a:t>and biophysics are two ﬁelds that are ripe with many exciting </a:t>
            </a:r>
            <a:r>
              <a:rPr lang="en-US" sz="3000" dirty="0" smtClean="0"/>
              <a:t>breakthroughs. Machine learning, a type of artificial intelligence where computer programs adapt to new data, is </a:t>
            </a:r>
            <a:r>
              <a:rPr lang="en-US" sz="3000" dirty="0"/>
              <a:t>used by biochemists and biophysicists to do things like generate new strands of DNA. Our client, a professor in the department of Biochemistry and Biophysics at </a:t>
            </a:r>
            <a:r>
              <a:rPr lang="en-US" sz="3000" dirty="0" smtClean="0"/>
              <a:t>OSU, </a:t>
            </a:r>
            <a:r>
              <a:rPr lang="en-US" sz="3000" dirty="0"/>
              <a:t>recognized there was a need </a:t>
            </a:r>
            <a:r>
              <a:rPr lang="en-US" sz="3000" dirty="0" smtClean="0"/>
              <a:t>for his </a:t>
            </a:r>
            <a:r>
              <a:rPr lang="en-US" sz="3000" dirty="0"/>
              <a:t>budding </a:t>
            </a:r>
            <a:r>
              <a:rPr lang="en-US" sz="3000" dirty="0" smtClean="0"/>
              <a:t>scientists </a:t>
            </a:r>
            <a:r>
              <a:rPr lang="en-US" sz="3000" dirty="0"/>
              <a:t>to understand machine learning so they could </a:t>
            </a:r>
            <a:r>
              <a:rPr lang="en-US" sz="3000" dirty="0" smtClean="0"/>
              <a:t>be better prepared for their careers.</a:t>
            </a:r>
          </a:p>
          <a:p>
            <a:pPr>
              <a:spcAft>
                <a:spcPts val="1800"/>
              </a:spcAft>
            </a:pPr>
            <a:r>
              <a:rPr lang="en-US" sz="3600" b="1" dirty="0" smtClean="0">
                <a:solidFill>
                  <a:srgbClr val="5D87A1"/>
                </a:solidFill>
              </a:rPr>
              <a:t>A NEED FOR A MACHINE LEARNING INSTRUCTIONAL TOOL</a:t>
            </a:r>
            <a:endParaRPr lang="en-US" sz="3600" b="1" dirty="0">
              <a:solidFill>
                <a:srgbClr val="5D87A1"/>
              </a:solidFill>
            </a:endParaRPr>
          </a:p>
          <a:p>
            <a:pPr>
              <a:spcAft>
                <a:spcPts val="1800"/>
              </a:spcAft>
            </a:pPr>
            <a:r>
              <a:rPr lang="en-US" sz="3000" dirty="0" smtClean="0"/>
              <a:t>Our client </a:t>
            </a:r>
            <a:r>
              <a:rPr lang="en-US" sz="3000" dirty="0"/>
              <a:t>noticed that the Biochemistry and Biophysics curriculum at OSU did not encourage undergraduate students </a:t>
            </a:r>
            <a:r>
              <a:rPr lang="en-US" sz="3000" dirty="0" smtClean="0"/>
              <a:t>to </a:t>
            </a:r>
            <a:r>
              <a:rPr lang="en-US" sz="3000" dirty="0"/>
              <a:t>learn machine learning. Even if </a:t>
            </a:r>
            <a:r>
              <a:rPr lang="en-US" sz="3000" dirty="0" smtClean="0"/>
              <a:t>machine learning </a:t>
            </a:r>
            <a:r>
              <a:rPr lang="en-US" sz="3000" dirty="0"/>
              <a:t>classes were to </a:t>
            </a:r>
            <a:r>
              <a:rPr lang="en-US" sz="3000" dirty="0" smtClean="0"/>
              <a:t>become a </a:t>
            </a:r>
            <a:r>
              <a:rPr lang="en-US" sz="3000" dirty="0"/>
              <a:t>cornerstone of </a:t>
            </a:r>
            <a:r>
              <a:rPr lang="en-US" sz="3000" dirty="0" smtClean="0"/>
              <a:t>their coursework</a:t>
            </a:r>
            <a:r>
              <a:rPr lang="en-US" sz="3000" dirty="0"/>
              <a:t>, the content would be </a:t>
            </a:r>
            <a:r>
              <a:rPr lang="en-US" sz="3000" dirty="0" smtClean="0"/>
              <a:t>difﬁcult </a:t>
            </a:r>
            <a:r>
              <a:rPr lang="en-US" sz="3000" dirty="0"/>
              <a:t>for people without a Computer Science background. To make matters worse, teaching machine learning to these students through its application to biochemistry and biophysics is particularly challenging, since machine learned models of DNA can be hard to </a:t>
            </a:r>
            <a:r>
              <a:rPr lang="en-US" sz="3000" dirty="0" smtClean="0"/>
              <a:t>interpret</a:t>
            </a:r>
            <a:r>
              <a:rPr lang="en-US" sz="3000" dirty="0"/>
              <a:t>.</a:t>
            </a:r>
          </a:p>
          <a:p>
            <a:pPr>
              <a:spcAft>
                <a:spcPts val="1800"/>
              </a:spcAft>
            </a:pPr>
            <a:r>
              <a:rPr lang="en-US" sz="3600" b="1" dirty="0" smtClean="0">
                <a:solidFill>
                  <a:srgbClr val="5D87A1"/>
                </a:solidFill>
              </a:rPr>
              <a:t>WHAT WE WERE COMMISSIONED TO DO</a:t>
            </a:r>
            <a:endParaRPr lang="en-US" sz="3600" b="1" dirty="0">
              <a:solidFill>
                <a:srgbClr val="5D87A1"/>
              </a:solidFill>
            </a:endParaRPr>
          </a:p>
          <a:p>
            <a:pPr>
              <a:spcAft>
                <a:spcPts val="1800"/>
              </a:spcAft>
            </a:pPr>
            <a:r>
              <a:rPr lang="en-US" sz="3000" dirty="0" smtClean="0"/>
              <a:t>We were enlisted to </a:t>
            </a:r>
            <a:r>
              <a:rPr lang="en-US" sz="3000" dirty="0"/>
              <a:t>produce an online instructional module </a:t>
            </a:r>
            <a:r>
              <a:rPr lang="en-US" sz="3000" dirty="0" smtClean="0"/>
              <a:t>where these students could grasp machine learning fundamentals </a:t>
            </a:r>
            <a:r>
              <a:rPr lang="en-US" sz="3000" dirty="0"/>
              <a:t>in a fun </a:t>
            </a:r>
            <a:r>
              <a:rPr lang="en-US" sz="3000" dirty="0" smtClean="0"/>
              <a:t>and clear manner. Our client wanted us to develop this module so that students could generate machine learned NCAA March Madness brackets. Since a fundamental aspect of learning machine learning is recognizing how the inclusion or exclusion of data influences resulting models, this module would satisfy the need by producing models (brackets) that were distinguishable from each other based on the college basketball statistics a user chose to train their model on. In addition to this clarity, the module would also be fun to use, because rather than focus machine learning on biochemistry and biophysics, it would instead concentrate on men’s college basketball.</a:t>
            </a:r>
          </a:p>
          <a:p>
            <a:pPr>
              <a:spcAft>
                <a:spcPts val="1800"/>
              </a:spcAft>
            </a:pPr>
            <a:endParaRPr lang="en-US" sz="3000" dirty="0"/>
          </a:p>
        </p:txBody>
      </p:sp>
      <p:sp>
        <p:nvSpPr>
          <p:cNvPr id="28" name="Subtitle 2"/>
          <p:cNvSpPr txBox="1">
            <a:spLocks/>
          </p:cNvSpPr>
          <p:nvPr/>
        </p:nvSpPr>
        <p:spPr>
          <a:xfrm>
            <a:off x="1406151" y="2778449"/>
            <a:ext cx="8550648" cy="107116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Introduction/Background</a:t>
            </a:r>
            <a:endParaRPr lang="en-US" sz="5400" dirty="0">
              <a:solidFill>
                <a:srgbClr val="F37321"/>
              </a:solidFill>
            </a:endParaRPr>
          </a:p>
        </p:txBody>
      </p:sp>
      <p:sp>
        <p:nvSpPr>
          <p:cNvPr id="29" name="Rectangle 28"/>
          <p:cNvSpPr/>
          <p:nvPr/>
        </p:nvSpPr>
        <p:spPr>
          <a:xfrm>
            <a:off x="34493200" y="4218117"/>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5400" dirty="0" smtClean="0">
                <a:solidFill>
                  <a:schemeClr val="bg1"/>
                </a:solidFill>
              </a:rPr>
              <a:t>CONCLUSION</a:t>
            </a:r>
            <a:endParaRPr lang="en-US" sz="5400" dirty="0">
              <a:solidFill>
                <a:schemeClr val="bg1"/>
              </a:solidFill>
            </a:endParaRPr>
          </a:p>
        </p:txBody>
      </p:sp>
      <p:sp>
        <p:nvSpPr>
          <p:cNvPr id="31" name="TextBox 30"/>
          <p:cNvSpPr txBox="1"/>
          <p:nvPr/>
        </p:nvSpPr>
        <p:spPr>
          <a:xfrm>
            <a:off x="34493200" y="11966435"/>
            <a:ext cx="7827420" cy="15628638"/>
          </a:xfrm>
          <a:prstGeom prst="rect">
            <a:avLst/>
          </a:prstGeom>
          <a:noFill/>
        </p:spPr>
        <p:txBody>
          <a:bodyPr wrap="square" rtlCol="0">
            <a:noAutofit/>
          </a:bodyPr>
          <a:lstStyle/>
          <a:p>
            <a:pPr>
              <a:spcAft>
                <a:spcPts val="1800"/>
              </a:spcAft>
            </a:pPr>
            <a:r>
              <a:rPr lang="en-US" sz="3600" b="1" dirty="0" smtClean="0">
                <a:solidFill>
                  <a:srgbClr val="F37321"/>
                </a:solidFill>
              </a:rPr>
              <a:t>FEATURES PROVIDED BY MODULE:</a:t>
            </a:r>
            <a:endParaRPr lang="en-US" sz="3600" dirty="0" smtClean="0">
              <a:solidFill>
                <a:schemeClr val="bg1"/>
              </a:solidFill>
            </a:endParaRPr>
          </a:p>
          <a:p>
            <a:pPr marL="457200" indent="-457200">
              <a:spcAft>
                <a:spcPts val="1800"/>
              </a:spcAft>
              <a:buFont typeface="Arial"/>
              <a:buChar char="•"/>
            </a:pPr>
            <a:r>
              <a:rPr lang="en-US" sz="3000" dirty="0" smtClean="0">
                <a:solidFill>
                  <a:schemeClr val="bg1"/>
                </a:solidFill>
              </a:rPr>
              <a:t>A Graphical User Interface (GUI) including a home page, an instructions page, an about the developers page, and a statement of purpose.</a:t>
            </a:r>
            <a:endParaRPr lang="en-US" sz="3000" dirty="0" smtClean="0">
              <a:solidFill>
                <a:schemeClr val="bg1"/>
              </a:solidFill>
            </a:endParaRPr>
          </a:p>
          <a:p>
            <a:pPr marL="457200" indent="-457200">
              <a:spcAft>
                <a:spcPts val="1800"/>
              </a:spcAft>
              <a:buFont typeface="Arial"/>
              <a:buChar char="•"/>
            </a:pPr>
            <a:r>
              <a:rPr lang="en-US" sz="3000" dirty="0" smtClean="0">
                <a:solidFill>
                  <a:schemeClr val="bg1"/>
                </a:solidFill>
              </a:rPr>
              <a:t>The ability to select from a set of college basketball statistics.</a:t>
            </a:r>
            <a:endParaRPr lang="en-US" sz="3000" dirty="0" smtClean="0">
              <a:solidFill>
                <a:schemeClr val="bg1"/>
              </a:solidFill>
            </a:endParaRPr>
          </a:p>
          <a:p>
            <a:pPr marL="457200" indent="-457200">
              <a:spcAft>
                <a:spcPts val="1800"/>
              </a:spcAft>
              <a:buFont typeface="Arial"/>
              <a:buChar char="•"/>
            </a:pPr>
            <a:r>
              <a:rPr lang="en-US" sz="3000" dirty="0" smtClean="0">
                <a:solidFill>
                  <a:schemeClr val="bg1"/>
                </a:solidFill>
              </a:rPr>
              <a:t>A machine learned bracket that corresponds to the specific statistics the user requested the model to be trained on.</a:t>
            </a:r>
            <a:endParaRPr lang="en-US" sz="3000" dirty="0" smtClean="0">
              <a:solidFill>
                <a:schemeClr val="bg1"/>
              </a:solidFill>
            </a:endParaRPr>
          </a:p>
          <a:p>
            <a:pPr>
              <a:spcAft>
                <a:spcPts val="1800"/>
              </a:spcAft>
            </a:pPr>
            <a:r>
              <a:rPr lang="en-US" sz="3000" dirty="0" smtClean="0">
                <a:solidFill>
                  <a:schemeClr val="bg1"/>
                </a:solidFill>
              </a:rPr>
              <a:t>As of mid-March 2017, we can conclude that the project is incomplete. The machine learning module has only been partially implemented by </a:t>
            </a:r>
            <a:r>
              <a:rPr lang="en-US" sz="3000" dirty="0" err="1" smtClean="0">
                <a:solidFill>
                  <a:schemeClr val="bg1"/>
                </a:solidFill>
              </a:rPr>
              <a:t>Chongxian</a:t>
            </a:r>
            <a:r>
              <a:rPr lang="en-US" sz="3000" dirty="0" smtClean="0">
                <a:solidFill>
                  <a:schemeClr val="bg1"/>
                </a:solidFill>
              </a:rPr>
              <a:t>. This has had a number of different effects: the user is not able to generate predictions, and as such, the other developers have not been able to work on converting the generated models into brackets. Once the final pieces are put into place by </a:t>
            </a:r>
            <a:r>
              <a:rPr lang="en-US" sz="3000" dirty="0" err="1" smtClean="0">
                <a:solidFill>
                  <a:schemeClr val="bg1"/>
                </a:solidFill>
              </a:rPr>
              <a:t>Chongxian</a:t>
            </a:r>
            <a:r>
              <a:rPr lang="en-US" sz="3000" dirty="0" smtClean="0">
                <a:solidFill>
                  <a:schemeClr val="bg1"/>
                </a:solidFill>
              </a:rPr>
              <a:t>, Jake can work on pretty printing the bracket, which Alex will help with. Future machine learning modules similar to this one will want to have a better way for users to select college basketball statistics. Additionally, the developers of such modules may wish to have prior machine learning experience, a more proper mode of </a:t>
            </a:r>
            <a:r>
              <a:rPr lang="en-US" sz="3000" dirty="0" smtClean="0">
                <a:solidFill>
                  <a:schemeClr val="bg1"/>
                </a:solidFill>
              </a:rPr>
              <a:t>communication, and a more rigid implementation schedule in order to allow for time at the end to polish each component of the module separately.</a:t>
            </a:r>
            <a:endParaRPr lang="en-US" sz="3000" dirty="0" smtClean="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187" y="25161958"/>
            <a:ext cx="8549640" cy="6047739"/>
          </a:xfrm>
          <a:prstGeom prst="rect">
            <a:avLst/>
          </a:prstGeom>
        </p:spPr>
      </p:pic>
      <p:pic>
        <p:nvPicPr>
          <p:cNvPr id="5" name="Picture 4"/>
          <p:cNvPicPr>
            <a:picLocks noChangeAspect="1"/>
          </p:cNvPicPr>
          <p:nvPr/>
        </p:nvPicPr>
        <p:blipFill>
          <a:blip r:embed="rId4"/>
          <a:stretch>
            <a:fillRect/>
          </a:stretch>
        </p:blipFill>
        <p:spPr>
          <a:xfrm>
            <a:off x="12469125" y="6799627"/>
            <a:ext cx="9222474" cy="6047739"/>
          </a:xfrm>
          <a:prstGeom prst="rect">
            <a:avLst/>
          </a:prstGeom>
        </p:spPr>
      </p:pic>
      <p:pic>
        <p:nvPicPr>
          <p:cNvPr id="9" name="Picture 8"/>
          <p:cNvPicPr>
            <a:picLocks noChangeAspect="1"/>
          </p:cNvPicPr>
          <p:nvPr/>
        </p:nvPicPr>
        <p:blipFill>
          <a:blip r:embed="rId5"/>
          <a:stretch>
            <a:fillRect/>
          </a:stretch>
        </p:blipFill>
        <p:spPr>
          <a:xfrm>
            <a:off x="34493200" y="4218118"/>
            <a:ext cx="7827264" cy="6047738"/>
          </a:xfrm>
          <a:prstGeom prst="rect">
            <a:avLst/>
          </a:prstGeom>
        </p:spPr>
      </p:pic>
      <p:pic>
        <p:nvPicPr>
          <p:cNvPr id="16" name="Picture 15"/>
          <p:cNvPicPr>
            <a:picLocks noChangeAspect="1"/>
          </p:cNvPicPr>
          <p:nvPr/>
        </p:nvPicPr>
        <p:blipFill>
          <a:blip r:embed="rId6"/>
          <a:stretch>
            <a:fillRect/>
          </a:stretch>
        </p:blipFill>
        <p:spPr>
          <a:xfrm>
            <a:off x="21691599" y="20116791"/>
            <a:ext cx="10630453" cy="10534467"/>
          </a:xfrm>
          <a:prstGeom prst="rect">
            <a:avLst/>
          </a:prstGeom>
        </p:spPr>
      </p:pic>
      <p:sp>
        <p:nvSpPr>
          <p:cNvPr id="18" name="TextBox 17"/>
          <p:cNvSpPr txBox="1"/>
          <p:nvPr/>
        </p:nvSpPr>
        <p:spPr>
          <a:xfrm>
            <a:off x="12881113" y="12887115"/>
            <a:ext cx="8030817" cy="1015663"/>
          </a:xfrm>
          <a:prstGeom prst="rect">
            <a:avLst/>
          </a:prstGeom>
          <a:noFill/>
        </p:spPr>
        <p:txBody>
          <a:bodyPr wrap="square" rtlCol="0">
            <a:spAutoFit/>
          </a:bodyPr>
          <a:lstStyle/>
          <a:p>
            <a:pPr algn="ctr"/>
            <a:r>
              <a:rPr lang="en-US" sz="3000" i="1" dirty="0" smtClean="0"/>
              <a:t>Fig. 2: </a:t>
            </a:r>
            <a:r>
              <a:rPr lang="en-US" sz="3000" dirty="0" smtClean="0"/>
              <a:t>Instructional page that informs users on how to use the machine learning module.</a:t>
            </a:r>
            <a:endParaRPr lang="en-US" sz="3000" dirty="0"/>
          </a:p>
        </p:txBody>
      </p:sp>
      <p:sp>
        <p:nvSpPr>
          <p:cNvPr id="25" name="TextBox 24"/>
          <p:cNvSpPr txBox="1"/>
          <p:nvPr/>
        </p:nvSpPr>
        <p:spPr>
          <a:xfrm>
            <a:off x="1406151" y="31448239"/>
            <a:ext cx="8030817" cy="1015663"/>
          </a:xfrm>
          <a:prstGeom prst="rect">
            <a:avLst/>
          </a:prstGeom>
          <a:noFill/>
        </p:spPr>
        <p:txBody>
          <a:bodyPr wrap="square" rtlCol="0">
            <a:spAutoFit/>
          </a:bodyPr>
          <a:lstStyle/>
          <a:p>
            <a:pPr algn="ctr"/>
            <a:r>
              <a:rPr lang="en-US" sz="3000" i="1" dirty="0" smtClean="0"/>
              <a:t>Fig. 1: </a:t>
            </a:r>
            <a:r>
              <a:rPr lang="en-US" sz="3000" dirty="0" smtClean="0"/>
              <a:t>Home page. The “Menu” button allows the user to navigate through the website.</a:t>
            </a:r>
            <a:endParaRPr lang="en-US" sz="3000" dirty="0"/>
          </a:p>
        </p:txBody>
      </p:sp>
      <p:sp>
        <p:nvSpPr>
          <p:cNvPr id="32" name="TextBox 31"/>
          <p:cNvSpPr txBox="1"/>
          <p:nvPr/>
        </p:nvSpPr>
        <p:spPr>
          <a:xfrm>
            <a:off x="22645759" y="30732585"/>
            <a:ext cx="8030817" cy="1015663"/>
          </a:xfrm>
          <a:prstGeom prst="rect">
            <a:avLst/>
          </a:prstGeom>
          <a:noFill/>
        </p:spPr>
        <p:txBody>
          <a:bodyPr wrap="square" rtlCol="0">
            <a:spAutoFit/>
          </a:bodyPr>
          <a:lstStyle/>
          <a:p>
            <a:pPr algn="ctr"/>
            <a:r>
              <a:rPr lang="en-US" sz="3000" i="1" dirty="0" smtClean="0"/>
              <a:t>Fig. 3: </a:t>
            </a:r>
            <a:r>
              <a:rPr lang="en-US" sz="3000" dirty="0" smtClean="0"/>
              <a:t>About the Developers page that includes our information.</a:t>
            </a:r>
            <a:endParaRPr lang="en-US" sz="3000" dirty="0"/>
          </a:p>
        </p:txBody>
      </p:sp>
      <p:sp>
        <p:nvSpPr>
          <p:cNvPr id="33" name="TextBox 32"/>
          <p:cNvSpPr txBox="1"/>
          <p:nvPr/>
        </p:nvSpPr>
        <p:spPr>
          <a:xfrm>
            <a:off x="34493200" y="10608314"/>
            <a:ext cx="8030817" cy="1015663"/>
          </a:xfrm>
          <a:prstGeom prst="rect">
            <a:avLst/>
          </a:prstGeom>
          <a:noFill/>
        </p:spPr>
        <p:txBody>
          <a:bodyPr wrap="square" rtlCol="0">
            <a:spAutoFit/>
          </a:bodyPr>
          <a:lstStyle/>
          <a:p>
            <a:pPr algn="ctr"/>
            <a:r>
              <a:rPr lang="en-US" sz="3000" i="1" dirty="0" smtClean="0">
                <a:solidFill>
                  <a:schemeClr val="bg1"/>
                </a:solidFill>
              </a:rPr>
              <a:t>Fig. 4: </a:t>
            </a:r>
            <a:r>
              <a:rPr lang="en-US" sz="3000" dirty="0" smtClean="0">
                <a:solidFill>
                  <a:schemeClr val="bg1"/>
                </a:solidFill>
              </a:rPr>
              <a:t>Module page that hosts the machine learning module.</a:t>
            </a:r>
            <a:endParaRPr lang="en-US" sz="3000" dirty="0">
              <a:solidFill>
                <a:schemeClr val="bg1"/>
              </a:solidFill>
            </a:endParaRPr>
          </a:p>
        </p:txBody>
      </p:sp>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140</TotalTime>
  <Words>1050</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Machine Learn Your Way to March Madness Glory!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 Your Way to March Madness Glory!</dc:title>
  <dc:creator>Hoffer, Alex Daniel</dc:creator>
  <cp:lastModifiedBy>Hoffer, Alex Daniel</cp:lastModifiedBy>
  <cp:revision>15</cp:revision>
  <dcterms:created xsi:type="dcterms:W3CDTF">2017-03-14T22:28:36Z</dcterms:created>
  <dcterms:modified xsi:type="dcterms:W3CDTF">2017-03-15T00:48:55Z</dcterms:modified>
</cp:coreProperties>
</file>