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87A1"/>
    <a:srgbClr val="F3732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33" autoAdjust="0"/>
    <p:restoredTop sz="94677" autoAdjust="0"/>
  </p:normalViewPr>
  <p:slideViewPr>
    <p:cSldViewPr snapToGrid="0" snapToObjects="1">
      <p:cViewPr>
        <p:scale>
          <a:sx n="20" d="100"/>
          <a:sy n="20" d="100"/>
        </p:scale>
        <p:origin x="772" y="8"/>
      </p:cViewPr>
      <p:guideLst>
        <p:guide orient="horz" pos="20436"/>
        <p:guide orient="horz" pos="281"/>
        <p:guide pos="27370"/>
        <p:guide pos="280"/>
        <p:guide pos="7046"/>
        <p:guide pos="20608"/>
        <p:guide pos="7449"/>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4/16/2017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If tri-fold</a:t>
            </a:r>
            <a:r>
              <a:rPr lang="en-US" baseline="0" dirty="0"/>
              <a:t> mounting at SMS – make sure no text or image is in-between</a:t>
            </a:r>
            <a:r>
              <a:rPr lang="en-US" dirty="0"/>
              <a:t> the two vertical guide</a:t>
            </a:r>
            <a:r>
              <a:rPr lang="en-US" baseline="0" dirty="0"/>
              <a:t> lines; this space will be cut away. </a:t>
            </a:r>
            <a:r>
              <a:rPr lang="en-US" baseline="0"/>
              <a:t>To view the vertical guide lines: Select “View” from the main menu, select “Guides” from the pull down menu, and lastly select “Static Guides”.</a:t>
            </a:r>
            <a:endParaRPr lang="en-US"/>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a:solidFill>
                  <a:schemeClr val="bg1"/>
                </a:solidFill>
              </a:rPr>
              <a:t>COLLEGE OF ENGINEERING</a:t>
            </a:r>
            <a:endParaRPr lang="en-US" sz="4000" dirty="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a:latin typeface="Georgia"/>
                <a:cs typeface="Georgia"/>
              </a:rPr>
              <a:t>Electrical Engineering &amp; Computer Science</a:t>
            </a: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B6BD69-149A-CD41-9E7C-E241C9398BA0}" type="datetimeFigureOut">
              <a:rPr lang="en-US" smtClean="0"/>
              <a:t>4/16/2017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B6BD69-149A-CD41-9E7C-E241C9398BA0}" type="datetimeFigureOut">
              <a:rPr lang="en-US" smtClean="0"/>
              <a:t>4/16/2017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B6BD69-149A-CD41-9E7C-E241C9398BA0}" type="datetimeFigureOut">
              <a:rPr lang="en-US" smtClean="0"/>
              <a:t>4/16/2017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4/16/2017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a:t>Click to edit Master title style</a:t>
            </a:r>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4/16/2017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22198405" y="25281228"/>
            <a:ext cx="9222475" cy="5843241"/>
          </a:xfrm>
          <a:prstGeom prst="rect">
            <a:avLst/>
          </a:prstGeom>
        </p:spPr>
      </p:pic>
      <p:sp>
        <p:nvSpPr>
          <p:cNvPr id="2" name="Title 1"/>
          <p:cNvSpPr>
            <a:spLocks noGrp="1"/>
          </p:cNvSpPr>
          <p:nvPr>
            <p:ph type="ctrTitle" idx="4294967295"/>
          </p:nvPr>
        </p:nvSpPr>
        <p:spPr>
          <a:xfrm>
            <a:off x="12469125" y="2483718"/>
            <a:ext cx="18951755" cy="1365892"/>
          </a:xfrm>
        </p:spPr>
        <p:txBody>
          <a:bodyPr lIns="0" tIns="0" rIns="0" bIns="0">
            <a:noAutofit/>
          </a:bodyPr>
          <a:lstStyle/>
          <a:p>
            <a:pPr algn="l"/>
            <a:r>
              <a:rPr lang="en-US" sz="8000" b="1" cap="all" dirty="0"/>
              <a:t>Machine Learn Your Way to March Madness Glory!</a:t>
            </a:r>
          </a:p>
        </p:txBody>
      </p:sp>
      <p:sp>
        <p:nvSpPr>
          <p:cNvPr id="3" name="Subtitle 2"/>
          <p:cNvSpPr>
            <a:spLocks noGrp="1"/>
          </p:cNvSpPr>
          <p:nvPr>
            <p:ph type="subTitle" idx="4294967295"/>
          </p:nvPr>
        </p:nvSpPr>
        <p:spPr>
          <a:xfrm>
            <a:off x="12469125" y="4348745"/>
            <a:ext cx="18951755" cy="1504549"/>
          </a:xfrm>
        </p:spPr>
        <p:txBody>
          <a:bodyPr lIns="0" tIns="0" rIns="0" bIns="0">
            <a:normAutofit/>
          </a:bodyPr>
          <a:lstStyle/>
          <a:p>
            <a:pPr marL="0" indent="0" algn="l">
              <a:buNone/>
            </a:pPr>
            <a:r>
              <a:rPr lang="en-US" sz="5400" dirty="0">
                <a:solidFill>
                  <a:srgbClr val="F37321"/>
                </a:solidFill>
              </a:rPr>
              <a:t>Teaching Biochemists and Biophysicists </a:t>
            </a:r>
            <a:r>
              <a:rPr lang="en-US" sz="5400" dirty="0" smtClean="0">
                <a:solidFill>
                  <a:srgbClr val="F37321"/>
                </a:solidFill>
              </a:rPr>
              <a:t>Machine Learning</a:t>
            </a:r>
            <a:endParaRPr lang="en-US" sz="5400" dirty="0">
              <a:solidFill>
                <a:srgbClr val="F37321"/>
              </a:solidFill>
            </a:endParaRPr>
          </a:p>
          <a:p>
            <a:pPr marL="0" indent="0" algn="l">
              <a:buNone/>
            </a:pPr>
            <a:endParaRPr lang="en-US" sz="5400" dirty="0">
              <a:solidFill>
                <a:srgbClr val="F37321"/>
              </a:solidFill>
            </a:endParaRPr>
          </a:p>
        </p:txBody>
      </p:sp>
      <p:sp>
        <p:nvSpPr>
          <p:cNvPr id="12" name="Rectangle 11"/>
          <p:cNvSpPr/>
          <p:nvPr/>
        </p:nvSpPr>
        <p:spPr>
          <a:xfrm>
            <a:off x="12469125" y="6839376"/>
            <a:ext cx="9222475" cy="5199905"/>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12405649" y="13465559"/>
            <a:ext cx="9222476" cy="18282689"/>
          </a:xfrm>
          <a:prstGeom prst="rect">
            <a:avLst/>
          </a:prstGeom>
          <a:noFill/>
        </p:spPr>
        <p:txBody>
          <a:bodyPr wrap="square" rtlCol="0" anchor="t" anchorCtr="0">
            <a:noAutofit/>
          </a:bodyPr>
          <a:lstStyle/>
          <a:p>
            <a:pPr>
              <a:spcAft>
                <a:spcPts val="1800"/>
              </a:spcAft>
            </a:pPr>
            <a:endParaRPr lang="en-US" sz="3600" b="1" dirty="0" smtClean="0">
              <a:solidFill>
                <a:srgbClr val="5D87A1"/>
              </a:solidFill>
            </a:endParaRPr>
          </a:p>
          <a:p>
            <a:pPr>
              <a:spcAft>
                <a:spcPts val="1800"/>
              </a:spcAft>
            </a:pPr>
            <a:r>
              <a:rPr lang="en-US" sz="3600" b="1" dirty="0" smtClean="0">
                <a:solidFill>
                  <a:srgbClr val="5D87A1"/>
                </a:solidFill>
              </a:rPr>
              <a:t>PROJECT </a:t>
            </a:r>
            <a:r>
              <a:rPr lang="en-US" sz="3600" b="1" dirty="0">
                <a:solidFill>
                  <a:srgbClr val="5D87A1"/>
                </a:solidFill>
              </a:rPr>
              <a:t>INFORMATION</a:t>
            </a:r>
          </a:p>
          <a:p>
            <a:pPr>
              <a:spcAft>
                <a:spcPts val="1800"/>
              </a:spcAft>
            </a:pPr>
            <a:r>
              <a:rPr lang="en-US" sz="3000" b="1" dirty="0"/>
              <a:t>Class: </a:t>
            </a:r>
            <a:r>
              <a:rPr lang="en-US" sz="3000" dirty="0"/>
              <a:t>CS Senior Capstone, 2016-2017</a:t>
            </a:r>
          </a:p>
          <a:p>
            <a:pPr>
              <a:spcAft>
                <a:spcPts val="1800"/>
              </a:spcAft>
            </a:pPr>
            <a:r>
              <a:rPr lang="en-US" sz="3000" b="1" dirty="0"/>
              <a:t>Developers:</a:t>
            </a:r>
          </a:p>
          <a:p>
            <a:pPr marL="457200" indent="-457200">
              <a:spcAft>
                <a:spcPts val="1800"/>
              </a:spcAft>
              <a:buFont typeface="Arial" panose="020B0604020202020204" pitchFamily="34" charset="0"/>
              <a:buChar char="•"/>
            </a:pPr>
            <a:r>
              <a:rPr lang="en-US" sz="3000" b="1" dirty="0"/>
              <a:t>Alex Hoffer</a:t>
            </a:r>
            <a:r>
              <a:rPr lang="en-US" sz="3000" dirty="0"/>
              <a:t> (hoffera@oregonstate.edu)</a:t>
            </a:r>
          </a:p>
          <a:p>
            <a:pPr marL="457200" indent="-457200">
              <a:spcAft>
                <a:spcPts val="1800"/>
              </a:spcAft>
              <a:buFont typeface="Arial" panose="020B0604020202020204" pitchFamily="34" charset="0"/>
              <a:buChar char="•"/>
            </a:pPr>
            <a:r>
              <a:rPr lang="en-US" sz="3000" b="1" dirty="0"/>
              <a:t>Jacob Smith </a:t>
            </a:r>
            <a:r>
              <a:rPr lang="en-US" sz="3000" dirty="0"/>
              <a:t>(smitjaco@oregonstate.edu)</a:t>
            </a:r>
          </a:p>
          <a:p>
            <a:pPr marL="457200" indent="-457200">
              <a:spcAft>
                <a:spcPts val="1800"/>
              </a:spcAft>
              <a:buFont typeface="Arial" panose="020B0604020202020204" pitchFamily="34" charset="0"/>
              <a:buChar char="•"/>
            </a:pPr>
            <a:r>
              <a:rPr lang="en-US" sz="3000" b="1" dirty="0" err="1"/>
              <a:t>Chongxian</a:t>
            </a:r>
            <a:r>
              <a:rPr lang="en-US" sz="3000" b="1" dirty="0"/>
              <a:t> Chen </a:t>
            </a:r>
            <a:r>
              <a:rPr lang="en-US" sz="3000" dirty="0"/>
              <a:t>(chencho@oregonstate.edu)</a:t>
            </a:r>
            <a:endParaRPr lang="en-US" sz="3600" dirty="0">
              <a:solidFill>
                <a:srgbClr val="5D87A1"/>
              </a:solidFill>
            </a:endParaRPr>
          </a:p>
          <a:p>
            <a:pPr>
              <a:spcAft>
                <a:spcPts val="1800"/>
              </a:spcAft>
            </a:pPr>
            <a:r>
              <a:rPr lang="en-US" sz="3000" b="1" dirty="0"/>
              <a:t>Client: </a:t>
            </a:r>
            <a:r>
              <a:rPr lang="en-US" sz="3000" dirty="0"/>
              <a:t>Dr. Victor Hsu, Oregon State University, Department of Biochemistry and Biophysics</a:t>
            </a:r>
            <a:endParaRPr lang="en-US" sz="3600" b="1" dirty="0">
              <a:solidFill>
                <a:srgbClr val="5D87A1"/>
              </a:solidFill>
            </a:endParaRPr>
          </a:p>
          <a:p>
            <a:pPr>
              <a:spcAft>
                <a:spcPts val="1800"/>
              </a:spcAft>
            </a:pPr>
            <a:r>
              <a:rPr lang="en-US" sz="3600" b="1" dirty="0">
                <a:solidFill>
                  <a:srgbClr val="5D87A1"/>
                </a:solidFill>
              </a:rPr>
              <a:t>PROJECT DESCRIPTION</a:t>
            </a:r>
          </a:p>
          <a:p>
            <a:pPr>
              <a:spcAft>
                <a:spcPts val="1800"/>
              </a:spcAft>
            </a:pPr>
            <a:r>
              <a:rPr lang="en-US" sz="3000" dirty="0"/>
              <a:t>To implement the module, we needed to complete the following five steps:</a:t>
            </a:r>
          </a:p>
          <a:p>
            <a:pPr marL="514350" indent="-514350">
              <a:spcAft>
                <a:spcPts val="1800"/>
              </a:spcAft>
              <a:buFont typeface="+mj-lt"/>
              <a:buAutoNum type="arabicPeriod"/>
            </a:pPr>
            <a:r>
              <a:rPr lang="en-US" sz="3000" dirty="0"/>
              <a:t>Develop a Graphical User Interface (GUI)</a:t>
            </a:r>
          </a:p>
          <a:p>
            <a:pPr marL="514350" indent="-514350">
              <a:spcAft>
                <a:spcPts val="1800"/>
              </a:spcAft>
              <a:buFont typeface="+mj-lt"/>
              <a:buAutoNum type="arabicPeriod"/>
            </a:pPr>
            <a:r>
              <a:rPr lang="en-US" sz="3000" dirty="0"/>
              <a:t>Aggregate/select college basketball statistics</a:t>
            </a:r>
          </a:p>
          <a:p>
            <a:pPr marL="514350" indent="-514350">
              <a:spcAft>
                <a:spcPts val="1800"/>
              </a:spcAft>
              <a:buFont typeface="+mj-lt"/>
              <a:buAutoNum type="arabicPeriod"/>
            </a:pPr>
            <a:r>
              <a:rPr lang="en-US" sz="3000" dirty="0"/>
              <a:t>Feed statistics to machine learner</a:t>
            </a:r>
          </a:p>
          <a:p>
            <a:pPr marL="514350" indent="-514350">
              <a:spcAft>
                <a:spcPts val="1800"/>
              </a:spcAft>
              <a:buFont typeface="+mj-lt"/>
              <a:buAutoNum type="arabicPeriod"/>
            </a:pPr>
            <a:r>
              <a:rPr lang="en-US" sz="3000" dirty="0"/>
              <a:t>Train a </a:t>
            </a:r>
            <a:r>
              <a:rPr lang="en-US" sz="3000" dirty="0" smtClean="0"/>
              <a:t>model using an algorithm of the user’s choosing</a:t>
            </a:r>
            <a:endParaRPr lang="en-US" sz="3000" dirty="0"/>
          </a:p>
          <a:p>
            <a:pPr marL="514350" indent="-514350">
              <a:spcAft>
                <a:spcPts val="1800"/>
              </a:spcAft>
              <a:buFont typeface="+mj-lt"/>
              <a:buAutoNum type="arabicPeriod"/>
            </a:pPr>
            <a:r>
              <a:rPr lang="en-US" sz="3000" dirty="0"/>
              <a:t>Generate </a:t>
            </a:r>
            <a:r>
              <a:rPr lang="en-US" sz="3000" dirty="0" smtClean="0"/>
              <a:t>March Madness bracket </a:t>
            </a:r>
            <a:r>
              <a:rPr lang="en-US" sz="3000" dirty="0" smtClean="0"/>
              <a:t>that represents the</a:t>
            </a:r>
            <a:r>
              <a:rPr lang="en-US" sz="3000" dirty="0" smtClean="0"/>
              <a:t> </a:t>
            </a:r>
            <a:r>
              <a:rPr lang="en-US" sz="3000" dirty="0"/>
              <a:t>model</a:t>
            </a:r>
          </a:p>
          <a:p>
            <a:pPr>
              <a:spcAft>
                <a:spcPts val="1800"/>
              </a:spcAft>
            </a:pPr>
            <a:r>
              <a:rPr lang="en-US" sz="3000" dirty="0"/>
              <a:t>The following headings are technical descriptions of the five steps:</a:t>
            </a:r>
            <a:endParaRPr lang="en-US" sz="3600" b="1" dirty="0">
              <a:solidFill>
                <a:srgbClr val="5D87A1"/>
              </a:solidFill>
            </a:endParaRPr>
          </a:p>
          <a:p>
            <a:pPr>
              <a:spcAft>
                <a:spcPts val="1800"/>
              </a:spcAft>
            </a:pPr>
            <a:r>
              <a:rPr lang="en-US" sz="3600" b="1" dirty="0">
                <a:solidFill>
                  <a:srgbClr val="5D87A1"/>
                </a:solidFill>
              </a:rPr>
              <a:t>GUI</a:t>
            </a:r>
          </a:p>
          <a:p>
            <a:pPr>
              <a:spcAft>
                <a:spcPts val="1800"/>
              </a:spcAft>
            </a:pPr>
            <a:r>
              <a:rPr lang="en-US" sz="3000" dirty="0"/>
              <a:t>Alex used HTML, CSS, and JavaScript to produce the GUI for our web page. HTML was used to split the page into logical sections such as Home (found in </a:t>
            </a:r>
            <a:r>
              <a:rPr lang="en-US" sz="3000" i="1" dirty="0" smtClean="0"/>
              <a:t>Fig. 1</a:t>
            </a:r>
            <a:r>
              <a:rPr lang="en-US" sz="3000" dirty="0" smtClean="0"/>
              <a:t>), Instructions, Module, </a:t>
            </a:r>
            <a:r>
              <a:rPr lang="en-US" sz="3000" dirty="0"/>
              <a:t>Purpose, and </a:t>
            </a:r>
            <a:r>
              <a:rPr lang="en-US" sz="3000" dirty="0" smtClean="0"/>
              <a:t>About. </a:t>
            </a:r>
            <a:r>
              <a:rPr lang="en-US" sz="3000" dirty="0"/>
              <a:t>We utilized CSS to make these sections look clean and usable. Finally, JavaScript was used to enhance the user experience by making the page interactive, such as turning certain buttons different colors upon clicking in order to notify the user of the action they had just performed. </a:t>
            </a:r>
          </a:p>
          <a:p>
            <a:pPr>
              <a:spcAft>
                <a:spcPts val="1800"/>
              </a:spcAft>
            </a:pPr>
            <a:endParaRPr lang="en-US" sz="3600" b="1" dirty="0">
              <a:solidFill>
                <a:srgbClr val="5D87A1"/>
              </a:solidFill>
            </a:endParaRPr>
          </a:p>
        </p:txBody>
      </p:sp>
      <p:sp>
        <p:nvSpPr>
          <p:cNvPr id="14" name="TextBox 13"/>
          <p:cNvSpPr txBox="1"/>
          <p:nvPr/>
        </p:nvSpPr>
        <p:spPr>
          <a:xfrm>
            <a:off x="22198405" y="6239574"/>
            <a:ext cx="9222475" cy="17619571"/>
          </a:xfrm>
          <a:prstGeom prst="rect">
            <a:avLst/>
          </a:prstGeom>
          <a:noFill/>
        </p:spPr>
        <p:txBody>
          <a:bodyPr wrap="square" rtlCol="0">
            <a:noAutofit/>
          </a:bodyPr>
          <a:lstStyle/>
          <a:p>
            <a:pPr>
              <a:spcAft>
                <a:spcPts val="1800"/>
              </a:spcAft>
            </a:pPr>
            <a:r>
              <a:rPr lang="en-US" sz="4000" b="1" dirty="0">
                <a:solidFill>
                  <a:srgbClr val="5D87A1"/>
                </a:solidFill>
              </a:rPr>
              <a:t>AGGREGATE/SELECT STATISTICS</a:t>
            </a:r>
          </a:p>
          <a:p>
            <a:pPr>
              <a:spcAft>
                <a:spcPts val="1800"/>
              </a:spcAft>
            </a:pPr>
            <a:r>
              <a:rPr lang="en-US" sz="3000" dirty="0"/>
              <a:t>Jacob gathered college basketball statistics from 1985 to the current season from the website Kaggle.com in the CSV file format. Since the regular season didn’t conclude until March, Jacob manually updated the database to reflect the current standings frequently until the final game was played. </a:t>
            </a:r>
            <a:r>
              <a:rPr lang="en-US" sz="3000" dirty="0" smtClean="0"/>
              <a:t>Then, he added </a:t>
            </a:r>
            <a:r>
              <a:rPr lang="en-US" sz="3000" dirty="0"/>
              <a:t>stats from the tournament for future </a:t>
            </a:r>
            <a:r>
              <a:rPr lang="en-US" sz="3000" dirty="0" smtClean="0"/>
              <a:t>use in algorithms </a:t>
            </a:r>
            <a:r>
              <a:rPr lang="en-US" sz="3000" dirty="0"/>
              <a:t>and analysis</a:t>
            </a:r>
            <a:r>
              <a:rPr lang="en-US" sz="3000" dirty="0"/>
              <a:t>. </a:t>
            </a:r>
            <a:r>
              <a:rPr lang="en-US" sz="3000" dirty="0" smtClean="0"/>
              <a:t>We used a Python </a:t>
            </a:r>
            <a:r>
              <a:rPr lang="en-US" sz="3000" dirty="0"/>
              <a:t>script to allow users to </a:t>
            </a:r>
            <a:r>
              <a:rPr lang="en-US" sz="3000" dirty="0" smtClean="0"/>
              <a:t>choose from a wide variety of stats including categories like field goals attempted per game to train a model on, as demonstrated by </a:t>
            </a:r>
            <a:r>
              <a:rPr lang="en-US" sz="3000" i="1" dirty="0" smtClean="0"/>
              <a:t>Fig. 2</a:t>
            </a:r>
            <a:r>
              <a:rPr lang="en-US" sz="3000" dirty="0" smtClean="0"/>
              <a:t>.</a:t>
            </a:r>
            <a:endParaRPr lang="en-US" sz="3000" dirty="0" smtClean="0"/>
          </a:p>
          <a:p>
            <a:pPr>
              <a:spcAft>
                <a:spcPts val="1800"/>
              </a:spcAft>
            </a:pPr>
            <a:r>
              <a:rPr lang="en-US" sz="3600" b="1" dirty="0" smtClean="0">
                <a:solidFill>
                  <a:srgbClr val="5D87A1"/>
                </a:solidFill>
              </a:rPr>
              <a:t>FEED </a:t>
            </a:r>
            <a:r>
              <a:rPr lang="en-US" sz="3600" b="1" dirty="0">
                <a:solidFill>
                  <a:srgbClr val="5D87A1"/>
                </a:solidFill>
              </a:rPr>
              <a:t>STATISTICS TO MACHINE LEARNER</a:t>
            </a:r>
          </a:p>
          <a:p>
            <a:pPr>
              <a:spcAft>
                <a:spcPts val="1800"/>
              </a:spcAft>
            </a:pPr>
            <a:r>
              <a:rPr lang="en-US" sz="3000" dirty="0"/>
              <a:t>Using </a:t>
            </a:r>
            <a:r>
              <a:rPr lang="en-US" sz="3000" dirty="0" smtClean="0"/>
              <a:t>the Python </a:t>
            </a:r>
            <a:r>
              <a:rPr lang="en-US" sz="3000" dirty="0" err="1" smtClean="0"/>
              <a:t>SciKit</a:t>
            </a:r>
            <a:r>
              <a:rPr lang="en-US" sz="3000" dirty="0" smtClean="0"/>
              <a:t>-Learn library, Chongxian read the CSV </a:t>
            </a:r>
            <a:r>
              <a:rPr lang="en-US" sz="3000" dirty="0" smtClean="0"/>
              <a:t>files of the user selected statistics </a:t>
            </a:r>
            <a:r>
              <a:rPr lang="en-US" sz="3000" dirty="0" smtClean="0"/>
              <a:t>into </a:t>
            </a:r>
            <a:r>
              <a:rPr lang="en-US" sz="3000" dirty="0" err="1" smtClean="0"/>
              <a:t>Numpy</a:t>
            </a:r>
            <a:r>
              <a:rPr lang="en-US" sz="3000" dirty="0" smtClean="0"/>
              <a:t> </a:t>
            </a:r>
            <a:r>
              <a:rPr lang="en-US" sz="3000" dirty="0" smtClean="0"/>
              <a:t>arrays. </a:t>
            </a:r>
          </a:p>
          <a:p>
            <a:pPr>
              <a:spcAft>
                <a:spcPts val="1800"/>
              </a:spcAft>
            </a:pPr>
            <a:r>
              <a:rPr lang="en-US" sz="3600" b="1" dirty="0" smtClean="0">
                <a:solidFill>
                  <a:srgbClr val="5D87A1"/>
                </a:solidFill>
              </a:rPr>
              <a:t>TRAIN A MODEL USING ALGORITHM</a:t>
            </a:r>
          </a:p>
          <a:p>
            <a:pPr>
              <a:spcAft>
                <a:spcPts val="1800"/>
              </a:spcAft>
            </a:pPr>
            <a:r>
              <a:rPr lang="en-US" sz="3000" dirty="0" smtClean="0"/>
              <a:t>Along with their choice of statistics, users are also able to choose between different </a:t>
            </a:r>
            <a:r>
              <a:rPr lang="en-US" sz="3000" dirty="0"/>
              <a:t>machine learning estimators </a:t>
            </a:r>
            <a:r>
              <a:rPr lang="en-US" sz="3000" dirty="0" smtClean="0"/>
              <a:t>such as </a:t>
            </a:r>
            <a:r>
              <a:rPr lang="en-US" sz="3000" dirty="0"/>
              <a:t>Linear Regression and SVM Polynomial. </a:t>
            </a:r>
            <a:r>
              <a:rPr lang="en-US" sz="3000" dirty="0" smtClean="0"/>
              <a:t>By </a:t>
            </a:r>
            <a:r>
              <a:rPr lang="en-US" sz="3000" dirty="0"/>
              <a:t>using a basketball ELO rating system, the supervised machine learning model is able to fit on the statistics and predict new matches. A CSV file of the match results between two teams with the probability is generated as a </a:t>
            </a:r>
            <a:r>
              <a:rPr lang="en-US" sz="3000" dirty="0" smtClean="0"/>
              <a:t>result. The </a:t>
            </a:r>
            <a:r>
              <a:rPr lang="en-US" sz="3000" dirty="0"/>
              <a:t>bracket results effectively present how the users choice affects the machine learning prediction</a:t>
            </a:r>
            <a:r>
              <a:rPr lang="en-US" sz="3000" dirty="0" smtClean="0"/>
              <a:t>.</a:t>
            </a:r>
            <a:endParaRPr lang="en-US" sz="3000" dirty="0" smtClean="0"/>
          </a:p>
          <a:p>
            <a:pPr>
              <a:spcAft>
                <a:spcPts val="1800"/>
              </a:spcAft>
            </a:pPr>
            <a:r>
              <a:rPr lang="en-US" sz="3600" b="1" dirty="0" smtClean="0">
                <a:solidFill>
                  <a:srgbClr val="5D87A1"/>
                </a:solidFill>
              </a:rPr>
              <a:t>GENERATE </a:t>
            </a:r>
            <a:r>
              <a:rPr lang="en-US" sz="3600" b="1" dirty="0">
                <a:solidFill>
                  <a:srgbClr val="5D87A1"/>
                </a:solidFill>
              </a:rPr>
              <a:t>BRACKET OF RESULTS</a:t>
            </a:r>
          </a:p>
          <a:p>
            <a:pPr>
              <a:spcAft>
                <a:spcPts val="1800"/>
              </a:spcAft>
            </a:pPr>
            <a:r>
              <a:rPr lang="en-US" sz="3000" dirty="0" smtClean="0"/>
              <a:t>While a machine learned module is being </a:t>
            </a:r>
            <a:r>
              <a:rPr lang="en-US" sz="3000" dirty="0" smtClean="0"/>
              <a:t>generated, the user is presented with a screen (seen in </a:t>
            </a:r>
            <a:r>
              <a:rPr lang="en-US" sz="3000" i="1" dirty="0" smtClean="0"/>
              <a:t>Fig. </a:t>
            </a:r>
            <a:r>
              <a:rPr lang="en-US" sz="3000" dirty="0" smtClean="0"/>
              <a:t>3) that includes the command line arguments given to </a:t>
            </a:r>
            <a:r>
              <a:rPr lang="en-US" sz="3000" dirty="0" err="1" smtClean="0"/>
              <a:t>SciKit</a:t>
            </a:r>
            <a:r>
              <a:rPr lang="en-US" sz="3000" dirty="0" smtClean="0"/>
              <a:t> and informs the user on which steps are necessary to complete their request. </a:t>
            </a:r>
            <a:r>
              <a:rPr lang="en-US" sz="3000" dirty="0" smtClean="0"/>
              <a:t>The </a:t>
            </a:r>
            <a:r>
              <a:rPr lang="en-US" sz="3000" dirty="0" smtClean="0"/>
              <a:t>prediction CSV file generated from the machine learning model was </a:t>
            </a:r>
            <a:r>
              <a:rPr lang="en-US" sz="3000" dirty="0"/>
              <a:t>then transferred into bracket form by Jake using a </a:t>
            </a:r>
            <a:r>
              <a:rPr lang="en-US" sz="3000" dirty="0" smtClean="0"/>
              <a:t>Python </a:t>
            </a:r>
            <a:r>
              <a:rPr lang="en-US" sz="3000" dirty="0"/>
              <a:t>script</a:t>
            </a:r>
            <a:r>
              <a:rPr lang="en-US" sz="3000" dirty="0" smtClean="0"/>
              <a:t>.</a:t>
            </a:r>
            <a:r>
              <a:rPr lang="en-US" sz="3200" b="1" dirty="0">
                <a:solidFill>
                  <a:srgbClr val="5D87A1"/>
                </a:solidFill>
              </a:rPr>
              <a:t> </a:t>
            </a:r>
          </a:p>
        </p:txBody>
      </p:sp>
      <p:sp>
        <p:nvSpPr>
          <p:cNvPr id="24" name="Rectangle 23"/>
          <p:cNvSpPr/>
          <p:nvPr/>
        </p:nvSpPr>
        <p:spPr>
          <a:xfrm>
            <a:off x="1406151" y="25281229"/>
            <a:ext cx="8550648"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1406151" y="4010659"/>
            <a:ext cx="9370706" cy="19600455"/>
          </a:xfrm>
          <a:prstGeom prst="rect">
            <a:avLst/>
          </a:prstGeom>
          <a:noFill/>
        </p:spPr>
        <p:txBody>
          <a:bodyPr wrap="square" rtlCol="0" anchor="t" anchorCtr="0">
            <a:noAutofit/>
          </a:bodyPr>
          <a:lstStyle/>
          <a:p>
            <a:pPr>
              <a:spcAft>
                <a:spcPts val="1800"/>
              </a:spcAft>
            </a:pPr>
            <a:r>
              <a:rPr lang="en-US" sz="3600" b="1" dirty="0">
                <a:solidFill>
                  <a:srgbClr val="5D87A1"/>
                </a:solidFill>
              </a:rPr>
              <a:t>IMPORTANCE OF MACHINE LEARNING TO BIOCHEMISTRY AND BIOPHYSICS</a:t>
            </a:r>
          </a:p>
          <a:p>
            <a:pPr>
              <a:spcAft>
                <a:spcPts val="1800"/>
              </a:spcAft>
            </a:pPr>
            <a:r>
              <a:rPr lang="en-US" sz="3000" dirty="0"/>
              <a:t>Biochemistry and biophysics are two ﬁelds that are ripe with many exciting breakthroughs. Machine learning, a type of artificial intelligence where computer programs adapt to new data, is used by biochemists and biophysicists to do things like generate new strands of DNA. Our client, a professor in the department of Biochemistry and Biophysics at OSU, recognized there was a need for his budding scientists to understand machine learning so they could be better prepared for their careers.</a:t>
            </a:r>
          </a:p>
          <a:p>
            <a:pPr>
              <a:spcAft>
                <a:spcPts val="1800"/>
              </a:spcAft>
            </a:pPr>
            <a:r>
              <a:rPr lang="en-US" sz="3600" b="1" dirty="0">
                <a:solidFill>
                  <a:srgbClr val="5D87A1"/>
                </a:solidFill>
              </a:rPr>
              <a:t>A NEED FOR A MACHINE LEARNING INSTRUCTIONAL TOOL</a:t>
            </a:r>
          </a:p>
          <a:p>
            <a:pPr>
              <a:spcAft>
                <a:spcPts val="1800"/>
              </a:spcAft>
            </a:pPr>
            <a:r>
              <a:rPr lang="en-US" sz="3000" dirty="0"/>
              <a:t>Our client noticed that the Biochemistry and Biophysics curriculum at OSU did not encourage undergraduate students to learn machine learning. Even if machine learning classes were to become a cornerstone of their coursework, the content would be difﬁcult for people without a Computer Science background. To make matters worse, teaching machine learning to these students through its application to biochemistry and biophysics is particularly challenging, since machine learned models of DNA can be hard to interpret.</a:t>
            </a:r>
          </a:p>
          <a:p>
            <a:pPr>
              <a:spcAft>
                <a:spcPts val="1800"/>
              </a:spcAft>
            </a:pPr>
            <a:r>
              <a:rPr lang="en-US" sz="3600" b="1" dirty="0">
                <a:solidFill>
                  <a:srgbClr val="5D87A1"/>
                </a:solidFill>
              </a:rPr>
              <a:t>WHAT WE WERE COMMISSIONED TO DO</a:t>
            </a:r>
          </a:p>
          <a:p>
            <a:pPr>
              <a:spcAft>
                <a:spcPts val="1800"/>
              </a:spcAft>
            </a:pPr>
            <a:r>
              <a:rPr lang="en-US" sz="3000" dirty="0"/>
              <a:t>We were enlisted to produce an online instructional module where these students could grasp machine learning fundamentals in a fun and clear manner. Our client wanted us to develop this module so that students could generate machine learned NCAA March Madness brackets. Since a fundamental aspect of learning machine learning is recognizing how the inclusion or exclusion of data influences resulting models, this module would satisfy the need by producing models (brackets) that were distinguishable from each other based on the college basketball statistics a user chose to train their model on. In addition to this clarity, the module would also be fun to use, because rather than focus machine learning on biochemistry and biophysics, it would instead concentrate on men’s college basketball.</a:t>
            </a:r>
          </a:p>
          <a:p>
            <a:pPr>
              <a:spcAft>
                <a:spcPts val="1800"/>
              </a:spcAft>
            </a:pPr>
            <a:endParaRPr lang="en-US" sz="3000" dirty="0"/>
          </a:p>
        </p:txBody>
      </p:sp>
      <p:sp>
        <p:nvSpPr>
          <p:cNvPr id="28" name="Subtitle 2"/>
          <p:cNvSpPr txBox="1">
            <a:spLocks/>
          </p:cNvSpPr>
          <p:nvPr/>
        </p:nvSpPr>
        <p:spPr>
          <a:xfrm>
            <a:off x="1406151" y="2778449"/>
            <a:ext cx="8550648" cy="1071162"/>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rgbClr val="F37321"/>
                </a:solidFill>
              </a:rPr>
              <a:t>Introduction/Background</a:t>
            </a:r>
          </a:p>
        </p:txBody>
      </p:sp>
      <p:sp>
        <p:nvSpPr>
          <p:cNvPr id="29" name="Rectangle 28"/>
          <p:cNvSpPr/>
          <p:nvPr/>
        </p:nvSpPr>
        <p:spPr>
          <a:xfrm>
            <a:off x="34493200" y="4218117"/>
            <a:ext cx="7827420"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Subtitle 2"/>
          <p:cNvSpPr txBox="1">
            <a:spLocks/>
          </p:cNvSpPr>
          <p:nvPr/>
        </p:nvSpPr>
        <p:spPr>
          <a:xfrm>
            <a:off x="34493200" y="2626822"/>
            <a:ext cx="7827420"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r>
              <a:rPr lang="en-US" sz="5400" dirty="0">
                <a:solidFill>
                  <a:schemeClr val="bg1"/>
                </a:solidFill>
              </a:rPr>
              <a:t>CONCLUSION</a:t>
            </a:r>
          </a:p>
        </p:txBody>
      </p:sp>
      <p:sp>
        <p:nvSpPr>
          <p:cNvPr id="31" name="TextBox 30"/>
          <p:cNvSpPr txBox="1"/>
          <p:nvPr/>
        </p:nvSpPr>
        <p:spPr>
          <a:xfrm>
            <a:off x="34493200" y="11966435"/>
            <a:ext cx="7827420" cy="15628638"/>
          </a:xfrm>
          <a:prstGeom prst="rect">
            <a:avLst/>
          </a:prstGeom>
          <a:noFill/>
        </p:spPr>
        <p:txBody>
          <a:bodyPr wrap="square" rtlCol="0">
            <a:noAutofit/>
          </a:bodyPr>
          <a:lstStyle/>
          <a:p>
            <a:pPr>
              <a:spcAft>
                <a:spcPts val="1800"/>
              </a:spcAft>
            </a:pPr>
            <a:r>
              <a:rPr lang="en-US" sz="3600" b="1" dirty="0">
                <a:solidFill>
                  <a:srgbClr val="F37321"/>
                </a:solidFill>
              </a:rPr>
              <a:t>FEATURES PROVIDED BY MODULE:</a:t>
            </a:r>
            <a:endParaRPr lang="en-US" sz="3600" dirty="0">
              <a:solidFill>
                <a:schemeClr val="bg1"/>
              </a:solidFill>
            </a:endParaRPr>
          </a:p>
          <a:p>
            <a:pPr marL="457200" indent="-457200">
              <a:spcAft>
                <a:spcPts val="1800"/>
              </a:spcAft>
              <a:buFont typeface="Arial"/>
              <a:buChar char="•"/>
            </a:pPr>
            <a:r>
              <a:rPr lang="en-US" sz="3000" dirty="0">
                <a:solidFill>
                  <a:schemeClr val="bg1"/>
                </a:solidFill>
              </a:rPr>
              <a:t>A Graphical User Interface (GUI) including a home page, an instructions page, an about the developers page, and a statement of purpose.</a:t>
            </a:r>
          </a:p>
          <a:p>
            <a:pPr marL="457200" indent="-457200">
              <a:spcAft>
                <a:spcPts val="1800"/>
              </a:spcAft>
              <a:buFont typeface="Arial"/>
              <a:buChar char="•"/>
            </a:pPr>
            <a:r>
              <a:rPr lang="en-US" sz="3000" dirty="0">
                <a:solidFill>
                  <a:schemeClr val="bg1"/>
                </a:solidFill>
              </a:rPr>
              <a:t>The ability to select from a set of college basketball statistics</a:t>
            </a:r>
            <a:r>
              <a:rPr lang="en-US" sz="3000" dirty="0" smtClean="0">
                <a:solidFill>
                  <a:schemeClr val="bg1"/>
                </a:solidFill>
              </a:rPr>
              <a:t>.</a:t>
            </a:r>
          </a:p>
          <a:p>
            <a:pPr marL="457200" indent="-457200">
              <a:spcAft>
                <a:spcPts val="1800"/>
              </a:spcAft>
              <a:buFont typeface="Arial"/>
              <a:buChar char="•"/>
            </a:pPr>
            <a:r>
              <a:rPr lang="en-US" sz="3000" dirty="0" smtClean="0">
                <a:solidFill>
                  <a:schemeClr val="bg1"/>
                </a:solidFill>
              </a:rPr>
              <a:t>The ability to select from a set of popular machine learning algorithms.</a:t>
            </a:r>
            <a:endParaRPr lang="en-US" sz="3000" dirty="0">
              <a:solidFill>
                <a:schemeClr val="bg1"/>
              </a:solidFill>
            </a:endParaRPr>
          </a:p>
          <a:p>
            <a:pPr marL="457200" indent="-457200">
              <a:spcAft>
                <a:spcPts val="1800"/>
              </a:spcAft>
              <a:buFont typeface="Arial"/>
              <a:buChar char="•"/>
            </a:pPr>
            <a:r>
              <a:rPr lang="en-US" sz="3000" dirty="0">
                <a:solidFill>
                  <a:schemeClr val="bg1"/>
                </a:solidFill>
              </a:rPr>
              <a:t>A machine learned bracket that corresponds to the specific </a:t>
            </a:r>
            <a:r>
              <a:rPr lang="en-US" sz="3000" dirty="0" smtClean="0">
                <a:solidFill>
                  <a:schemeClr val="bg1"/>
                </a:solidFill>
              </a:rPr>
              <a:t>statistics and algorithm </a:t>
            </a:r>
            <a:r>
              <a:rPr lang="en-US" sz="3000" dirty="0">
                <a:solidFill>
                  <a:schemeClr val="bg1"/>
                </a:solidFill>
              </a:rPr>
              <a:t>the user requested the model to be trained on.</a:t>
            </a:r>
          </a:p>
          <a:p>
            <a:pPr>
              <a:spcAft>
                <a:spcPts val="1800"/>
              </a:spcAft>
            </a:pPr>
            <a:r>
              <a:rPr lang="en-US" sz="3000" dirty="0" smtClean="0">
                <a:solidFill>
                  <a:schemeClr val="bg1"/>
                </a:solidFill>
              </a:rPr>
              <a:t>The </a:t>
            </a:r>
            <a:r>
              <a:rPr lang="en-US" sz="3000" dirty="0">
                <a:solidFill>
                  <a:schemeClr val="bg1"/>
                </a:solidFill>
              </a:rPr>
              <a:t>project </a:t>
            </a:r>
            <a:r>
              <a:rPr lang="en-US" sz="3000" dirty="0" smtClean="0">
                <a:solidFill>
                  <a:schemeClr val="bg1"/>
                </a:solidFill>
              </a:rPr>
              <a:t>was </a:t>
            </a:r>
            <a:r>
              <a:rPr lang="en-US" sz="3000" dirty="0" smtClean="0">
                <a:solidFill>
                  <a:schemeClr val="bg1"/>
                </a:solidFill>
              </a:rPr>
              <a:t>completed in early April. The user goes to the web pag</a:t>
            </a:r>
            <a:r>
              <a:rPr lang="en-US" sz="3000" dirty="0" smtClean="0">
                <a:solidFill>
                  <a:schemeClr val="bg1"/>
                </a:solidFill>
              </a:rPr>
              <a:t>e and can get project information before they access the module itself.</a:t>
            </a:r>
            <a:r>
              <a:rPr lang="en-US" sz="3000" dirty="0">
                <a:solidFill>
                  <a:schemeClr val="bg1"/>
                </a:solidFill>
              </a:rPr>
              <a:t> </a:t>
            </a:r>
            <a:r>
              <a:rPr lang="en-US" sz="3000" dirty="0" smtClean="0">
                <a:solidFill>
                  <a:schemeClr val="bg1"/>
                </a:solidFill>
              </a:rPr>
              <a:t>All functional requirements as outlined by our client were completed. Future improvements to our module could include more machine learning algorithms, a wider variety of statistical categories, a more elegant looking outputted bracket, and finding a way to increase the speed at which the machine learning algorithms generate results. </a:t>
            </a:r>
            <a:r>
              <a:rPr lang="en-US" sz="3000" dirty="0" smtClean="0">
                <a:solidFill>
                  <a:schemeClr val="bg1"/>
                </a:solidFill>
              </a:rPr>
              <a:t>Additionally</a:t>
            </a:r>
            <a:r>
              <a:rPr lang="en-US" sz="3000" dirty="0">
                <a:solidFill>
                  <a:schemeClr val="bg1"/>
                </a:solidFill>
              </a:rPr>
              <a:t>, the developers of such modules may wish to have prior machine learning experience, a more proper mode of communication, and a more rigid implementation schedule in order to allow for time at the end to polish each component of the module separately.</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5559" y="25259929"/>
            <a:ext cx="8549640" cy="6047739"/>
          </a:xfrm>
          <a:prstGeom prst="rect">
            <a:avLst/>
          </a:prstGeom>
        </p:spPr>
      </p:pic>
      <p:sp>
        <p:nvSpPr>
          <p:cNvPr id="18" name="TextBox 17"/>
          <p:cNvSpPr txBox="1"/>
          <p:nvPr/>
        </p:nvSpPr>
        <p:spPr>
          <a:xfrm>
            <a:off x="12881113" y="12112215"/>
            <a:ext cx="8030817" cy="1477328"/>
          </a:xfrm>
          <a:prstGeom prst="rect">
            <a:avLst/>
          </a:prstGeom>
          <a:noFill/>
        </p:spPr>
        <p:txBody>
          <a:bodyPr wrap="square" rtlCol="0">
            <a:spAutoFit/>
          </a:bodyPr>
          <a:lstStyle/>
          <a:p>
            <a:pPr algn="ctr"/>
            <a:r>
              <a:rPr lang="en-US" sz="3000" i="1" dirty="0"/>
              <a:t>Fig. 2: </a:t>
            </a:r>
            <a:r>
              <a:rPr lang="en-US" sz="3000" dirty="0" smtClean="0"/>
              <a:t>Menu where the user chooses a machine learning algorithm and stats to generate a bracket with.</a:t>
            </a:r>
            <a:endParaRPr lang="en-US" sz="3000" dirty="0"/>
          </a:p>
        </p:txBody>
      </p:sp>
      <p:sp>
        <p:nvSpPr>
          <p:cNvPr id="25" name="TextBox 24"/>
          <p:cNvSpPr txBox="1"/>
          <p:nvPr/>
        </p:nvSpPr>
        <p:spPr>
          <a:xfrm>
            <a:off x="1438808" y="31480896"/>
            <a:ext cx="8030817" cy="1015663"/>
          </a:xfrm>
          <a:prstGeom prst="rect">
            <a:avLst/>
          </a:prstGeom>
          <a:noFill/>
        </p:spPr>
        <p:txBody>
          <a:bodyPr wrap="square" rtlCol="0">
            <a:spAutoFit/>
          </a:bodyPr>
          <a:lstStyle/>
          <a:p>
            <a:pPr algn="ctr"/>
            <a:r>
              <a:rPr lang="en-US" sz="3000" i="1" dirty="0"/>
              <a:t>Fig. 1: </a:t>
            </a:r>
            <a:r>
              <a:rPr lang="en-US" sz="3000" dirty="0" smtClean="0"/>
              <a:t>Home page of website that includes project information and a link to our module.</a:t>
            </a:r>
            <a:endParaRPr lang="en-US" sz="3000" dirty="0"/>
          </a:p>
        </p:txBody>
      </p:sp>
      <p:sp>
        <p:nvSpPr>
          <p:cNvPr id="32" name="TextBox 31"/>
          <p:cNvSpPr txBox="1"/>
          <p:nvPr/>
        </p:nvSpPr>
        <p:spPr>
          <a:xfrm>
            <a:off x="22198405" y="30765242"/>
            <a:ext cx="9222475" cy="1938992"/>
          </a:xfrm>
          <a:prstGeom prst="rect">
            <a:avLst/>
          </a:prstGeom>
          <a:noFill/>
        </p:spPr>
        <p:txBody>
          <a:bodyPr wrap="square" rtlCol="0">
            <a:spAutoFit/>
          </a:bodyPr>
          <a:lstStyle/>
          <a:p>
            <a:pPr algn="ctr"/>
            <a:r>
              <a:rPr lang="en-US" sz="3000" i="1" dirty="0"/>
              <a:t>Fig. 3</a:t>
            </a:r>
            <a:r>
              <a:rPr lang="en-US" sz="3000" i="1" dirty="0" smtClean="0"/>
              <a:t>: </a:t>
            </a:r>
            <a:r>
              <a:rPr lang="en-US" sz="3000" dirty="0" smtClean="0"/>
              <a:t>Waiting screen while a bracket is being produced where points per game, field goals attempted per game, and 3-pointers per game are used by a Linear Logistic Regression algorithm</a:t>
            </a:r>
            <a:endParaRPr lang="en-US" sz="3000" dirty="0"/>
          </a:p>
        </p:txBody>
      </p:sp>
      <p:sp>
        <p:nvSpPr>
          <p:cNvPr id="33" name="TextBox 32"/>
          <p:cNvSpPr txBox="1"/>
          <p:nvPr/>
        </p:nvSpPr>
        <p:spPr>
          <a:xfrm>
            <a:off x="34493200" y="10608314"/>
            <a:ext cx="8030817" cy="1477328"/>
          </a:xfrm>
          <a:prstGeom prst="rect">
            <a:avLst/>
          </a:prstGeom>
          <a:noFill/>
        </p:spPr>
        <p:txBody>
          <a:bodyPr wrap="square" rtlCol="0">
            <a:spAutoFit/>
          </a:bodyPr>
          <a:lstStyle/>
          <a:p>
            <a:pPr algn="ctr"/>
            <a:r>
              <a:rPr lang="en-US" sz="3000" i="1" dirty="0" smtClean="0">
                <a:solidFill>
                  <a:schemeClr val="bg1"/>
                </a:solidFill>
              </a:rPr>
              <a:t>Fig</a:t>
            </a:r>
            <a:r>
              <a:rPr lang="en-US" sz="3000" i="1" dirty="0">
                <a:solidFill>
                  <a:schemeClr val="bg1"/>
                </a:solidFill>
              </a:rPr>
              <a:t>. </a:t>
            </a:r>
            <a:r>
              <a:rPr lang="en-US" sz="3000" i="1" dirty="0" smtClean="0">
                <a:solidFill>
                  <a:schemeClr val="bg1"/>
                </a:solidFill>
              </a:rPr>
              <a:t>4: A </a:t>
            </a:r>
            <a:r>
              <a:rPr lang="en-US" sz="3000" i="1" dirty="0">
                <a:solidFill>
                  <a:schemeClr val="bg1"/>
                </a:solidFill>
              </a:rPr>
              <a:t>March Madness bracket predicted by the SVM RBF </a:t>
            </a:r>
            <a:r>
              <a:rPr lang="en-US" sz="3000" i="1" dirty="0" smtClean="0">
                <a:solidFill>
                  <a:schemeClr val="bg1"/>
                </a:solidFill>
              </a:rPr>
              <a:t>algorithm.</a:t>
            </a:r>
            <a:endParaRPr lang="en-US" sz="3000" i="1" dirty="0">
              <a:solidFill>
                <a:schemeClr val="bg1"/>
              </a:solidFill>
            </a:endParaRPr>
          </a:p>
          <a:p>
            <a:pPr algn="ctr"/>
            <a:r>
              <a:rPr lang="en-US" sz="3000" i="1" dirty="0" smtClean="0">
                <a:solidFill>
                  <a:schemeClr val="bg1"/>
                </a:solidFill>
              </a:rPr>
              <a:t> </a:t>
            </a:r>
            <a:endParaRPr lang="en-US" sz="3000" dirty="0">
              <a:solidFill>
                <a:schemeClr val="bg1"/>
              </a:solidFill>
            </a:endParaRP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44068" y="3884631"/>
            <a:ext cx="8525683" cy="6348913"/>
          </a:xfrm>
          <a:prstGeom prst="rect">
            <a:avLst/>
          </a:prstGeom>
        </p:spPr>
      </p:pic>
      <p:pic>
        <p:nvPicPr>
          <p:cNvPr id="8" name="Picture 7"/>
          <p:cNvPicPr>
            <a:picLocks noChangeAspect="1"/>
          </p:cNvPicPr>
          <p:nvPr/>
        </p:nvPicPr>
        <p:blipFill>
          <a:blip r:embed="rId6"/>
          <a:stretch>
            <a:fillRect/>
          </a:stretch>
        </p:blipFill>
        <p:spPr>
          <a:xfrm>
            <a:off x="12448011" y="6221556"/>
            <a:ext cx="9226296" cy="5941447"/>
          </a:xfrm>
          <a:prstGeom prst="rect">
            <a:avLst/>
          </a:prstGeom>
        </p:spPr>
      </p:pic>
    </p:spTree>
    <p:extLst>
      <p:ext uri="{BB962C8B-B14F-4D97-AF65-F5344CB8AC3E}">
        <p14:creationId xmlns:p14="http://schemas.microsoft.com/office/powerpoint/2010/main" val="387858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353</TotalTime>
  <Words>1191</Words>
  <Application>Microsoft Office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Trebuchet MS</vt:lpstr>
      <vt:lpstr>Office Theme</vt:lpstr>
      <vt:lpstr>Machine Learn Your Way to March Madness Glory!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 Your Way to March Madness Glory!</dc:title>
  <dc:creator>Hoffer, Alex Daniel</dc:creator>
  <cp:lastModifiedBy>Hoffer, Alex Daniel</cp:lastModifiedBy>
  <cp:revision>31</cp:revision>
  <dcterms:created xsi:type="dcterms:W3CDTF">2017-03-14T22:28:36Z</dcterms:created>
  <dcterms:modified xsi:type="dcterms:W3CDTF">2017-04-17T01:51:58Z</dcterms:modified>
</cp:coreProperties>
</file>