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  <p:sldId id="264" r:id="rId6"/>
    <p:sldId id="265" r:id="rId7"/>
    <p:sldId id="269" r:id="rId8"/>
    <p:sldId id="270" r:id="rId9"/>
    <p:sldId id="266" r:id="rId10"/>
    <p:sldId id="267" r:id="rId11"/>
    <p:sldId id="259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006C"/>
    <a:srgbClr val="F8025A"/>
    <a:srgbClr val="FFE4B3"/>
    <a:srgbClr val="FFAD19"/>
    <a:srgbClr val="CC8300"/>
    <a:srgbClr val="663300"/>
    <a:srgbClr val="FFB3BE"/>
    <a:srgbClr val="FFCCCC"/>
    <a:srgbClr val="3A1D00"/>
    <a:srgbClr val="D93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Estilo Escuro 1 - Ênfase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51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4375" y="2818180"/>
            <a:ext cx="7482545" cy="15270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5" y="4345230"/>
            <a:ext cx="7482545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0408" y="3101616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374900"/>
            <a:ext cx="8093212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1" y="1596540"/>
            <a:ext cx="8085130" cy="4733855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001597" y="23592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6" y="374901"/>
            <a:ext cx="6108200" cy="916230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443835"/>
            <a:ext cx="6108199" cy="488655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74900"/>
            <a:ext cx="82460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8290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2770"/>
            <a:ext cx="4040188" cy="331107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8290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2770"/>
            <a:ext cx="4041775" cy="331107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16211" y="6650148"/>
            <a:ext cx="577367" cy="207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526" y="2665475"/>
            <a:ext cx="7787955" cy="1527050"/>
          </a:xfrm>
        </p:spPr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69" y="4343318"/>
            <a:ext cx="7787957" cy="7635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Business Process Management System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30" name="Picture 6" descr="Resultado de imagem para bizagi logo">
            <a:extLst>
              <a:ext uri="{FF2B5EF4-FFF2-40B4-BE49-F238E27FC236}">
                <a16:creationId xmlns:a16="http://schemas.microsoft.com/office/drawing/2014/main" xmlns="" id="{FD0D2FE5-4DB8-459C-B48B-B880143A1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0" y="2803195"/>
            <a:ext cx="2942614" cy="138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374900"/>
            <a:ext cx="7787952" cy="763525"/>
          </a:xfrm>
        </p:spPr>
        <p:txBody>
          <a:bodyPr>
            <a:normAutofit/>
          </a:bodyPr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75" y="1749245"/>
            <a:ext cx="7635250" cy="4581149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dirty="0" smtClean="0"/>
              <a:t>A versão gratuita do BizAgi, não oferece as funcionalidade de BPMS, limitando-se exclusivamente para uma excelente ferramenta para desenho de processos. Para adquirir a licença devemos desembolsar U$ 311,00 (R$ 1175,58). 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Existem outras ferramentas gratuitas que possuem todas as funcionalidades de um BPMS, dentre as quais destacam-se o jBPM </a:t>
            </a:r>
            <a:r>
              <a:rPr lang="pt-BR" dirty="0"/>
              <a:t>e BonitaSoft. </a:t>
            </a:r>
            <a:endParaRPr lang="pt-BR" dirty="0" smtClean="0"/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Considerando </a:t>
            </a:r>
            <a:r>
              <a:rPr lang="pt-BR" dirty="0"/>
              <a:t>que o jBPM permite e necessita de uma integração com outras ferramentas, e o BonitaSoft é uma plataforma integrada, </a:t>
            </a:r>
            <a:r>
              <a:rPr lang="pt-BR" dirty="0" smtClean="0"/>
              <a:t>devemos analisar o </a:t>
            </a:r>
            <a:r>
              <a:rPr lang="pt-BR" dirty="0"/>
              <a:t>objetivo do projeto e necessidade de integração com outras ferramentas para a </a:t>
            </a:r>
            <a:r>
              <a:rPr lang="pt-BR" dirty="0" smtClean="0"/>
              <a:t>escolha.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7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6836" y="374900"/>
            <a:ext cx="6108200" cy="916230"/>
          </a:xfrm>
        </p:spPr>
        <p:txBody>
          <a:bodyPr>
            <a:normAutofit/>
          </a:bodyPr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6836" y="1138425"/>
            <a:ext cx="6108200" cy="4986822"/>
          </a:xfrm>
        </p:spPr>
        <p:txBody>
          <a:bodyPr>
            <a:normAutofit/>
          </a:bodyPr>
          <a:lstStyle/>
          <a:p>
            <a:endParaRPr lang="pt-BR" dirty="0"/>
          </a:p>
          <a:p>
            <a:pPr algn="just"/>
            <a:r>
              <a:rPr lang="pt-BR" sz="2400" dirty="0" smtClean="0"/>
              <a:t>Comparação </a:t>
            </a:r>
            <a:r>
              <a:rPr lang="pt-BR" sz="2400" dirty="0"/>
              <a:t>de Ferramentas BPMN para Modelagem e Execução do Processo de Desenvolvimento de </a:t>
            </a:r>
            <a:r>
              <a:rPr lang="pt-BR" sz="2400" dirty="0" smtClean="0"/>
              <a:t>Software</a:t>
            </a:r>
            <a:endParaRPr lang="en-US" sz="24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586837" y="4941857"/>
            <a:ext cx="6108200" cy="11926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 smtClean="0">
                <a:solidFill>
                  <a:schemeClr val="bg1">
                    <a:lumMod val="95000"/>
                  </a:schemeClr>
                </a:solidFill>
              </a:rPr>
              <a:t>Alexandre do Carmo – RA: 618107356</a:t>
            </a:r>
          </a:p>
          <a:p>
            <a:r>
              <a:rPr lang="pt-BR" sz="2200" dirty="0" smtClean="0">
                <a:solidFill>
                  <a:schemeClr val="bg1"/>
                </a:solidFill>
              </a:rPr>
              <a:t>Felipe Gabriel dos Santos – RA: 6181106864</a:t>
            </a:r>
          </a:p>
          <a:p>
            <a:r>
              <a:rPr lang="pt-BR" sz="2200" dirty="0" smtClean="0">
                <a:solidFill>
                  <a:schemeClr val="bg1"/>
                </a:solidFill>
              </a:rPr>
              <a:t>Jefferson Felipe Maia de Souza – RA: 618106790</a:t>
            </a:r>
          </a:p>
          <a:p>
            <a:endParaRPr lang="pt-BR" sz="22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2586836" y="3989300"/>
            <a:ext cx="6108200" cy="9162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Integrantes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xmlns="" id="{A59D1873-F6A8-46DC-9CC8-57AEA8318ADC}"/>
              </a:ext>
            </a:extLst>
          </p:cNvPr>
          <p:cNvSpPr txBox="1">
            <a:spLocks/>
          </p:cNvSpPr>
          <p:nvPr/>
        </p:nvSpPr>
        <p:spPr>
          <a:xfrm>
            <a:off x="1365195" y="3465970"/>
            <a:ext cx="6108200" cy="91623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Obrigado!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353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374900"/>
            <a:ext cx="7787952" cy="763525"/>
          </a:xfrm>
        </p:spPr>
        <p:txBody>
          <a:bodyPr>
            <a:normAutofit/>
          </a:bodyPr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75" y="1749245"/>
            <a:ext cx="7635250" cy="4581149"/>
          </a:xfrm>
        </p:spPr>
        <p:txBody>
          <a:bodyPr/>
          <a:lstStyle/>
          <a:p>
            <a:pPr algn="just"/>
            <a:r>
              <a:rPr lang="pt-BR" sz="2400" dirty="0" smtClean="0"/>
              <a:t>A melhoria de processo é algo cada vez mais buscado pelas empresas de desenvolvimento de software, objetivando melhorar a qualidade de seus produtos e atividades internas. Para isso, é importante que os processos sejam definidos e que seja garantida a sua execução;</a:t>
            </a:r>
          </a:p>
          <a:p>
            <a:pPr algn="just"/>
            <a:r>
              <a:rPr lang="pt-BR" sz="2400" dirty="0" smtClean="0"/>
              <a:t>BizAgi é um BPMS (</a:t>
            </a:r>
            <a:r>
              <a:rPr lang="pt-BR" sz="2400" i="1" dirty="0" smtClean="0"/>
              <a:t>Business Process Management Suite ou System</a:t>
            </a:r>
            <a:r>
              <a:rPr lang="pt-BR" sz="2400" dirty="0" smtClean="0"/>
              <a:t>) que permite automatizar os processos de negócio de forma ágil e simples em um ambiente gráfico intuitivo;	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851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374900"/>
            <a:ext cx="7787952" cy="763525"/>
          </a:xfrm>
        </p:spPr>
        <p:txBody>
          <a:bodyPr>
            <a:normAutofit/>
          </a:bodyPr>
          <a:lstStyle/>
          <a:p>
            <a:r>
              <a:rPr lang="pt-BR" dirty="0"/>
              <a:t>Pontos Fortes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75" y="1749245"/>
            <a:ext cx="7635250" cy="4886560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/>
              <a:t>Utiliza notação padrão BPMN (Business Process Model and Notation ou Modelo e Notação de Processos de Negócios) para modelagem dos processos de negócio; </a:t>
            </a:r>
          </a:p>
          <a:p>
            <a:pPr algn="just"/>
            <a:r>
              <a:rPr lang="pt-BR" sz="2400" dirty="0" smtClean="0"/>
              <a:t>Definição de forma gráfica do modelo de dados que o processo necessita para execução; </a:t>
            </a:r>
          </a:p>
          <a:p>
            <a:pPr algn="just"/>
            <a:r>
              <a:rPr lang="pt-BR" sz="2400" dirty="0" smtClean="0"/>
              <a:t>Permite compartilhamento e reutilização dos modelos de dados entre vários processos; </a:t>
            </a:r>
          </a:p>
          <a:p>
            <a:pPr algn="just"/>
            <a:r>
              <a:rPr lang="pt-BR" sz="2400" dirty="0" smtClean="0"/>
              <a:t>Criação de interfaces web, para atividades humanas, através de recursos que possibilitam desenhar os formulários arrastando e soltando objetos sem a necessidade de programação; 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1280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374900"/>
            <a:ext cx="7787952" cy="763525"/>
          </a:xfrm>
        </p:spPr>
        <p:txBody>
          <a:bodyPr>
            <a:normAutofit/>
          </a:bodyPr>
          <a:lstStyle/>
          <a:p>
            <a:r>
              <a:rPr lang="pt-BR" dirty="0" smtClean="0"/>
              <a:t>Pontos Fortes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75" y="1749245"/>
            <a:ext cx="7635250" cy="4581149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400" dirty="0"/>
              <a:t>Permite definir validações complexas; </a:t>
            </a:r>
          </a:p>
          <a:p>
            <a:pPr algn="just"/>
            <a:r>
              <a:rPr lang="pt-BR" sz="2400" dirty="0"/>
              <a:t>Fornece ambiente gráfico para definição de regras de negócio que serão seguidas durante a execução do processo; </a:t>
            </a:r>
          </a:p>
          <a:p>
            <a:pPr algn="just"/>
            <a:r>
              <a:rPr lang="pt-BR" sz="2400" dirty="0"/>
              <a:t>Permite alterar as regras de negócio em tempo real, diretamente no ambiente de produção;</a:t>
            </a:r>
          </a:p>
          <a:p>
            <a:pPr algn="just"/>
            <a:r>
              <a:rPr lang="pt-BR" sz="2400" dirty="0"/>
              <a:t>Permite definição de regras de atribuição das atividades aos participantes de acordo com cargos, conhecimentos, papéis entre outras, permitindo a alocação correta do trabalho; </a:t>
            </a:r>
            <a:endParaRPr lang="pt-BR" sz="2400" dirty="0" smtClean="0"/>
          </a:p>
          <a:p>
            <a:pPr algn="just"/>
            <a:r>
              <a:rPr lang="pt-BR" sz="2400" dirty="0"/>
              <a:t>Integração dos processos de negócio com aplicações já existentes como, por exemplo, ERP e CRM; </a:t>
            </a:r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209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374900"/>
            <a:ext cx="7787952" cy="763525"/>
          </a:xfrm>
        </p:spPr>
        <p:txBody>
          <a:bodyPr>
            <a:normAutofit/>
          </a:bodyPr>
          <a:lstStyle/>
          <a:p>
            <a:r>
              <a:rPr lang="pt-BR" dirty="0" smtClean="0"/>
              <a:t>Pontos</a:t>
            </a:r>
            <a:r>
              <a:rPr lang="en-US" dirty="0" smtClean="0"/>
              <a:t> Fortes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75" y="1749245"/>
            <a:ext cx="7635250" cy="4581149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/>
              <a:t>É </a:t>
            </a:r>
            <a:r>
              <a:rPr lang="pt-BR" sz="2400" dirty="0"/>
              <a:t>uma solução baseada em </a:t>
            </a:r>
            <a:r>
              <a:rPr lang="pt-BR" sz="2400" dirty="0" smtClean="0"/>
              <a:t>SOA (</a:t>
            </a:r>
            <a:r>
              <a:rPr lang="pt-BR" sz="2400" dirty="0"/>
              <a:t>Service </a:t>
            </a:r>
            <a:r>
              <a:rPr lang="pt-BR" sz="2400" dirty="0" err="1"/>
              <a:t>Oriented</a:t>
            </a:r>
            <a:r>
              <a:rPr lang="pt-BR" sz="2400" dirty="0"/>
              <a:t> </a:t>
            </a:r>
            <a:r>
              <a:rPr lang="pt-BR" sz="2400" dirty="0" err="1" smtClean="0"/>
              <a:t>Architecture</a:t>
            </a:r>
            <a:r>
              <a:rPr lang="pt-BR" sz="2400" dirty="0" smtClean="0"/>
              <a:t> ou </a:t>
            </a:r>
            <a:r>
              <a:rPr lang="pt-BR" sz="2400" dirty="0"/>
              <a:t>Arquitetura Orientada a </a:t>
            </a:r>
            <a:r>
              <a:rPr lang="pt-BR" sz="2400" dirty="0" smtClean="0"/>
              <a:t>Serviços)</a:t>
            </a:r>
            <a:r>
              <a:rPr lang="pt-BR" sz="2400" dirty="0" smtClean="0"/>
              <a:t>, </a:t>
            </a:r>
            <a:r>
              <a:rPr lang="pt-BR" sz="2400" dirty="0"/>
              <a:t>por isso pode-se conectar-se ao processo, sem necessidade de programação, utilizando Web Services; </a:t>
            </a:r>
          </a:p>
          <a:p>
            <a:pPr algn="just"/>
            <a:r>
              <a:rPr lang="pt-BR" sz="2400" dirty="0"/>
              <a:t>Fornece portal de trabalho que permite aos usuários participantes dos processos visualizarem o trabalho pendente; </a:t>
            </a:r>
            <a:endParaRPr lang="pt-BR" sz="2400" dirty="0" smtClean="0"/>
          </a:p>
          <a:p>
            <a:pPr algn="just"/>
            <a:r>
              <a:rPr lang="pt-BR" sz="2400" dirty="0"/>
              <a:t>Permite o acompanhamento de cada passo do processo, além de fornecer relatórios para monitoramento do negócio em tempo </a:t>
            </a:r>
            <a:r>
              <a:rPr lang="pt-BR" sz="2400" dirty="0" smtClean="0"/>
              <a:t>real</a:t>
            </a:r>
            <a:r>
              <a:rPr lang="pt-BR" sz="2400" dirty="0" smtClean="0"/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676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374900"/>
            <a:ext cx="7787952" cy="763525"/>
          </a:xfrm>
        </p:spPr>
        <p:txBody>
          <a:bodyPr>
            <a:normAutofit/>
          </a:bodyPr>
          <a:lstStyle/>
          <a:p>
            <a:r>
              <a:rPr lang="pt-BR" dirty="0" smtClean="0"/>
              <a:t>Pontos Fracos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75" y="1749245"/>
            <a:ext cx="7635250" cy="4581149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/>
              <a:t>O BizAgi é uma ferramenta paga, com versão comercial para empresas de pequeno e médio porte, mas possui módulo gratuito para modelagem do processo e todos os pontos fortes são características da versão paga.</a:t>
            </a:r>
          </a:p>
          <a:p>
            <a:pPr algn="just"/>
            <a:r>
              <a:rPr lang="pt-BR" sz="2400" dirty="0" smtClean="0"/>
              <a:t> Este módulo gratuito não é um BPMS, pois não automatiza o processo, apenas permite sua definição através da linguagem de modelagem BPMN;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143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374900"/>
            <a:ext cx="7787952" cy="763525"/>
          </a:xfrm>
        </p:spPr>
        <p:txBody>
          <a:bodyPr>
            <a:normAutofit/>
          </a:bodyPr>
          <a:lstStyle/>
          <a:p>
            <a:r>
              <a:rPr lang="pt-BR" dirty="0" smtClean="0"/>
              <a:t>Sistema BizAgi </a:t>
            </a:r>
            <a:endParaRPr lang="pt-B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E1B6E6A-DA13-40FB-901B-6237DC0FE504}"/>
              </a:ext>
            </a:extLst>
          </p:cNvPr>
          <p:cNvSpPr txBox="1">
            <a:spLocks/>
          </p:cNvSpPr>
          <p:nvPr/>
        </p:nvSpPr>
        <p:spPr>
          <a:xfrm>
            <a:off x="2586835" y="6024985"/>
            <a:ext cx="7787952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Área de trabalho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21549751-3AF8-4D68-9A05-648FF0E7CC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95"/>
          <a:stretch/>
        </p:blipFill>
        <p:spPr>
          <a:xfrm>
            <a:off x="0" y="1138425"/>
            <a:ext cx="9144000" cy="488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8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374900"/>
            <a:ext cx="7787952" cy="763525"/>
          </a:xfrm>
        </p:spPr>
        <p:txBody>
          <a:bodyPr>
            <a:normAutofit/>
          </a:bodyPr>
          <a:lstStyle/>
          <a:p>
            <a:r>
              <a:rPr lang="pt-BR" dirty="0" smtClean="0"/>
              <a:t>Sistema BizAgi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F8BE6462-2867-4B93-8D58-D4367FB6FB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20" t="20311" r="21610" b="20311"/>
          <a:stretch/>
        </p:blipFill>
        <p:spPr>
          <a:xfrm>
            <a:off x="1365195" y="2207360"/>
            <a:ext cx="6260905" cy="30541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8E1B6E6A-DA13-40FB-901B-6237DC0FE504}"/>
              </a:ext>
            </a:extLst>
          </p:cNvPr>
          <p:cNvSpPr txBox="1">
            <a:spLocks/>
          </p:cNvSpPr>
          <p:nvPr/>
        </p:nvSpPr>
        <p:spPr>
          <a:xfrm>
            <a:off x="2739540" y="5292108"/>
            <a:ext cx="7787952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Fluxo de processo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322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374900"/>
            <a:ext cx="7787952" cy="763525"/>
          </a:xfrm>
        </p:spPr>
        <p:txBody>
          <a:bodyPr>
            <a:normAutofit/>
          </a:bodyPr>
          <a:lstStyle/>
          <a:p>
            <a:r>
              <a:rPr lang="pt-BR" dirty="0" smtClean="0"/>
              <a:t>Comparativo</a:t>
            </a:r>
            <a:endParaRPr lang="pt-BR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xmlns="" id="{B770D3DA-A341-4233-B0BD-7787DF76E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861680"/>
              </p:ext>
            </p:extLst>
          </p:nvPr>
        </p:nvGraphicFramePr>
        <p:xfrm>
          <a:off x="143555" y="1291130"/>
          <a:ext cx="8856890" cy="5497384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080661">
                  <a:extLst>
                    <a:ext uri="{9D8B030D-6E8A-4147-A177-3AD203B41FA5}">
                      <a16:colId xmlns:a16="http://schemas.microsoft.com/office/drawing/2014/main" xmlns="" val="194556566"/>
                    </a:ext>
                  </a:extLst>
                </a:gridCol>
                <a:gridCol w="544861">
                  <a:extLst>
                    <a:ext uri="{9D8B030D-6E8A-4147-A177-3AD203B41FA5}">
                      <a16:colId xmlns:a16="http://schemas.microsoft.com/office/drawing/2014/main" xmlns="" val="2120723440"/>
                    </a:ext>
                  </a:extLst>
                </a:gridCol>
                <a:gridCol w="544861">
                  <a:extLst>
                    <a:ext uri="{9D8B030D-6E8A-4147-A177-3AD203B41FA5}">
                      <a16:colId xmlns:a16="http://schemas.microsoft.com/office/drawing/2014/main" xmlns="" val="890657501"/>
                    </a:ext>
                  </a:extLst>
                </a:gridCol>
                <a:gridCol w="591233">
                  <a:extLst>
                    <a:ext uri="{9D8B030D-6E8A-4147-A177-3AD203B41FA5}">
                      <a16:colId xmlns:a16="http://schemas.microsoft.com/office/drawing/2014/main" xmlns="" val="3271454905"/>
                    </a:ext>
                  </a:extLst>
                </a:gridCol>
                <a:gridCol w="660789">
                  <a:extLst>
                    <a:ext uri="{9D8B030D-6E8A-4147-A177-3AD203B41FA5}">
                      <a16:colId xmlns:a16="http://schemas.microsoft.com/office/drawing/2014/main" xmlns="" val="57133753"/>
                    </a:ext>
                  </a:extLst>
                </a:gridCol>
                <a:gridCol w="637603">
                  <a:extLst>
                    <a:ext uri="{9D8B030D-6E8A-4147-A177-3AD203B41FA5}">
                      <a16:colId xmlns:a16="http://schemas.microsoft.com/office/drawing/2014/main" xmlns="" val="1027436920"/>
                    </a:ext>
                  </a:extLst>
                </a:gridCol>
                <a:gridCol w="521675">
                  <a:extLst>
                    <a:ext uri="{9D8B030D-6E8A-4147-A177-3AD203B41FA5}">
                      <a16:colId xmlns:a16="http://schemas.microsoft.com/office/drawing/2014/main" xmlns="" val="2057660112"/>
                    </a:ext>
                  </a:extLst>
                </a:gridCol>
                <a:gridCol w="1275207">
                  <a:extLst>
                    <a:ext uri="{9D8B030D-6E8A-4147-A177-3AD203B41FA5}">
                      <a16:colId xmlns:a16="http://schemas.microsoft.com/office/drawing/2014/main" xmlns="" val="58662729"/>
                    </a:ext>
                  </a:extLst>
                </a:gridCol>
              </a:tblGrid>
              <a:tr h="61291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 smtClean="0">
                          <a:effectLst/>
                        </a:rPr>
                        <a:t>Características/ Software </a:t>
                      </a:r>
                      <a:r>
                        <a:rPr lang="pt-BR" sz="1600" b="1" u="none" strike="noStrike" dirty="0">
                          <a:effectLst/>
                        </a:rPr>
                        <a:t>- Versão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BizAgi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ProcessMaker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BonitaSoft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jBPM 5.4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020582067"/>
                  </a:ext>
                </a:extLst>
              </a:tr>
              <a:tr h="32423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Paga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Free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Paga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Free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Paga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Free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Free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3964848"/>
                  </a:ext>
                </a:extLst>
              </a:tr>
              <a:tr h="303319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effectLst/>
                        </a:rPr>
                        <a:t>Utiliza padrões BPMN/BPEL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Não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Não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66724899"/>
                  </a:ext>
                </a:extLst>
              </a:tr>
              <a:tr h="303319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effectLst/>
                        </a:rPr>
                        <a:t>Modelagem do processo de negócio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04080030"/>
                  </a:ext>
                </a:extLst>
              </a:tr>
              <a:tr h="303319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effectLst/>
                        </a:rPr>
                        <a:t>Execução do projeto 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Não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84572215"/>
                  </a:ext>
                </a:extLst>
              </a:tr>
              <a:tr h="303319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effectLst/>
                        </a:rPr>
                        <a:t>Simulação do processo de negócio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Não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3493844"/>
                  </a:ext>
                </a:extLst>
              </a:tr>
              <a:tr h="303319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effectLst/>
                        </a:rPr>
                        <a:t>Integração de sistemas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Não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40954058"/>
                  </a:ext>
                </a:extLst>
              </a:tr>
              <a:tr h="606636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effectLst/>
                        </a:rPr>
                        <a:t>Monitoração em tempo real dos indicadores do processo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Não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Não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Não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1403676"/>
                  </a:ext>
                </a:extLst>
              </a:tr>
              <a:tr h="303319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effectLst/>
                        </a:rPr>
                        <a:t>Definição de regra de negócio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Não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729972"/>
                  </a:ext>
                </a:extLst>
              </a:tr>
              <a:tr h="606636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effectLst/>
                        </a:rPr>
                        <a:t>Definição de usuário e grupo de usuário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Não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6661960"/>
                  </a:ext>
                </a:extLst>
              </a:tr>
              <a:tr h="606636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effectLst/>
                        </a:rPr>
                        <a:t>Interface com usuário final (participantes do processo)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Não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487092"/>
                  </a:ext>
                </a:extLst>
              </a:tr>
              <a:tr h="606636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effectLst/>
                        </a:rPr>
                        <a:t>Editor de formulário dinâmico para interface de tarefas humanas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Não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5405840"/>
                  </a:ext>
                </a:extLst>
              </a:tr>
              <a:tr h="313778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effectLst/>
                        </a:rPr>
                        <a:t>Controle de versão de processos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?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Não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?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Não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3110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6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3079</TotalTime>
  <Words>695</Words>
  <Application>Microsoft Office PowerPoint</Application>
  <PresentationFormat>Apresentação na tela (4:3)</PresentationFormat>
  <Paragraphs>142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 </vt:lpstr>
      <vt:lpstr>Conceito</vt:lpstr>
      <vt:lpstr>Pontos Fortes</vt:lpstr>
      <vt:lpstr>Pontos Fortes</vt:lpstr>
      <vt:lpstr>Pontos Fortes</vt:lpstr>
      <vt:lpstr>Pontos Fracos</vt:lpstr>
      <vt:lpstr>Sistema BizAgi </vt:lpstr>
      <vt:lpstr>Sistema BizAgi</vt:lpstr>
      <vt:lpstr>Comparativo</vt:lpstr>
      <vt:lpstr>Conclusão</vt:lpstr>
      <vt:lpstr>Referências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Carmo, Alexandre</cp:lastModifiedBy>
  <cp:revision>124</cp:revision>
  <dcterms:created xsi:type="dcterms:W3CDTF">2013-08-21T19:17:07Z</dcterms:created>
  <dcterms:modified xsi:type="dcterms:W3CDTF">2018-10-15T16:28:22Z</dcterms:modified>
</cp:coreProperties>
</file>