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9" r:id="rId8"/>
    <p:sldId id="270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F01"/>
    <a:srgbClr val="EE006C"/>
    <a:srgbClr val="F8025A"/>
    <a:srgbClr val="FFE4B3"/>
    <a:srgbClr val="FFAD19"/>
    <a:srgbClr val="CC8300"/>
    <a:srgbClr val="663300"/>
    <a:srgbClr val="FFB3BE"/>
    <a:srgbClr val="FFCCCC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526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9" y="4343318"/>
            <a:ext cx="7787957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Business Process Management System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0" name="Picture 6" descr="Resultado de imagem para bizagi logo">
            <a:extLst>
              <a:ext uri="{FF2B5EF4-FFF2-40B4-BE49-F238E27FC236}">
                <a16:creationId xmlns="" xmlns:a16="http://schemas.microsoft.com/office/drawing/2014/main" id="{FD0D2FE5-4DB8-459C-B48B-B880143A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803195"/>
            <a:ext cx="2942614" cy="13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A versão gratuita do BizAgi, não oferece as funcionalidade de BPMS, limitando-se exclusivamente para uma excelente ferramenta para desenho de processos. Para adquirir a licença devemos desembolsar U$ 311,00 (R$ 1175,58). 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Existem outras ferramentas gratuitas que possuem todas as funcionalidades de um BPMS, dentre as quais destacam-se o jBPM </a:t>
            </a:r>
            <a:r>
              <a:rPr lang="pt-BR" dirty="0"/>
              <a:t>e BonitaSoft.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Considerando </a:t>
            </a:r>
            <a:r>
              <a:rPr lang="pt-BR" dirty="0"/>
              <a:t>que o jBPM permite e necessita de uma integração com outras ferramentas, e o BonitaSoft é uma plataforma integrada, </a:t>
            </a:r>
            <a:r>
              <a:rPr lang="pt-BR" dirty="0" smtClean="0"/>
              <a:t>devemos analisar o </a:t>
            </a:r>
            <a:r>
              <a:rPr lang="pt-BR" dirty="0"/>
              <a:t>objetivo do projeto e necessidade de integração com outras ferramentas para a </a:t>
            </a:r>
            <a:r>
              <a:rPr lang="pt-BR" dirty="0" smtClean="0"/>
              <a:t>escolha.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6" y="1138425"/>
            <a:ext cx="6108200" cy="4986822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dirty="0" smtClean="0"/>
              <a:t>Comparação </a:t>
            </a:r>
            <a:r>
              <a:rPr lang="pt-BR" sz="2400" dirty="0"/>
              <a:t>de Ferramentas BPMN para Modelagem e Execução do Processo de Desenvolvimento de </a:t>
            </a:r>
            <a:r>
              <a:rPr lang="pt-BR" sz="2400" dirty="0" smtClean="0"/>
              <a:t>Software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86837" y="4941857"/>
            <a:ext cx="6108200" cy="1192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Alexandre do Carmo – RA: 618107356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Felipe Gabriel dos Santos – RA: 6181106864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Jefferson Felipe Maia de Souza – RA: 618106790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586836" y="3989300"/>
            <a:ext cx="6108200" cy="9162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Integrantes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="" xmlns:a16="http://schemas.microsoft.com/office/drawing/2014/main" id="{A59D1873-F6A8-46DC-9CC8-57AEA8318ADC}"/>
              </a:ext>
            </a:extLst>
          </p:cNvPr>
          <p:cNvSpPr txBox="1">
            <a:spLocks/>
          </p:cNvSpPr>
          <p:nvPr/>
        </p:nvSpPr>
        <p:spPr>
          <a:xfrm>
            <a:off x="1365195" y="3465970"/>
            <a:ext cx="6108200" cy="91623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/>
          <a:lstStyle/>
          <a:p>
            <a:pPr algn="just"/>
            <a:r>
              <a:rPr lang="pt-BR" sz="2400" dirty="0" smtClean="0"/>
              <a:t>A melhoria de processo é algo cada vez mais buscado pelas empresas de desenvolvimento de software, objetivando melhorar a qualidade de seus produtos e atividades internas. Para isso, é importante que os processos sejam definidos e que seja garantida a sua execução;</a:t>
            </a:r>
          </a:p>
          <a:p>
            <a:pPr algn="just"/>
            <a:r>
              <a:rPr lang="pt-BR" sz="2400" dirty="0" smtClean="0"/>
              <a:t>BizAgi é um BPMS (</a:t>
            </a:r>
            <a:r>
              <a:rPr lang="pt-BR" sz="2400" i="1" dirty="0" smtClean="0"/>
              <a:t>Business Process Management Suite ou System</a:t>
            </a:r>
            <a:r>
              <a:rPr lang="pt-BR" sz="2400" dirty="0" smtClean="0"/>
              <a:t>) que permite automatizar os processos de negócio de forma ágil e simples em um ambiente gráfico intuitivo;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5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/>
              <a:t>Pontos Fortes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886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Utiliza notação padrão BPMN (Business Process Model and Notation ou Modelo e Notação de Processos de Negócios) para modelagem dos processos de negócio; </a:t>
            </a:r>
          </a:p>
          <a:p>
            <a:pPr algn="just"/>
            <a:r>
              <a:rPr lang="pt-BR" sz="2400" dirty="0" smtClean="0"/>
              <a:t>Definição de forma gráfica do modelo de dados que o processo necessita para execução; </a:t>
            </a:r>
          </a:p>
          <a:p>
            <a:pPr algn="just"/>
            <a:r>
              <a:rPr lang="pt-BR" sz="2400" dirty="0" smtClean="0"/>
              <a:t>Permite compartilhamento e reutilização dos modelos de dados entre vários processos; </a:t>
            </a:r>
          </a:p>
          <a:p>
            <a:pPr algn="just"/>
            <a:r>
              <a:rPr lang="pt-BR" sz="2400" dirty="0" smtClean="0"/>
              <a:t>Criação de interfaces web, para atividades humanas, através de recursos que possibilitam desenhar os formulários arrastando e soltando objetos sem a necessidade de programação;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28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 Fortes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Permite definir validações complexas; </a:t>
            </a:r>
          </a:p>
          <a:p>
            <a:pPr algn="just"/>
            <a:r>
              <a:rPr lang="pt-BR" sz="2400" dirty="0"/>
              <a:t>Fornece ambiente gráfico para definição de regras de negócio que serão seguidas durante a execução do processo; </a:t>
            </a:r>
          </a:p>
          <a:p>
            <a:pPr algn="just"/>
            <a:r>
              <a:rPr lang="pt-BR" sz="2400" dirty="0"/>
              <a:t>Permite alterar as regras de negócio em tempo real, diretamente no ambiente de produção;</a:t>
            </a:r>
          </a:p>
          <a:p>
            <a:pPr algn="just"/>
            <a:r>
              <a:rPr lang="pt-BR" sz="2400" dirty="0"/>
              <a:t>Permite definição de regras de atribuição das atividades aos participantes de acordo com cargos, conhecimentos, papéis entre outras, permitindo a alocação correta do trabalho; </a:t>
            </a:r>
            <a:endParaRPr lang="pt-BR" sz="2400" dirty="0" smtClean="0"/>
          </a:p>
          <a:p>
            <a:pPr algn="just"/>
            <a:r>
              <a:rPr lang="pt-BR" sz="2400" dirty="0"/>
              <a:t>Integração dos processos de negócio com aplicações já existentes como, por exemplo, ERP e CRM;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</a:t>
            </a:r>
            <a:r>
              <a:rPr lang="en-US" dirty="0" smtClean="0"/>
              <a:t> Fortes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É </a:t>
            </a:r>
            <a:r>
              <a:rPr lang="pt-BR" sz="2400" dirty="0"/>
              <a:t>uma solução baseada em </a:t>
            </a:r>
            <a:r>
              <a:rPr lang="pt-BR" sz="2400" dirty="0" smtClean="0"/>
              <a:t>SOA (</a:t>
            </a:r>
            <a:r>
              <a:rPr lang="pt-BR" sz="2400" dirty="0"/>
              <a:t>Service </a:t>
            </a:r>
            <a:r>
              <a:rPr lang="pt-BR" sz="2400" dirty="0" err="1"/>
              <a:t>Oriented</a:t>
            </a:r>
            <a:r>
              <a:rPr lang="pt-BR" sz="2400" dirty="0"/>
              <a:t> </a:t>
            </a:r>
            <a:r>
              <a:rPr lang="pt-BR" sz="2400" dirty="0" err="1" smtClean="0"/>
              <a:t>Architecture</a:t>
            </a:r>
            <a:r>
              <a:rPr lang="pt-BR" sz="2400" dirty="0" smtClean="0"/>
              <a:t> ou </a:t>
            </a:r>
            <a:r>
              <a:rPr lang="pt-BR" sz="2400" dirty="0"/>
              <a:t>Arquitetura Orientada a </a:t>
            </a:r>
            <a:r>
              <a:rPr lang="pt-BR" sz="2400" dirty="0" smtClean="0"/>
              <a:t>Serviços), </a:t>
            </a:r>
            <a:r>
              <a:rPr lang="pt-BR" sz="2400" dirty="0"/>
              <a:t>por isso pode-se conectar-se ao processo, sem necessidade de programação, utilizando Web Services; </a:t>
            </a:r>
          </a:p>
          <a:p>
            <a:pPr algn="just"/>
            <a:r>
              <a:rPr lang="pt-BR" sz="2400" dirty="0"/>
              <a:t>Fornece portal de trabalho que permite aos usuários participantes dos processos visualizarem o trabalho pendente; </a:t>
            </a:r>
            <a:endParaRPr lang="pt-BR" sz="2400" dirty="0" smtClean="0"/>
          </a:p>
          <a:p>
            <a:pPr algn="just"/>
            <a:r>
              <a:rPr lang="pt-BR" sz="2400" dirty="0"/>
              <a:t>Permite o acompanhamento de cada passo do processo, além de fornecer relatórios para monitoramento do negócio em tempo </a:t>
            </a:r>
            <a:r>
              <a:rPr lang="pt-BR" sz="2400" dirty="0" smtClean="0"/>
              <a:t>real;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7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 Fracos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BizAgi é uma ferramenta paga, com versão comercial para empresas de pequeno e médio porte, mas possui módulo gratuito para modelagem do processo e todos os pontos fortes são características da versão paga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 Este módulo gratuito não é um BPMS, pois não automatiza o processo, apenas permite sua definição através da linguagem de modelagem BPMN;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43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Sistema BizAgi </a:t>
            </a:r>
            <a:endParaRPr lang="pt-BR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E1B6E6A-DA13-40FB-901B-6237DC0FE504}"/>
              </a:ext>
            </a:extLst>
          </p:cNvPr>
          <p:cNvSpPr txBox="1">
            <a:spLocks/>
          </p:cNvSpPr>
          <p:nvPr/>
        </p:nvSpPr>
        <p:spPr>
          <a:xfrm>
            <a:off x="2586835" y="6024985"/>
            <a:ext cx="7787952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Área de trabalho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21549751-3AF8-4D68-9A05-648FF0E7C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5"/>
          <a:stretch/>
        </p:blipFill>
        <p:spPr>
          <a:xfrm>
            <a:off x="0" y="1138425"/>
            <a:ext cx="9144000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Sistema BizAgi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F8BE6462-2867-4B93-8D58-D4367FB6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0" t="20311" r="21610" b="20311"/>
          <a:stretch/>
        </p:blipFill>
        <p:spPr>
          <a:xfrm>
            <a:off x="1365195" y="2207360"/>
            <a:ext cx="6260905" cy="3054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8E1B6E6A-DA13-40FB-901B-6237DC0FE504}"/>
              </a:ext>
            </a:extLst>
          </p:cNvPr>
          <p:cNvSpPr txBox="1">
            <a:spLocks/>
          </p:cNvSpPr>
          <p:nvPr/>
        </p:nvSpPr>
        <p:spPr>
          <a:xfrm>
            <a:off x="2739540" y="5292108"/>
            <a:ext cx="7787952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Fluxo de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="" xmlns:a16="http://schemas.microsoft.com/office/drawing/2014/main" id="{B770D3DA-A341-4233-B0BD-7787DF76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61203"/>
              </p:ext>
            </p:extLst>
          </p:nvPr>
        </p:nvGraphicFramePr>
        <p:xfrm>
          <a:off x="296260" y="1291130"/>
          <a:ext cx="8551480" cy="547567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10305">
                  <a:extLst>
                    <a:ext uri="{9D8B030D-6E8A-4147-A177-3AD203B41FA5}">
                      <a16:colId xmlns="" xmlns:a16="http://schemas.microsoft.com/office/drawing/2014/main" val="194556566"/>
                    </a:ext>
                  </a:extLst>
                </a:gridCol>
                <a:gridCol w="535467">
                  <a:extLst>
                    <a:ext uri="{9D8B030D-6E8A-4147-A177-3AD203B41FA5}">
                      <a16:colId xmlns="" xmlns:a16="http://schemas.microsoft.com/office/drawing/2014/main" val="2120723440"/>
                    </a:ext>
                  </a:extLst>
                </a:gridCol>
                <a:gridCol w="535467">
                  <a:extLst>
                    <a:ext uri="{9D8B030D-6E8A-4147-A177-3AD203B41FA5}">
                      <a16:colId xmlns="" xmlns:a16="http://schemas.microsoft.com/office/drawing/2014/main" val="890657501"/>
                    </a:ext>
                  </a:extLst>
                </a:gridCol>
                <a:gridCol w="581039">
                  <a:extLst>
                    <a:ext uri="{9D8B030D-6E8A-4147-A177-3AD203B41FA5}">
                      <a16:colId xmlns="" xmlns:a16="http://schemas.microsoft.com/office/drawing/2014/main" val="3271454905"/>
                    </a:ext>
                  </a:extLst>
                </a:gridCol>
                <a:gridCol w="649396">
                  <a:extLst>
                    <a:ext uri="{9D8B030D-6E8A-4147-A177-3AD203B41FA5}">
                      <a16:colId xmlns="" xmlns:a16="http://schemas.microsoft.com/office/drawing/2014/main" val="57133753"/>
                    </a:ext>
                  </a:extLst>
                </a:gridCol>
                <a:gridCol w="626610">
                  <a:extLst>
                    <a:ext uri="{9D8B030D-6E8A-4147-A177-3AD203B41FA5}">
                      <a16:colId xmlns="" xmlns:a16="http://schemas.microsoft.com/office/drawing/2014/main" val="1027436920"/>
                    </a:ext>
                  </a:extLst>
                </a:gridCol>
                <a:gridCol w="512681">
                  <a:extLst>
                    <a:ext uri="{9D8B030D-6E8A-4147-A177-3AD203B41FA5}">
                      <a16:colId xmlns="" xmlns:a16="http://schemas.microsoft.com/office/drawing/2014/main" val="2057660112"/>
                    </a:ext>
                  </a:extLst>
                </a:gridCol>
                <a:gridCol w="1100515">
                  <a:extLst>
                    <a:ext uri="{9D8B030D-6E8A-4147-A177-3AD203B41FA5}">
                      <a16:colId xmlns="" xmlns:a16="http://schemas.microsoft.com/office/drawing/2014/main" val="58662729"/>
                    </a:ext>
                  </a:extLst>
                </a:gridCol>
              </a:tblGrid>
              <a:tr h="595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 smtClean="0">
                          <a:effectLst/>
                        </a:rPr>
                        <a:t>Características/ Software </a:t>
                      </a:r>
                      <a:r>
                        <a:rPr lang="pt-BR" sz="1600" b="1" u="none" strike="noStrike" dirty="0">
                          <a:effectLst/>
                        </a:rPr>
                        <a:t>- Versão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BizAgi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ProcessMaker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BonitaSoft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jBPM 5.4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020582067"/>
                  </a:ext>
                </a:extLst>
              </a:tr>
              <a:tr h="3147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64848"/>
                  </a:ext>
                </a:extLst>
              </a:tr>
              <a:tr h="29447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Utiliza padrões BPMN/BPEL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6724899"/>
                  </a:ext>
                </a:extLst>
              </a:tr>
              <a:tr h="29447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Modelagem do processo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080030"/>
                  </a:ext>
                </a:extLst>
              </a:tr>
              <a:tr h="30207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Execução do projeto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algn="ctr" fontAlgn="ctr"/>
                      <a:endParaRPr lang="pt-BR" sz="14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4572215"/>
                  </a:ext>
                </a:extLst>
              </a:tr>
              <a:tr h="29447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Simulação do processo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3493844"/>
                  </a:ext>
                </a:extLst>
              </a:tr>
              <a:tr h="29447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Integração de sistemas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0954058"/>
                  </a:ext>
                </a:extLst>
              </a:tr>
              <a:tr h="58894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Monitoração em tempo real dos indicadores do processo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403676"/>
                  </a:ext>
                </a:extLst>
              </a:tr>
              <a:tr h="29447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Definição de regra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29972"/>
                  </a:ext>
                </a:extLst>
              </a:tr>
              <a:tr h="58894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Definição de usuário e grupo de usuário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661960"/>
                  </a:ext>
                </a:extLst>
              </a:tr>
              <a:tr h="58894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Interface com usuário final (participantes do processo)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487092"/>
                  </a:ext>
                </a:extLst>
              </a:tr>
              <a:tr h="58894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Editor de formulário dinâmico para interface de tarefas humanas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5405840"/>
                  </a:ext>
                </a:extLst>
              </a:tr>
              <a:tr h="30462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Controle de versão de processos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rgbClr val="D93F01"/>
                          </a:solidFill>
                          <a:effectLst/>
                        </a:rPr>
                        <a:t>?</a:t>
                      </a:r>
                      <a:endParaRPr lang="pt-BR" sz="1400" b="1" i="0" u="none" strike="noStrike" dirty="0">
                        <a:solidFill>
                          <a:srgbClr val="D93F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D93F01"/>
                          </a:solidFill>
                          <a:effectLst/>
                        </a:rPr>
                        <a:t>?</a:t>
                      </a:r>
                      <a:endParaRPr lang="pt-BR" sz="1400" b="1" i="0" u="none" strike="noStrike" dirty="0">
                        <a:solidFill>
                          <a:srgbClr val="D93F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 smtClean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✘</a:t>
                      </a:r>
                      <a:endParaRPr lang="pt-B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pt-BR" sz="1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11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695</Words>
  <Application>Microsoft Office PowerPoint</Application>
  <PresentationFormat>Apresentação na tela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 Symbol</vt:lpstr>
      <vt:lpstr>Times New Roman</vt:lpstr>
      <vt:lpstr>Office Theme</vt:lpstr>
      <vt:lpstr> </vt:lpstr>
      <vt:lpstr>Conceito</vt:lpstr>
      <vt:lpstr>Pontos Fortes</vt:lpstr>
      <vt:lpstr>Pontos Fortes</vt:lpstr>
      <vt:lpstr>Pontos Fortes</vt:lpstr>
      <vt:lpstr>Pontos Fracos</vt:lpstr>
      <vt:lpstr>Sistema BizAgi </vt:lpstr>
      <vt:lpstr>Sistema BizAgi</vt:lpstr>
      <vt:lpstr>Comparativo</vt:lpstr>
      <vt:lpstr>Conclusão</vt:lpstr>
      <vt:lpstr>Referências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Carmo, Alexandre</cp:lastModifiedBy>
  <cp:revision>127</cp:revision>
  <dcterms:created xsi:type="dcterms:W3CDTF">2013-08-21T19:17:07Z</dcterms:created>
  <dcterms:modified xsi:type="dcterms:W3CDTF">2018-10-15T17:01:40Z</dcterms:modified>
</cp:coreProperties>
</file>