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87" r:id="rId3"/>
    <p:sldId id="288" r:id="rId4"/>
    <p:sldId id="289" r:id="rId5"/>
    <p:sldId id="290" r:id="rId6"/>
    <p:sldId id="286" r:id="rId7"/>
    <p:sldId id="292" r:id="rId8"/>
    <p:sldId id="293" r:id="rId9"/>
    <p:sldId id="294" r:id="rId10"/>
    <p:sldId id="271" r:id="rId11"/>
    <p:sldId id="296" r:id="rId12"/>
    <p:sldId id="295" r:id="rId13"/>
    <p:sldId id="274" r:id="rId14"/>
    <p:sldId id="275" r:id="rId15"/>
    <p:sldId id="263" r:id="rId16"/>
    <p:sldId id="291" r:id="rId17"/>
    <p:sldId id="277" r:id="rId18"/>
    <p:sldId id="273" r:id="rId19"/>
    <p:sldId id="280" r:id="rId20"/>
    <p:sldId id="276" r:id="rId21"/>
    <p:sldId id="285" r:id="rId22"/>
    <p:sldId id="278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Kulim Park" panose="020B0604020202020204" charset="0"/>
      <p:regular r:id="rId30"/>
      <p:bold r:id="rId31"/>
      <p:italic r:id="rId32"/>
      <p:boldItalic r:id="rId33"/>
    </p:embeddedFont>
    <p:embeddedFont>
      <p:font typeface="Kulim Park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946CC-6BA3-46F6-B5F1-79846152D5D0}">
  <a:tblStyle styleId="{B84946CC-6BA3-46F6-B5F1-79846152D5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79" d="100"/>
          <a:sy n="79" d="100"/>
        </p:scale>
        <p:origin x="16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58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0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48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194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47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55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36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04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940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54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94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00" name="Google Shape;100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sBMnE7ACXWzjIsLA9AW29IEThfJGb81?usp=shar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170688" y="231855"/>
            <a:ext cx="5897880" cy="30843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 of Artificial Intelligence</a:t>
            </a:r>
            <a:br>
              <a:rPr lang="en" dirty="0"/>
            </a:br>
            <a:br>
              <a:rPr lang="en" dirty="0"/>
            </a:br>
            <a:r>
              <a:rPr lang="it-IT" sz="2800" b="0" dirty="0"/>
              <a:t>Giochi Matematici e </a:t>
            </a:r>
            <a:br>
              <a:rPr lang="it-IT" sz="2800" b="0" dirty="0"/>
            </a:br>
            <a:r>
              <a:rPr lang="it-IT" sz="2800" b="0" dirty="0"/>
              <a:t>Problem Solving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2B4EC28-0485-4A49-8491-9730F4A146CA}"/>
              </a:ext>
            </a:extLst>
          </p:cNvPr>
          <p:cNvSpPr txBox="1"/>
          <p:nvPr/>
        </p:nvSpPr>
        <p:spPr>
          <a:xfrm>
            <a:off x="170688" y="4291584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Alejandro Sánchez Marcos</a:t>
            </a:r>
          </a:p>
          <a:p>
            <a:r>
              <a:rPr lang="it-IT" dirty="0"/>
              <a:t>José Pizzano Martín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1516C7E-DD96-40F5-8B7F-19AFF5DE012E}"/>
              </a:ext>
            </a:extLst>
          </p:cNvPr>
          <p:cNvSpPr txBox="1"/>
          <p:nvPr/>
        </p:nvSpPr>
        <p:spPr>
          <a:xfrm>
            <a:off x="1745672" y="1140589"/>
            <a:ext cx="5809673" cy="2862322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Geometric images has a bigger difficulty to be treated in a generic way</a:t>
            </a:r>
          </a:p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because the analysis of the characteristics are very disparate.</a:t>
            </a:r>
          </a:p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Images have no secondary meaning that could alter the meaning of the problem or the</a:t>
            </a:r>
          </a:p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way to solve it</a:t>
            </a:r>
            <a:endParaRPr lang="es-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lim Park Light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Study of the Statements</a:t>
            </a:r>
            <a:endParaRPr dirty="0"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504688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s-ES" sz="1800" b="1" dirty="0" err="1"/>
              <a:t>All</a:t>
            </a:r>
            <a:r>
              <a:rPr lang="es-ES" sz="1800" b="1" dirty="0"/>
              <a:t> </a:t>
            </a:r>
            <a:r>
              <a:rPr lang="es-ES" sz="1800" b="1" dirty="0" err="1"/>
              <a:t>statements</a:t>
            </a:r>
            <a:r>
              <a:rPr lang="es-ES" sz="1800" b="1" dirty="0"/>
              <a:t> are:</a:t>
            </a:r>
          </a:p>
          <a:p>
            <a:pPr marL="431800" lvl="0" indent="-342900" algn="l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s-ES" sz="1800" dirty="0" err="1"/>
              <a:t>Brief</a:t>
            </a:r>
            <a:r>
              <a:rPr lang="es-ES" sz="1800" dirty="0"/>
              <a:t>.</a:t>
            </a:r>
          </a:p>
          <a:p>
            <a:pPr marL="431800" lvl="0" indent="-342900" algn="l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s-ES" sz="1800" dirty="0" err="1"/>
              <a:t>Concise</a:t>
            </a:r>
            <a:r>
              <a:rPr lang="es-ES" sz="1800" dirty="0"/>
              <a:t>.</a:t>
            </a:r>
          </a:p>
          <a:p>
            <a:pPr marL="431800" lvl="0" indent="-342900" algn="l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s-ES" sz="1800" dirty="0"/>
              <a:t>In </a:t>
            </a:r>
            <a:r>
              <a:rPr lang="es-ES" sz="1800" dirty="0" err="1"/>
              <a:t>Italian</a:t>
            </a:r>
            <a:r>
              <a:rPr lang="es-ES" sz="1800" dirty="0"/>
              <a:t>.</a:t>
            </a:r>
          </a:p>
          <a:p>
            <a:pPr marL="431800" lvl="0" indent="-342900" algn="l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endParaRPr lang="es-ES" sz="1800" dirty="0"/>
          </a:p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s-ES" sz="1800" b="1" dirty="0"/>
              <a:t>Data: </a:t>
            </a:r>
            <a:r>
              <a:rPr lang="es-ES" sz="1800" dirty="0" err="1"/>
              <a:t>presented</a:t>
            </a:r>
            <a:r>
              <a:rPr lang="es-ES" sz="1800" dirty="0"/>
              <a:t> </a:t>
            </a:r>
            <a:r>
              <a:rPr lang="es-ES" sz="1800" dirty="0" err="1"/>
              <a:t>clear</a:t>
            </a:r>
            <a:r>
              <a:rPr lang="es-ES" sz="1800" dirty="0"/>
              <a:t> and </a:t>
            </a:r>
            <a:r>
              <a:rPr lang="es-ES" sz="1800" dirty="0" err="1"/>
              <a:t>very</a:t>
            </a:r>
            <a:r>
              <a:rPr lang="es-ES" sz="1800" dirty="0"/>
              <a:t> </a:t>
            </a:r>
            <a:r>
              <a:rPr lang="es-ES" sz="1800" dirty="0" err="1"/>
              <a:t>explicit</a:t>
            </a:r>
            <a:r>
              <a:rPr lang="es-ES" sz="1800" dirty="0"/>
              <a:t>.</a:t>
            </a:r>
          </a:p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s-ES" sz="1800" b="1" dirty="0" err="1"/>
              <a:t>Resolution</a:t>
            </a:r>
            <a:r>
              <a:rPr lang="es-ES" sz="1800" b="1" dirty="0"/>
              <a:t>:</a:t>
            </a:r>
            <a:r>
              <a:rPr lang="es-ES" sz="1800" dirty="0"/>
              <a:t> Can be </a:t>
            </a:r>
            <a:r>
              <a:rPr lang="es-ES" sz="1800" dirty="0" err="1"/>
              <a:t>seen</a:t>
            </a:r>
            <a:r>
              <a:rPr lang="es-ES" sz="1800" dirty="0"/>
              <a:t> </a:t>
            </a:r>
            <a:r>
              <a:rPr lang="es-ES" sz="1800" dirty="0" err="1"/>
              <a:t>crearly</a:t>
            </a:r>
            <a:r>
              <a:rPr lang="es-ES" sz="1800" dirty="0"/>
              <a:t> (</a:t>
            </a:r>
            <a:r>
              <a:rPr lang="es-ES" sz="1800" dirty="0" err="1"/>
              <a:t>usually</a:t>
            </a:r>
            <a:r>
              <a:rPr lang="es-ES" sz="1800" dirty="0"/>
              <a:t> in </a:t>
            </a:r>
            <a:r>
              <a:rPr lang="es-ES" sz="1800" dirty="0" err="1"/>
              <a:t>bold</a:t>
            </a:r>
            <a:r>
              <a:rPr lang="es-ES" sz="1800" dirty="0"/>
              <a:t>).</a:t>
            </a:r>
            <a:endParaRPr sz="1800" b="1"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907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1516C7E-DD96-40F5-8B7F-19AFF5DE012E}"/>
              </a:ext>
            </a:extLst>
          </p:cNvPr>
          <p:cNvSpPr txBox="1"/>
          <p:nvPr/>
        </p:nvSpPr>
        <p:spPr>
          <a:xfrm>
            <a:off x="1745672" y="1140589"/>
            <a:ext cx="5809673" cy="2862322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endParaRPr lang="es-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lim Park Light" panose="020B0604020202020204" charset="0"/>
            </a:endParaRPr>
          </a:p>
          <a:p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Some</a:t>
            </a: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</a:t>
            </a:r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problems</a:t>
            </a: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can be </a:t>
            </a:r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raised</a:t>
            </a: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in different </a:t>
            </a:r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ways</a:t>
            </a: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, </a:t>
            </a:r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usually</a:t>
            </a: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there is not only one </a:t>
            </a:r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form</a:t>
            </a: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of </a:t>
            </a:r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looking</a:t>
            </a: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at </a:t>
            </a:r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them</a:t>
            </a: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.</a:t>
            </a:r>
          </a:p>
          <a:p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Common </a:t>
            </a:r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features</a:t>
            </a: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Only </a:t>
            </a:r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matters</a:t>
            </a: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the solution, not process</a:t>
            </a:r>
          </a:p>
          <a:p>
            <a:pPr marL="285750" indent="-285750">
              <a:buFontTx/>
              <a:buChar char="-"/>
            </a:pPr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There are no resources </a:t>
            </a:r>
            <a:r>
              <a:rPr lang="es-E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limitation</a:t>
            </a:r>
            <a:endParaRPr lang="es-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lim Park Light" panose="020B0604020202020204" charset="0"/>
            </a:endParaRPr>
          </a:p>
          <a:p>
            <a:r>
              <a:rPr lang="it-IT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Calculus of the solutions is always manageable</a:t>
            </a:r>
          </a:p>
          <a:p>
            <a:endParaRPr lang="es-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lim Park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2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F2D30-EFFE-4ABB-BBAE-E87E71C4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3927" y="327324"/>
            <a:ext cx="6336145" cy="4320927"/>
          </a:xfrm>
        </p:spPr>
        <p:txBody>
          <a:bodyPr/>
          <a:lstStyle/>
          <a:p>
            <a:r>
              <a:rPr lang="es-ES" b="1" dirty="0" err="1"/>
              <a:t>How</a:t>
            </a:r>
            <a:r>
              <a:rPr lang="es-ES" b="1" dirty="0"/>
              <a:t> can be </a:t>
            </a:r>
            <a:r>
              <a:rPr lang="es-ES" b="1" dirty="0" err="1"/>
              <a:t>understanded</a:t>
            </a:r>
            <a:r>
              <a:rPr lang="es-ES" b="1" dirty="0"/>
              <a:t> the </a:t>
            </a:r>
            <a:r>
              <a:rPr lang="es-ES" b="1" dirty="0" err="1"/>
              <a:t>problems</a:t>
            </a:r>
            <a:r>
              <a:rPr lang="es-ES" b="1" dirty="0"/>
              <a:t>?</a:t>
            </a:r>
          </a:p>
          <a:p>
            <a:pPr algn="l"/>
            <a:endParaRPr lang="es-ES" b="1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s-ES" dirty="0"/>
              <a:t>CSP (</a:t>
            </a:r>
            <a:r>
              <a:rPr lang="es-ES" dirty="0" err="1"/>
              <a:t>Constraint</a:t>
            </a:r>
            <a:r>
              <a:rPr lang="es-ES" dirty="0"/>
              <a:t> </a:t>
            </a:r>
            <a:r>
              <a:rPr lang="es-ES" dirty="0" err="1"/>
              <a:t>Satisfaction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)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s-ES" dirty="0"/>
              <a:t>Mathematical (</a:t>
            </a:r>
            <a:r>
              <a:rPr lang="es-ES" dirty="0" err="1"/>
              <a:t>based</a:t>
            </a:r>
            <a:r>
              <a:rPr lang="es-ES" dirty="0"/>
              <a:t> on </a:t>
            </a:r>
            <a:r>
              <a:rPr lang="es-ES" dirty="0" err="1"/>
              <a:t>equations</a:t>
            </a:r>
            <a:r>
              <a:rPr lang="es-ES" dirty="0"/>
              <a:t>) </a:t>
            </a:r>
            <a:r>
              <a:rPr lang="es-ES" dirty="0" err="1"/>
              <a:t>problems</a:t>
            </a:r>
            <a:endParaRPr lang="es-ES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on </a:t>
            </a:r>
            <a:r>
              <a:rPr lang="es-ES" dirty="0" err="1"/>
              <a:t>Geometric</a:t>
            </a:r>
            <a:r>
              <a:rPr lang="es-ES" dirty="0"/>
              <a:t> / 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endParaRPr lang="es-ES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others</a:t>
            </a:r>
            <a:r>
              <a:rPr lang="es-ES" dirty="0"/>
              <a:t> in a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rate</a:t>
            </a:r>
            <a:endParaRPr lang="es-ES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s-ES" dirty="0"/>
              <a:t>This is an </a:t>
            </a:r>
            <a:r>
              <a:rPr lang="es-ES" dirty="0" err="1"/>
              <a:t>enormous</a:t>
            </a:r>
            <a:r>
              <a:rPr lang="es-ES" dirty="0"/>
              <a:t> </a:t>
            </a:r>
            <a:r>
              <a:rPr lang="es-ES" dirty="0" err="1"/>
              <a:t>field</a:t>
            </a:r>
            <a:r>
              <a:rPr lang="es-ES" dirty="0"/>
              <a:t>, </a:t>
            </a:r>
            <a:r>
              <a:rPr lang="es-ES" dirty="0" err="1"/>
              <a:t>where</a:t>
            </a:r>
            <a:r>
              <a:rPr lang="es-ES" dirty="0"/>
              <a:t> the </a:t>
            </a:r>
            <a:r>
              <a:rPr lang="es-ES" dirty="0" err="1"/>
              <a:t>problems</a:t>
            </a:r>
            <a:r>
              <a:rPr lang="es-ES" dirty="0"/>
              <a:t> need </a:t>
            </a:r>
            <a:r>
              <a:rPr lang="es-ES" dirty="0" err="1"/>
              <a:t>some</a:t>
            </a:r>
            <a:r>
              <a:rPr lang="es-ES" dirty="0"/>
              <a:t> of the </a:t>
            </a:r>
            <a:r>
              <a:rPr lang="es-ES" dirty="0" err="1"/>
              <a:t>following</a:t>
            </a:r>
            <a:r>
              <a:rPr lang="es-ES" dirty="0"/>
              <a:t> ‘</a:t>
            </a:r>
            <a:r>
              <a:rPr lang="es-ES" dirty="0" err="1"/>
              <a:t>Skills</a:t>
            </a:r>
            <a:r>
              <a:rPr lang="es-ES" dirty="0"/>
              <a:t>’: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Counting</a:t>
            </a:r>
            <a:r>
              <a:rPr lang="es-ES" sz="1800" dirty="0"/>
              <a:t> </a:t>
            </a:r>
            <a:r>
              <a:rPr lang="es-ES" sz="1800" dirty="0" err="1"/>
              <a:t>geometric</a:t>
            </a:r>
            <a:r>
              <a:rPr lang="es-ES" sz="1800" dirty="0"/>
              <a:t> figures in a </a:t>
            </a:r>
            <a:r>
              <a:rPr lang="es-ES" sz="1800" dirty="0" err="1"/>
              <a:t>picture</a:t>
            </a:r>
            <a:endParaRPr lang="es-ES" sz="18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Drawing</a:t>
            </a:r>
            <a:r>
              <a:rPr lang="es-ES" sz="1800" dirty="0"/>
              <a:t> on a figure to </a:t>
            </a:r>
            <a:r>
              <a:rPr lang="es-ES" sz="1800" dirty="0" err="1"/>
              <a:t>get</a:t>
            </a:r>
            <a:r>
              <a:rPr lang="es-ES" sz="1800" dirty="0"/>
              <a:t> a </a:t>
            </a:r>
            <a:r>
              <a:rPr lang="es-ES" sz="1800" dirty="0" err="1"/>
              <a:t>result</a:t>
            </a:r>
            <a:endParaRPr lang="es-ES" sz="18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Moving</a:t>
            </a:r>
            <a:r>
              <a:rPr lang="es-ES" sz="1800" dirty="0"/>
              <a:t> figures in the </a:t>
            </a:r>
            <a:r>
              <a:rPr lang="es-ES" sz="1800" dirty="0" err="1"/>
              <a:t>space</a:t>
            </a:r>
            <a:endParaRPr lang="es-ES" sz="18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So on…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6E82DBC2-0915-4DA1-8E5F-22B12EEBDB76}"/>
              </a:ext>
            </a:extLst>
          </p:cNvPr>
          <p:cNvSpPr/>
          <p:nvPr/>
        </p:nvSpPr>
        <p:spPr>
          <a:xfrm>
            <a:off x="6194352" y="1722492"/>
            <a:ext cx="589468" cy="5791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8" name="Google Shape;348;p33"/>
          <p:cNvSpPr txBox="1">
            <a:spLocks noGrp="1"/>
          </p:cNvSpPr>
          <p:nvPr>
            <p:ph type="body" idx="4294967295"/>
          </p:nvPr>
        </p:nvSpPr>
        <p:spPr>
          <a:xfrm>
            <a:off x="715027" y="526939"/>
            <a:ext cx="3450300" cy="5167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Backtracking</a:t>
            </a:r>
            <a:r>
              <a:rPr lang="es-ES" b="1" dirty="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s-ES" b="1" dirty="0" err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Algorithm</a:t>
            </a:r>
            <a:endParaRPr b="1" dirty="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</p:txBody>
      </p:sp>
      <p:sp>
        <p:nvSpPr>
          <p:cNvPr id="350" name="Google Shape;35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E97657A-0376-4D6C-AE59-C99DF583BF80}"/>
              </a:ext>
            </a:extLst>
          </p:cNvPr>
          <p:cNvSpPr/>
          <p:nvPr/>
        </p:nvSpPr>
        <p:spPr>
          <a:xfrm>
            <a:off x="6253017" y="1762710"/>
            <a:ext cx="471055" cy="4939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it-IT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E3B6AFD-A500-4FCF-A21C-C169F6BF9731}"/>
              </a:ext>
            </a:extLst>
          </p:cNvPr>
          <p:cNvSpPr/>
          <p:nvPr/>
        </p:nvSpPr>
        <p:spPr>
          <a:xfrm>
            <a:off x="5681729" y="2414446"/>
            <a:ext cx="471055" cy="4939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it-IT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A2EC0DCB-2575-4A4B-9A8E-5CE924B5059D}"/>
              </a:ext>
            </a:extLst>
          </p:cNvPr>
          <p:cNvSpPr/>
          <p:nvPr/>
        </p:nvSpPr>
        <p:spPr>
          <a:xfrm>
            <a:off x="6783820" y="2414447"/>
            <a:ext cx="471055" cy="4939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it-IT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FDD2866-EBED-463E-A457-5FB12814484E}"/>
              </a:ext>
            </a:extLst>
          </p:cNvPr>
          <p:cNvCxnSpPr>
            <a:stCxn id="4" idx="3"/>
            <a:endCxn id="61" idx="7"/>
          </p:cNvCxnSpPr>
          <p:nvPr/>
        </p:nvCxnSpPr>
        <p:spPr>
          <a:xfrm flipH="1">
            <a:off x="6083800" y="2184289"/>
            <a:ext cx="238201" cy="302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E6F34084-B01F-4C78-B21D-290259E93E44}"/>
              </a:ext>
            </a:extLst>
          </p:cNvPr>
          <p:cNvCxnSpPr>
            <a:cxnSpLocks/>
            <a:stCxn id="4" idx="5"/>
            <a:endCxn id="62" idx="1"/>
          </p:cNvCxnSpPr>
          <p:nvPr/>
        </p:nvCxnSpPr>
        <p:spPr>
          <a:xfrm>
            <a:off x="6655088" y="2184289"/>
            <a:ext cx="197716" cy="30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D43FEF04-3ED1-4968-84D9-D684078589B4}"/>
              </a:ext>
            </a:extLst>
          </p:cNvPr>
          <p:cNvSpPr/>
          <p:nvPr/>
        </p:nvSpPr>
        <p:spPr>
          <a:xfrm>
            <a:off x="5153599" y="3080336"/>
            <a:ext cx="471055" cy="4939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  <a:endParaRPr lang="it-IT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B6910A4F-8814-44BE-848C-AE93BCFF3A42}"/>
              </a:ext>
            </a:extLst>
          </p:cNvPr>
          <p:cNvSpPr/>
          <p:nvPr/>
        </p:nvSpPr>
        <p:spPr>
          <a:xfrm>
            <a:off x="4624149" y="3786689"/>
            <a:ext cx="471055" cy="4939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  <a:endParaRPr lang="it-IT" dirty="0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B2320BE-EF7F-4396-9A51-DD4BBA8581A8}"/>
              </a:ext>
            </a:extLst>
          </p:cNvPr>
          <p:cNvSpPr/>
          <p:nvPr/>
        </p:nvSpPr>
        <p:spPr>
          <a:xfrm>
            <a:off x="5724919" y="3786690"/>
            <a:ext cx="471055" cy="4939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endParaRPr lang="it-IT" dirty="0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ED41AAD-AAF3-480E-8C66-6A0190F54CF2}"/>
              </a:ext>
            </a:extLst>
          </p:cNvPr>
          <p:cNvCxnSpPr>
            <a:stCxn id="70" idx="3"/>
            <a:endCxn id="71" idx="7"/>
          </p:cNvCxnSpPr>
          <p:nvPr/>
        </p:nvCxnSpPr>
        <p:spPr>
          <a:xfrm flipH="1">
            <a:off x="5026220" y="3501915"/>
            <a:ext cx="196363" cy="357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2998DC97-480E-4DA0-813C-156A2178F965}"/>
              </a:ext>
            </a:extLst>
          </p:cNvPr>
          <p:cNvCxnSpPr>
            <a:cxnSpLocks/>
            <a:stCxn id="70" idx="5"/>
            <a:endCxn id="72" idx="1"/>
          </p:cNvCxnSpPr>
          <p:nvPr/>
        </p:nvCxnSpPr>
        <p:spPr>
          <a:xfrm>
            <a:off x="5555670" y="3501915"/>
            <a:ext cx="238233" cy="357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E5DD1209-2796-4377-935D-C2595D6E34F8}"/>
              </a:ext>
            </a:extLst>
          </p:cNvPr>
          <p:cNvSpPr/>
          <p:nvPr/>
        </p:nvSpPr>
        <p:spPr>
          <a:xfrm>
            <a:off x="7361087" y="3080336"/>
            <a:ext cx="471055" cy="4939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  <a:endParaRPr lang="it-IT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9997926-6B4B-43E5-A9B3-57041868A146}"/>
              </a:ext>
            </a:extLst>
          </p:cNvPr>
          <p:cNvSpPr/>
          <p:nvPr/>
        </p:nvSpPr>
        <p:spPr>
          <a:xfrm>
            <a:off x="6783819" y="3786690"/>
            <a:ext cx="471055" cy="4939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  <a:endParaRPr lang="it-IT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13BEC46-4A97-461A-8CBD-B2A708FA76A3}"/>
              </a:ext>
            </a:extLst>
          </p:cNvPr>
          <p:cNvSpPr/>
          <p:nvPr/>
        </p:nvSpPr>
        <p:spPr>
          <a:xfrm>
            <a:off x="7900254" y="3786690"/>
            <a:ext cx="471055" cy="4939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</a:t>
            </a:r>
            <a:endParaRPr lang="it-IT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889CF972-2D07-4342-B772-CE9C534FB998}"/>
              </a:ext>
            </a:extLst>
          </p:cNvPr>
          <p:cNvCxnSpPr>
            <a:stCxn id="75" idx="3"/>
            <a:endCxn id="76" idx="7"/>
          </p:cNvCxnSpPr>
          <p:nvPr/>
        </p:nvCxnSpPr>
        <p:spPr>
          <a:xfrm flipH="1">
            <a:off x="7185890" y="3501915"/>
            <a:ext cx="244181" cy="357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34B84AF1-29C4-4B5A-A50C-71591EE0BC7B}"/>
              </a:ext>
            </a:extLst>
          </p:cNvPr>
          <p:cNvCxnSpPr>
            <a:cxnSpLocks/>
            <a:stCxn id="75" idx="5"/>
            <a:endCxn id="77" idx="1"/>
          </p:cNvCxnSpPr>
          <p:nvPr/>
        </p:nvCxnSpPr>
        <p:spPr>
          <a:xfrm>
            <a:off x="7763158" y="3501915"/>
            <a:ext cx="206080" cy="357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55EA9061-624C-458F-8CA9-4B9F54857AF2}"/>
              </a:ext>
            </a:extLst>
          </p:cNvPr>
          <p:cNvCxnSpPr>
            <a:cxnSpLocks/>
            <a:stCxn id="62" idx="5"/>
            <a:endCxn id="75" idx="1"/>
          </p:cNvCxnSpPr>
          <p:nvPr/>
        </p:nvCxnSpPr>
        <p:spPr>
          <a:xfrm>
            <a:off x="7185891" y="2836026"/>
            <a:ext cx="244180" cy="316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DF896D07-8255-48F9-A59E-29166680691C}"/>
              </a:ext>
            </a:extLst>
          </p:cNvPr>
          <p:cNvCxnSpPr>
            <a:cxnSpLocks/>
            <a:stCxn id="61" idx="3"/>
            <a:endCxn id="70" idx="7"/>
          </p:cNvCxnSpPr>
          <p:nvPr/>
        </p:nvCxnSpPr>
        <p:spPr>
          <a:xfrm flipH="1">
            <a:off x="5555670" y="2836025"/>
            <a:ext cx="195043" cy="316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ímbolo &quot;No permitido&quot; 81">
            <a:extLst>
              <a:ext uri="{FF2B5EF4-FFF2-40B4-BE49-F238E27FC236}">
                <a16:creationId xmlns:a16="http://schemas.microsoft.com/office/drawing/2014/main" id="{6975A00D-C9A9-4542-AAAC-B1D9D1CE3650}"/>
              </a:ext>
            </a:extLst>
          </p:cNvPr>
          <p:cNvSpPr/>
          <p:nvPr/>
        </p:nvSpPr>
        <p:spPr>
          <a:xfrm>
            <a:off x="5335080" y="2745891"/>
            <a:ext cx="230909" cy="213281"/>
          </a:xfrm>
          <a:prstGeom prst="noSmoking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38037C96-ECB9-4D9A-963D-6CA691B5A35D}"/>
              </a:ext>
            </a:extLst>
          </p:cNvPr>
          <p:cNvSpPr/>
          <p:nvPr/>
        </p:nvSpPr>
        <p:spPr>
          <a:xfrm>
            <a:off x="6194352" y="3080336"/>
            <a:ext cx="471055" cy="4939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endParaRPr lang="it-IT" dirty="0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FE6F808B-7A73-4725-AD27-91DA396D8C1B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6083800" y="2813420"/>
            <a:ext cx="179536" cy="339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ímbolo &quot;No permitido&quot; 121">
            <a:extLst>
              <a:ext uri="{FF2B5EF4-FFF2-40B4-BE49-F238E27FC236}">
                <a16:creationId xmlns:a16="http://schemas.microsoft.com/office/drawing/2014/main" id="{FB795549-69E6-41AB-A0D6-AD1A4F893AD7}"/>
              </a:ext>
            </a:extLst>
          </p:cNvPr>
          <p:cNvSpPr/>
          <p:nvPr/>
        </p:nvSpPr>
        <p:spPr>
          <a:xfrm>
            <a:off x="6253017" y="2769763"/>
            <a:ext cx="230909" cy="213281"/>
          </a:xfrm>
          <a:prstGeom prst="noSmoking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F32B8D07-1A7F-430F-979B-37B7AA2F9AB0}"/>
              </a:ext>
            </a:extLst>
          </p:cNvPr>
          <p:cNvSpPr txBox="1"/>
          <p:nvPr/>
        </p:nvSpPr>
        <p:spPr>
          <a:xfrm>
            <a:off x="639399" y="1158051"/>
            <a:ext cx="4529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Kulim Park Light" panose="020B0604020202020204" charset="0"/>
              </a:rPr>
              <a:t>function </a:t>
            </a:r>
            <a:r>
              <a:rPr lang="es-ES" sz="1200" b="1" dirty="0" err="1">
                <a:latin typeface="Kulim Park Light" panose="020B0604020202020204" charset="0"/>
              </a:rPr>
              <a:t>Backtracking-Search</a:t>
            </a:r>
            <a:r>
              <a:rPr lang="es-ES" sz="1200" b="1" dirty="0">
                <a:latin typeface="Kulim Park Light" panose="020B0604020202020204" charset="0"/>
              </a:rPr>
              <a:t>():</a:t>
            </a:r>
          </a:p>
          <a:p>
            <a:r>
              <a:rPr lang="es-ES" sz="1200" b="1" dirty="0">
                <a:latin typeface="Kulim Park Light" panose="020B0604020202020204" charset="0"/>
              </a:rPr>
              <a:t>  </a:t>
            </a:r>
            <a:r>
              <a:rPr lang="es-ES" sz="1200" b="1" dirty="0" err="1">
                <a:latin typeface="Kulim Park Light" panose="020B0604020202020204" charset="0"/>
              </a:rPr>
              <a:t>returns</a:t>
            </a:r>
            <a:r>
              <a:rPr lang="es-ES" sz="1200" b="1" dirty="0">
                <a:latin typeface="Kulim Park Light" panose="020B0604020202020204" charset="0"/>
              </a:rPr>
              <a:t> </a:t>
            </a:r>
            <a:r>
              <a:rPr lang="es-ES" sz="1200" b="1" dirty="0" err="1">
                <a:latin typeface="Kulim Park Light" panose="020B0604020202020204" charset="0"/>
              </a:rPr>
              <a:t>Recursive-Backtracking</a:t>
            </a:r>
            <a:r>
              <a:rPr lang="es-ES" sz="1200" b="1" dirty="0">
                <a:latin typeface="Kulim Park Light" panose="020B0604020202020204" charset="0"/>
              </a:rPr>
              <a:t>({ }, CSP)</a:t>
            </a:r>
          </a:p>
          <a:p>
            <a:endParaRPr lang="es-ES" sz="1200" b="1" dirty="0">
              <a:latin typeface="Kulim Park Light" panose="020B0604020202020204" charset="0"/>
            </a:endParaRPr>
          </a:p>
          <a:p>
            <a:r>
              <a:rPr lang="es-ES" sz="1200" b="1" dirty="0">
                <a:latin typeface="Kulim Park Light" panose="020B0604020202020204" charset="0"/>
              </a:rPr>
              <a:t>function </a:t>
            </a:r>
            <a:r>
              <a:rPr lang="es-ES" sz="1200" b="1" dirty="0" err="1">
                <a:latin typeface="Kulim Park Light" panose="020B0604020202020204" charset="0"/>
              </a:rPr>
              <a:t>Recursive-Backtracking</a:t>
            </a:r>
            <a:r>
              <a:rPr lang="es-ES" sz="1200" b="1" dirty="0">
                <a:latin typeface="Kulim Park Light" panose="020B0604020202020204" charset="0"/>
              </a:rPr>
              <a:t>({ }, CSP):</a:t>
            </a:r>
          </a:p>
          <a:p>
            <a:r>
              <a:rPr lang="es-ES" sz="1200" b="1" dirty="0">
                <a:latin typeface="Kulim Park Light" panose="020B0604020202020204" charset="0"/>
              </a:rPr>
              <a:t>  if </a:t>
            </a:r>
            <a:r>
              <a:rPr lang="es-ES" sz="1200" b="1" dirty="0" err="1">
                <a:latin typeface="Kulim Park Light" panose="020B0604020202020204" charset="0"/>
              </a:rPr>
              <a:t>assigment</a:t>
            </a:r>
            <a:r>
              <a:rPr lang="es-ES" sz="1200" b="1" dirty="0">
                <a:latin typeface="Kulim Park Light" panose="020B0604020202020204" charset="0"/>
              </a:rPr>
              <a:t> is complete, </a:t>
            </a:r>
            <a:r>
              <a:rPr lang="es-ES" sz="1200" b="1" dirty="0" err="1">
                <a:latin typeface="Kulim Park Light" panose="020B0604020202020204" charset="0"/>
              </a:rPr>
              <a:t>return</a:t>
            </a:r>
            <a:r>
              <a:rPr lang="es-ES" sz="1200" b="1" dirty="0">
                <a:latin typeface="Kulim Park Light" panose="020B0604020202020204" charset="0"/>
              </a:rPr>
              <a:t> </a:t>
            </a:r>
            <a:r>
              <a:rPr lang="es-ES" sz="1200" b="1" dirty="0" err="1">
                <a:latin typeface="Kulim Park Light" panose="020B0604020202020204" charset="0"/>
              </a:rPr>
              <a:t>assigment</a:t>
            </a:r>
            <a:endParaRPr lang="es-ES" sz="1200" b="1" dirty="0">
              <a:latin typeface="Kulim Park Light" panose="020B0604020202020204" charset="0"/>
            </a:endParaRPr>
          </a:p>
          <a:p>
            <a:r>
              <a:rPr lang="es-ES" sz="1200" b="1" dirty="0">
                <a:latin typeface="Kulim Park Light" panose="020B0604020202020204" charset="0"/>
              </a:rPr>
              <a:t>  </a:t>
            </a:r>
            <a:r>
              <a:rPr lang="es-ES" sz="1200" b="1" dirty="0" err="1">
                <a:latin typeface="Kulim Park Light" panose="020B0604020202020204" charset="0"/>
              </a:rPr>
              <a:t>var</a:t>
            </a:r>
            <a:r>
              <a:rPr lang="es-ES" sz="1200" b="1" dirty="0">
                <a:latin typeface="Kulim Park Light" panose="020B0604020202020204" charset="0"/>
              </a:rPr>
              <a:t> &lt;- Select-</a:t>
            </a:r>
            <a:r>
              <a:rPr lang="es-ES" sz="1200" b="1" dirty="0" err="1">
                <a:latin typeface="Kulim Park Light" panose="020B0604020202020204" charset="0"/>
              </a:rPr>
              <a:t>Unassigned</a:t>
            </a:r>
            <a:r>
              <a:rPr lang="es-ES" sz="1200" b="1" dirty="0">
                <a:latin typeface="Kulim Park Light" panose="020B0604020202020204" charset="0"/>
              </a:rPr>
              <a:t>-</a:t>
            </a:r>
            <a:r>
              <a:rPr lang="es-ES" sz="1200" b="1" dirty="0" err="1">
                <a:latin typeface="Kulim Park Light" panose="020B0604020202020204" charset="0"/>
              </a:rPr>
              <a:t>Value</a:t>
            </a:r>
            <a:r>
              <a:rPr lang="es-ES" sz="1200" b="1" dirty="0">
                <a:latin typeface="Kulim Park Light" panose="020B0604020202020204" charset="0"/>
              </a:rPr>
              <a:t>(variables, </a:t>
            </a:r>
            <a:r>
              <a:rPr lang="es-ES" sz="1200" b="1" dirty="0" err="1">
                <a:latin typeface="Kulim Park Light" panose="020B0604020202020204" charset="0"/>
              </a:rPr>
              <a:t>assigment</a:t>
            </a:r>
            <a:r>
              <a:rPr lang="es-ES" sz="1200" b="1" dirty="0">
                <a:latin typeface="Kulim Park Light" panose="020B0604020202020204" charset="0"/>
              </a:rPr>
              <a:t>, </a:t>
            </a:r>
            <a:r>
              <a:rPr lang="es-ES" sz="1200" b="1" dirty="0" err="1">
                <a:latin typeface="Kulim Park Light" panose="020B0604020202020204" charset="0"/>
              </a:rPr>
              <a:t>csp</a:t>
            </a:r>
            <a:r>
              <a:rPr lang="es-ES" sz="1200" b="1" dirty="0">
                <a:latin typeface="Kulim Park Light" panose="020B0604020202020204" charset="0"/>
              </a:rPr>
              <a:t>)</a:t>
            </a:r>
          </a:p>
          <a:p>
            <a:r>
              <a:rPr lang="es-ES" sz="1200" b="1" dirty="0">
                <a:latin typeface="Kulim Park Light" panose="020B0604020202020204" charset="0"/>
              </a:rPr>
              <a:t>  for each </a:t>
            </a:r>
            <a:r>
              <a:rPr lang="es-ES" sz="1200" b="1" dirty="0" err="1">
                <a:latin typeface="Kulim Park Light" panose="020B0604020202020204" charset="0"/>
              </a:rPr>
              <a:t>value</a:t>
            </a:r>
            <a:r>
              <a:rPr lang="es-ES" sz="1200" b="1" dirty="0">
                <a:latin typeface="Kulim Park Light" panose="020B0604020202020204" charset="0"/>
              </a:rPr>
              <a:t> in </a:t>
            </a:r>
            <a:r>
              <a:rPr lang="es-ES" sz="1200" b="1" dirty="0" err="1">
                <a:latin typeface="Kulim Park Light" panose="020B0604020202020204" charset="0"/>
              </a:rPr>
              <a:t>Order-Domain-Values</a:t>
            </a:r>
            <a:r>
              <a:rPr lang="es-ES" sz="1200" b="1" dirty="0">
                <a:latin typeface="Kulim Park Light" panose="020B0604020202020204" charset="0"/>
              </a:rPr>
              <a:t>(</a:t>
            </a:r>
            <a:r>
              <a:rPr lang="es-ES" sz="1200" b="1" dirty="0" err="1">
                <a:latin typeface="Kulim Park Light" panose="020B0604020202020204" charset="0"/>
              </a:rPr>
              <a:t>var</a:t>
            </a:r>
            <a:r>
              <a:rPr lang="es-ES" sz="1200" b="1" dirty="0">
                <a:latin typeface="Kulim Park Light" panose="020B0604020202020204" charset="0"/>
              </a:rPr>
              <a:t>, </a:t>
            </a:r>
            <a:r>
              <a:rPr lang="es-ES" sz="1200" b="1" dirty="0" err="1">
                <a:latin typeface="Kulim Park Light" panose="020B0604020202020204" charset="0"/>
              </a:rPr>
              <a:t>assigment</a:t>
            </a:r>
            <a:r>
              <a:rPr lang="es-ES" sz="1200" b="1" dirty="0">
                <a:latin typeface="Kulim Park Light" panose="020B0604020202020204" charset="0"/>
              </a:rPr>
              <a:t>, </a:t>
            </a:r>
            <a:r>
              <a:rPr lang="es-ES" sz="1200" b="1" dirty="0" err="1">
                <a:latin typeface="Kulim Park Light" panose="020B0604020202020204" charset="0"/>
              </a:rPr>
              <a:t>csp</a:t>
            </a:r>
            <a:r>
              <a:rPr lang="es-ES" sz="1200" b="1" dirty="0">
                <a:latin typeface="Kulim Park Light" panose="020B0604020202020204" charset="0"/>
              </a:rPr>
              <a:t>)</a:t>
            </a:r>
          </a:p>
          <a:p>
            <a:r>
              <a:rPr lang="es-ES" sz="1200" b="1" dirty="0">
                <a:latin typeface="Kulim Park Light" panose="020B0604020202020204" charset="0"/>
              </a:rPr>
              <a:t>     if </a:t>
            </a:r>
            <a:r>
              <a:rPr lang="es-ES" sz="1200" b="1" dirty="0" err="1">
                <a:latin typeface="Kulim Park Light" panose="020B0604020202020204" charset="0"/>
              </a:rPr>
              <a:t>value</a:t>
            </a:r>
            <a:r>
              <a:rPr lang="es-ES" sz="1200" b="1" dirty="0">
                <a:latin typeface="Kulim Park Light" panose="020B0604020202020204" charset="0"/>
              </a:rPr>
              <a:t> is </a:t>
            </a:r>
            <a:r>
              <a:rPr lang="es-ES" sz="1200" b="1" dirty="0" err="1">
                <a:latin typeface="Kulim Park Light" panose="020B0604020202020204" charset="0"/>
              </a:rPr>
              <a:t>consistent</a:t>
            </a:r>
            <a:r>
              <a:rPr lang="es-ES" sz="1200" b="1" dirty="0">
                <a:latin typeface="Kulim Park Light" panose="020B0604020202020204" charset="0"/>
              </a:rPr>
              <a:t>, </a:t>
            </a:r>
            <a:r>
              <a:rPr lang="es-ES" sz="1200" b="1" dirty="0" err="1">
                <a:latin typeface="Kulim Park Light" panose="020B0604020202020204" charset="0"/>
              </a:rPr>
              <a:t>then</a:t>
            </a:r>
            <a:endParaRPr lang="es-ES" sz="1200" b="1" dirty="0">
              <a:latin typeface="Kulim Park Light" panose="020B0604020202020204" charset="0"/>
            </a:endParaRPr>
          </a:p>
          <a:p>
            <a:r>
              <a:rPr lang="es-ES" sz="1200" b="1" dirty="0">
                <a:latin typeface="Kulim Park Light" panose="020B0604020202020204" charset="0"/>
              </a:rPr>
              <a:t>         add { </a:t>
            </a:r>
            <a:r>
              <a:rPr lang="es-ES" sz="1200" b="1" dirty="0" err="1">
                <a:latin typeface="Kulim Park Light" panose="020B0604020202020204" charset="0"/>
              </a:rPr>
              <a:t>var</a:t>
            </a:r>
            <a:r>
              <a:rPr lang="es-ES" sz="1200" b="1" dirty="0">
                <a:latin typeface="Kulim Park Light" panose="020B0604020202020204" charset="0"/>
              </a:rPr>
              <a:t> = </a:t>
            </a:r>
            <a:r>
              <a:rPr lang="es-ES" sz="1200" b="1" dirty="0" err="1">
                <a:latin typeface="Kulim Park Light" panose="020B0604020202020204" charset="0"/>
              </a:rPr>
              <a:t>value</a:t>
            </a:r>
            <a:r>
              <a:rPr lang="es-ES" sz="1200" b="1" dirty="0">
                <a:latin typeface="Kulim Park Light" panose="020B0604020202020204" charset="0"/>
              </a:rPr>
              <a:t> } to </a:t>
            </a:r>
            <a:r>
              <a:rPr lang="es-ES" sz="1200" b="1" dirty="0" err="1">
                <a:latin typeface="Kulim Park Light" panose="020B0604020202020204" charset="0"/>
              </a:rPr>
              <a:t>assigment</a:t>
            </a:r>
            <a:endParaRPr lang="es-ES" sz="1200" b="1" dirty="0">
              <a:latin typeface="Kulim Park Light" panose="020B0604020202020204" charset="0"/>
            </a:endParaRPr>
          </a:p>
          <a:p>
            <a:r>
              <a:rPr lang="es-ES" sz="1200" b="1" dirty="0">
                <a:latin typeface="Kulim Park Light" panose="020B0604020202020204" charset="0"/>
              </a:rPr>
              <a:t>         </a:t>
            </a:r>
            <a:r>
              <a:rPr lang="es-ES" sz="1200" b="1" dirty="0" err="1">
                <a:latin typeface="Kulim Park Light" panose="020B0604020202020204" charset="0"/>
              </a:rPr>
              <a:t>result</a:t>
            </a:r>
            <a:r>
              <a:rPr lang="es-ES" sz="1200" b="1" dirty="0">
                <a:latin typeface="Kulim Park Light" panose="020B0604020202020204" charset="0"/>
              </a:rPr>
              <a:t> &lt;- </a:t>
            </a:r>
            <a:r>
              <a:rPr lang="es-ES" sz="1200" b="1" dirty="0" err="1">
                <a:latin typeface="Kulim Park Light" panose="020B0604020202020204" charset="0"/>
              </a:rPr>
              <a:t>Recursive-Backtracking</a:t>
            </a:r>
            <a:r>
              <a:rPr lang="es-ES" sz="1200" b="1" dirty="0">
                <a:latin typeface="Kulim Park Light" panose="020B0604020202020204" charset="0"/>
              </a:rPr>
              <a:t>(</a:t>
            </a:r>
            <a:r>
              <a:rPr lang="es-ES" sz="1200" b="1" dirty="0" err="1">
                <a:latin typeface="Kulim Park Light" panose="020B0604020202020204" charset="0"/>
              </a:rPr>
              <a:t>assigment</a:t>
            </a:r>
            <a:r>
              <a:rPr lang="es-ES" sz="1200" b="1" dirty="0">
                <a:latin typeface="Kulim Park Light" panose="020B0604020202020204" charset="0"/>
              </a:rPr>
              <a:t>, </a:t>
            </a:r>
            <a:r>
              <a:rPr lang="es-ES" sz="1200" b="1" dirty="0" err="1">
                <a:latin typeface="Kulim Park Light" panose="020B0604020202020204" charset="0"/>
              </a:rPr>
              <a:t>csp</a:t>
            </a:r>
            <a:r>
              <a:rPr lang="es-ES" sz="1200" b="1" dirty="0">
                <a:latin typeface="Kulim Park Light" panose="020B0604020202020204" charset="0"/>
              </a:rPr>
              <a:t>)</a:t>
            </a:r>
          </a:p>
          <a:p>
            <a:r>
              <a:rPr lang="es-ES" sz="1200" b="1" dirty="0">
                <a:latin typeface="Kulim Park Light" panose="020B0604020202020204" charset="0"/>
              </a:rPr>
              <a:t>         if </a:t>
            </a:r>
            <a:r>
              <a:rPr lang="es-ES" sz="1200" b="1" dirty="0" err="1">
                <a:latin typeface="Kulim Park Light" panose="020B0604020202020204" charset="0"/>
              </a:rPr>
              <a:t>result</a:t>
            </a:r>
            <a:r>
              <a:rPr lang="es-ES" sz="1200" b="1" dirty="0">
                <a:latin typeface="Kulim Park Light" panose="020B0604020202020204" charset="0"/>
              </a:rPr>
              <a:t> != </a:t>
            </a:r>
            <a:r>
              <a:rPr lang="es-ES" sz="1200" b="1" dirty="0" err="1">
                <a:latin typeface="Kulim Park Light" panose="020B0604020202020204" charset="0"/>
              </a:rPr>
              <a:t>failure</a:t>
            </a:r>
            <a:r>
              <a:rPr lang="es-ES" sz="1200" b="1" dirty="0">
                <a:latin typeface="Kulim Park Light" panose="020B0604020202020204" charset="0"/>
              </a:rPr>
              <a:t> </a:t>
            </a:r>
            <a:r>
              <a:rPr lang="es-ES" sz="1200" b="1" dirty="0" err="1">
                <a:latin typeface="Kulim Park Light" panose="020B0604020202020204" charset="0"/>
              </a:rPr>
              <a:t>then</a:t>
            </a:r>
            <a:r>
              <a:rPr lang="es-ES" sz="1200" b="1" dirty="0">
                <a:latin typeface="Kulim Park Light" panose="020B0604020202020204" charset="0"/>
              </a:rPr>
              <a:t> </a:t>
            </a:r>
            <a:r>
              <a:rPr lang="es-ES" sz="1200" b="1" dirty="0" err="1">
                <a:latin typeface="Kulim Park Light" panose="020B0604020202020204" charset="0"/>
              </a:rPr>
              <a:t>return</a:t>
            </a:r>
            <a:r>
              <a:rPr lang="es-ES" sz="1200" b="1" dirty="0">
                <a:latin typeface="Kulim Park Light" panose="020B0604020202020204" charset="0"/>
              </a:rPr>
              <a:t> </a:t>
            </a:r>
            <a:r>
              <a:rPr lang="es-ES" sz="1200" b="1" dirty="0" err="1">
                <a:latin typeface="Kulim Park Light" panose="020B0604020202020204" charset="0"/>
              </a:rPr>
              <a:t>result</a:t>
            </a:r>
            <a:endParaRPr lang="es-ES" sz="1200" b="1" dirty="0">
              <a:latin typeface="Kulim Park Light" panose="020B0604020202020204" charset="0"/>
            </a:endParaRPr>
          </a:p>
          <a:p>
            <a:r>
              <a:rPr lang="es-ES" sz="1200" b="1" dirty="0">
                <a:latin typeface="Kulim Park Light" panose="020B0604020202020204" charset="0"/>
              </a:rPr>
              <a:t>         remove { </a:t>
            </a:r>
            <a:r>
              <a:rPr lang="es-ES" sz="1200" b="1" dirty="0" err="1">
                <a:latin typeface="Kulim Park Light" panose="020B0604020202020204" charset="0"/>
              </a:rPr>
              <a:t>var</a:t>
            </a:r>
            <a:r>
              <a:rPr lang="es-ES" sz="1200" b="1" dirty="0">
                <a:latin typeface="Kulim Park Light" panose="020B0604020202020204" charset="0"/>
              </a:rPr>
              <a:t> = </a:t>
            </a:r>
            <a:r>
              <a:rPr lang="es-ES" sz="1200" b="1" dirty="0" err="1">
                <a:latin typeface="Kulim Park Light" panose="020B0604020202020204" charset="0"/>
              </a:rPr>
              <a:t>value</a:t>
            </a:r>
            <a:r>
              <a:rPr lang="es-ES" sz="1200" b="1" dirty="0">
                <a:latin typeface="Kulim Park Light" panose="020B0604020202020204" charset="0"/>
              </a:rPr>
              <a:t> } </a:t>
            </a:r>
            <a:r>
              <a:rPr lang="es-ES" sz="1200" b="1" dirty="0" err="1">
                <a:latin typeface="Kulim Park Light" panose="020B0604020202020204" charset="0"/>
              </a:rPr>
              <a:t>from</a:t>
            </a:r>
            <a:r>
              <a:rPr lang="es-ES" sz="1200" b="1" dirty="0">
                <a:latin typeface="Kulim Park Light" panose="020B0604020202020204" charset="0"/>
              </a:rPr>
              <a:t> </a:t>
            </a:r>
            <a:r>
              <a:rPr lang="es-ES" sz="1200" b="1" dirty="0" err="1">
                <a:latin typeface="Kulim Park Light" panose="020B0604020202020204" charset="0"/>
              </a:rPr>
              <a:t>assigment</a:t>
            </a:r>
            <a:endParaRPr lang="es-ES" sz="1200" b="1" dirty="0">
              <a:latin typeface="Kulim Park Light" panose="020B0604020202020204" charset="0"/>
            </a:endParaRPr>
          </a:p>
          <a:p>
            <a:r>
              <a:rPr lang="es-ES" sz="1200" b="1" dirty="0">
                <a:latin typeface="Kulim Park Light" panose="020B0604020202020204" charset="0"/>
              </a:rPr>
              <a:t>   </a:t>
            </a:r>
            <a:r>
              <a:rPr lang="es-ES" sz="1200" b="1" dirty="0" err="1">
                <a:latin typeface="Kulim Park Light" panose="020B0604020202020204" charset="0"/>
              </a:rPr>
              <a:t>return</a:t>
            </a:r>
            <a:r>
              <a:rPr lang="es-ES" sz="1200" b="1" dirty="0">
                <a:latin typeface="Kulim Park Light" panose="020B0604020202020204" charset="0"/>
              </a:rPr>
              <a:t> </a:t>
            </a:r>
            <a:r>
              <a:rPr lang="es-ES" sz="1200" b="1" dirty="0" err="1">
                <a:latin typeface="Kulim Park Light" panose="020B0604020202020204" charset="0"/>
              </a:rPr>
              <a:t>failure</a:t>
            </a:r>
            <a:endParaRPr lang="es-ES" sz="1200" b="1" dirty="0">
              <a:latin typeface="Kulim Park Light" panose="020B0604020202020204" charset="0"/>
            </a:endParaRPr>
          </a:p>
          <a:p>
            <a:endParaRPr lang="it-IT" sz="1200" b="1" dirty="0">
              <a:latin typeface="Kulim Park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17284E-7 L -0.06441 0.127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6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6441 0.12778 L 1.38889E-6 -4.5679E-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589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animMotion origin="layout" path="M 1.38889E-6 6.17284E-7 L 0.05868 0.12839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64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3" nodeType="withEffect">
                                  <p:stCondLst>
                                    <p:cond delay="6700"/>
                                  </p:stCondLst>
                                  <p:childTnLst>
                                    <p:animMotion origin="layout" path="M 0.05868 0.12839 L 0.12378 0.2608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66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4" nodeType="withEffect">
                                  <p:stCondLst>
                                    <p:cond delay="8300"/>
                                  </p:stCondLst>
                                  <p:childTnLst>
                                    <p:animMotion origin="layout" path="M 0.12378 0.2608 L 0.05798 0.38642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9" grpId="2" animBg="1"/>
      <p:bldP spid="69" grpId="3" animBg="1"/>
      <p:bldP spid="69" grpId="4" animBg="1"/>
      <p:bldP spid="82" grpId="0" animBg="1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Google Shape;210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8699" y="2947296"/>
                <a:ext cx="3083410" cy="1485184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s-ES" sz="1600" b="1" dirty="0"/>
                  <a:t>Equation </a:t>
                </a:r>
                <a:r>
                  <a:rPr lang="es-ES" sz="1600" b="1" dirty="0" err="1"/>
                  <a:t>Systems</a:t>
                </a:r>
                <a:r>
                  <a:rPr lang="es-ES" sz="1600" b="1" dirty="0"/>
                  <a:t> can be solved </a:t>
                </a:r>
                <a:r>
                  <a:rPr lang="es-ES" sz="1600" b="1" dirty="0" err="1"/>
                  <a:t>expressing</a:t>
                </a:r>
                <a:r>
                  <a:rPr lang="es-ES" sz="1600" b="1" dirty="0"/>
                  <a:t> </a:t>
                </a:r>
                <a:r>
                  <a:rPr lang="es-ES" sz="1600" b="1" dirty="0" err="1"/>
                  <a:t>then</a:t>
                </a:r>
                <a:r>
                  <a:rPr lang="es-ES" sz="1600" b="1" dirty="0"/>
                  <a:t> such as </a:t>
                </a:r>
                <a:r>
                  <a:rPr lang="es-ES" sz="1600" b="1" dirty="0" err="1"/>
                  <a:t>Matrixes</a:t>
                </a:r>
                <a:r>
                  <a:rPr lang="es-ES" sz="1600" b="1" dirty="0"/>
                  <a:t>, and </a:t>
                </a:r>
                <a:r>
                  <a:rPr lang="es-ES" sz="1600" b="1" dirty="0" err="1"/>
                  <a:t>implementing</a:t>
                </a:r>
                <a:r>
                  <a:rPr lang="es-ES" sz="1600" b="1" dirty="0"/>
                  <a:t> the Formula “</a:t>
                </a:r>
                <a14:m>
                  <m:oMath xmlns:m="http://schemas.openxmlformats.org/officeDocument/2006/math">
                    <m:r>
                      <a:rPr lang="es-E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E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s-ES" sz="16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ES" sz="1600" b="1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s-ES" sz="1600" b="1" dirty="0"/>
                  <a:t>.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s-ES" sz="1600" b="1" dirty="0"/>
                  <a:t>(</a:t>
                </a:r>
                <a:r>
                  <a:rPr lang="es-ES" sz="1600" b="1" dirty="0" err="1"/>
                  <a:t>Example</a:t>
                </a:r>
                <a:r>
                  <a:rPr lang="es-ES" sz="1600" b="1" dirty="0"/>
                  <a:t>, in Python, </a:t>
                </a:r>
                <a:r>
                  <a:rPr lang="es-ES" sz="1600" b="1" dirty="0" err="1"/>
                  <a:t>using</a:t>
                </a:r>
                <a:r>
                  <a:rPr lang="es-ES" sz="1600" b="1" dirty="0"/>
                  <a:t> </a:t>
                </a:r>
                <a:r>
                  <a:rPr lang="es-ES" sz="1600" b="1" dirty="0" err="1"/>
                  <a:t>Numpy</a:t>
                </a:r>
                <a:r>
                  <a:rPr lang="es-ES" sz="1600" b="1" dirty="0"/>
                  <a:t>).</a:t>
                </a:r>
              </a:p>
            </p:txBody>
          </p:sp>
        </mc:Choice>
        <mc:Fallback xmlns="">
          <p:sp>
            <p:nvSpPr>
              <p:cNvPr id="210" name="Google Shape;210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8699" y="2947296"/>
                <a:ext cx="3083410" cy="1485184"/>
              </a:xfrm>
              <a:prstGeom prst="rect">
                <a:avLst/>
              </a:prstGeom>
              <a:blipFill>
                <a:blip r:embed="rId3"/>
                <a:stretch>
                  <a:fillRect l="-3953" r="-3162" b="-307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457200" y="251800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</a:t>
            </a:r>
            <a:r>
              <a:rPr lang="it-IT" dirty="0"/>
              <a:t>quations / Equation Systems</a:t>
            </a:r>
            <a:endParaRPr dirty="0"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2"/>
          </p:nvPr>
        </p:nvSpPr>
        <p:spPr>
          <a:xfrm>
            <a:off x="398699" y="1191575"/>
            <a:ext cx="2460224" cy="13555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 err="1"/>
              <a:t>Equations</a:t>
            </a:r>
            <a:r>
              <a:rPr lang="es-ES" sz="1600" b="1" dirty="0"/>
              <a:t> can be </a:t>
            </a:r>
            <a:r>
              <a:rPr lang="es-ES" sz="1600" b="1" dirty="0" err="1"/>
              <a:t>solve</a:t>
            </a:r>
            <a:r>
              <a:rPr lang="es-ES" sz="1600" b="1" dirty="0"/>
              <a:t> </a:t>
            </a:r>
            <a:r>
              <a:rPr lang="es-ES" sz="1600" b="1" dirty="0" err="1"/>
              <a:t>implementing</a:t>
            </a:r>
            <a:r>
              <a:rPr lang="es-ES" sz="1600" b="1" dirty="0"/>
              <a:t> </a:t>
            </a:r>
            <a:r>
              <a:rPr lang="es-ES" sz="1600" b="1" dirty="0" err="1"/>
              <a:t>already</a:t>
            </a:r>
            <a:r>
              <a:rPr lang="es-ES" sz="1600" b="1" dirty="0"/>
              <a:t> </a:t>
            </a:r>
            <a:r>
              <a:rPr lang="es-ES" sz="1600" b="1" dirty="0" err="1"/>
              <a:t>programmed</a:t>
            </a:r>
            <a:r>
              <a:rPr lang="es-ES" sz="1600" b="1" dirty="0"/>
              <a:t> </a:t>
            </a:r>
            <a:r>
              <a:rPr lang="es-ES" sz="1600" b="1" dirty="0" err="1"/>
              <a:t>libraries</a:t>
            </a:r>
            <a:r>
              <a:rPr lang="es-ES" sz="1600" b="1" dirty="0"/>
              <a:t> (</a:t>
            </a:r>
            <a:r>
              <a:rPr lang="es-ES" sz="1600" b="1" dirty="0" err="1"/>
              <a:t>Example</a:t>
            </a:r>
            <a:r>
              <a:rPr lang="es-ES" sz="1600" b="1" dirty="0"/>
              <a:t>: in Python, </a:t>
            </a:r>
            <a:r>
              <a:rPr lang="es-ES" sz="1600" b="1" dirty="0" err="1"/>
              <a:t>Sympy</a:t>
            </a:r>
            <a:r>
              <a:rPr lang="es-ES" sz="1600" b="1" dirty="0"/>
              <a:t>). </a:t>
            </a:r>
            <a:endParaRPr sz="1600" dirty="0"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860598" y="2775995"/>
            <a:ext cx="1063404" cy="1257267"/>
            <a:chOff x="7843600" y="2775995"/>
            <a:chExt cx="1063404" cy="1257267"/>
          </a:xfrm>
        </p:grpSpPr>
        <p:sp>
          <p:nvSpPr>
            <p:cNvPr id="215" name="Google Shape;215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026" name="Picture 2" descr="Using Inverse Matrices Solving Systems. You can use the inverse of ...">
            <a:extLst>
              <a:ext uri="{FF2B5EF4-FFF2-40B4-BE49-F238E27FC236}">
                <a16:creationId xmlns:a16="http://schemas.microsoft.com/office/drawing/2014/main" id="{26D84DE5-3389-48A3-9BD0-D820F9634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t="17059" r="53906" b="38386"/>
          <a:stretch/>
        </p:blipFill>
        <p:spPr bwMode="auto">
          <a:xfrm>
            <a:off x="4368800" y="1462917"/>
            <a:ext cx="2128958" cy="19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Using Inverse Matrices Solving Systems. You can use the inverse of ...">
            <a:extLst>
              <a:ext uri="{FF2B5EF4-FFF2-40B4-BE49-F238E27FC236}">
                <a16:creationId xmlns:a16="http://schemas.microsoft.com/office/drawing/2014/main" id="{248F37E7-D324-4EA2-AEAF-77C52CE75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t="73309" r="53906" b="3210"/>
          <a:stretch/>
        </p:blipFill>
        <p:spPr bwMode="auto">
          <a:xfrm>
            <a:off x="4239491" y="3538745"/>
            <a:ext cx="2128958" cy="10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46364" y="166891"/>
            <a:ext cx="3218873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accent5"/>
                </a:solidFill>
              </a:rPr>
              <a:t>Uninformed search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346364" y="1566618"/>
            <a:ext cx="2772300" cy="2879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Viable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when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the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problems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aren’t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addapted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to be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represented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in the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other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two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ways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(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Example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: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Problems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where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it’s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neccesary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to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follow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some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steps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in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order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to </a:t>
            </a:r>
            <a:r>
              <a:rPr lang="es-ES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find</a:t>
            </a: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a solution)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F3FC40-80D5-4B80-945E-863681C9F488}"/>
              </a:ext>
            </a:extLst>
          </p:cNvPr>
          <p:cNvSpPr txBox="1"/>
          <p:nvPr/>
        </p:nvSpPr>
        <p:spPr>
          <a:xfrm>
            <a:off x="5911273" y="1680371"/>
            <a:ext cx="31180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Mattia sceglie un numero intero compreso fra 1 e 9 (1 e 9 inclusi). Parte da una casella della ruota e applica al numero scelto l’operazione indicata in quella casella. Percorre poi la ruota nel senso della freccia e effettua successivamente le altre cinque operazioni. Per esempio, se sceglie 8 e la casella ‘+8’, effettua di seguito le operazioni seguenti: 8+8=16; 16x3=48; 48:6=8; 8x5=40; 40+9=49; 49+2=51. La divisione per 6 deve dare un numero intero perché il calcolo sia valido. Qual è il risultato massimo che Mattia può ottenere?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01619B-A282-4623-AC52-A75435C1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99" y="449573"/>
            <a:ext cx="1144426" cy="12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6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/>
          <p:nvPr/>
        </p:nvSpPr>
        <p:spPr>
          <a:xfrm>
            <a:off x="4033350" y="1647102"/>
            <a:ext cx="3815400" cy="24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 dirty="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73" name="Google Shape;373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74" name="Google Shape;374;p35"/>
          <p:cNvGrpSpPr/>
          <p:nvPr/>
        </p:nvGrpSpPr>
        <p:grpSpPr>
          <a:xfrm>
            <a:off x="3488056" y="1496121"/>
            <a:ext cx="4905804" cy="2874252"/>
            <a:chOff x="1177450" y="241631"/>
            <a:chExt cx="6173152" cy="3616776"/>
          </a:xfrm>
        </p:grpSpPr>
        <p:sp>
          <p:nvSpPr>
            <p:cNvPr id="375" name="Google Shape;37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35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030900" cy="190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Our</a:t>
            </a:r>
            <a:r>
              <a:rPr lang="es-ES" b="1" dirty="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 Demo</a:t>
            </a:r>
            <a:endParaRPr b="1" dirty="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800" dirty="0">
                <a:hlinkClick r:id="rId3"/>
              </a:rPr>
              <a:t>Here</a:t>
            </a:r>
            <a:r>
              <a:rPr lang="it-IT" sz="1800" dirty="0"/>
              <a:t> we implemented only the basic algorithms in order to demostrate how can each problem be solved</a:t>
            </a:r>
            <a:r>
              <a:rPr lang="en" sz="1800" dirty="0"/>
              <a:t>.</a:t>
            </a:r>
            <a:endParaRPr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EB935B-8F4B-468B-9B76-5F6C297A7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86" y="1649213"/>
            <a:ext cx="3806164" cy="24293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Heuristics tried in the Backtracking algorithm</a:t>
            </a:r>
            <a:endParaRPr dirty="0"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/>
              <a:t>Select </a:t>
            </a:r>
            <a:r>
              <a:rPr lang="es-ES" sz="1200" b="1" dirty="0" err="1"/>
              <a:t>Unassigned</a:t>
            </a:r>
            <a:r>
              <a:rPr lang="es-ES" sz="1200" b="1" dirty="0"/>
              <a:t> </a:t>
            </a:r>
            <a:r>
              <a:rPr lang="es-ES" sz="1200" b="1" dirty="0" err="1"/>
              <a:t>Values</a:t>
            </a:r>
            <a:r>
              <a:rPr lang="es-ES" sz="1200" b="1" dirty="0"/>
              <a:t> </a:t>
            </a:r>
            <a:r>
              <a:rPr lang="es-ES" sz="1200" b="1" dirty="0" err="1"/>
              <a:t>Sorting</a:t>
            </a:r>
            <a:endParaRPr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Sort the elements that have to be explored first depending on the problem constraints. </a:t>
            </a:r>
            <a:endParaRPr sz="1200" dirty="0"/>
          </a:p>
        </p:txBody>
      </p:sp>
      <p:sp>
        <p:nvSpPr>
          <p:cNvPr id="331" name="Google Shape;331;p31"/>
          <p:cNvSpPr txBox="1">
            <a:spLocks noGrp="1"/>
          </p:cNvSpPr>
          <p:nvPr>
            <p:ph type="body" idx="2"/>
          </p:nvPr>
        </p:nvSpPr>
        <p:spPr>
          <a:xfrm>
            <a:off x="2472077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/>
              <a:t>Domino</a:t>
            </a:r>
          </a:p>
          <a:p>
            <a:pPr marL="0" lvl="0" indent="0">
              <a:buNone/>
            </a:pPr>
            <a:r>
              <a:rPr lang="it-IT" sz="1200" dirty="0"/>
              <a:t>First, gaps where we have two dominoes at both sides. Then, where we have at least one, and then where there are no dominoes at sides.</a:t>
            </a:r>
            <a:endParaRPr sz="1200" dirty="0"/>
          </a:p>
        </p:txBody>
      </p:sp>
      <p:sp>
        <p:nvSpPr>
          <p:cNvPr id="332" name="Google Shape;332;p31"/>
          <p:cNvSpPr txBox="1">
            <a:spLocks noGrp="1"/>
          </p:cNvSpPr>
          <p:nvPr>
            <p:ph type="body" idx="3"/>
          </p:nvPr>
        </p:nvSpPr>
        <p:spPr>
          <a:xfrm>
            <a:off x="4486954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/>
              <a:t>Stella / </a:t>
            </a:r>
            <a:r>
              <a:rPr lang="es-ES" sz="1200" b="1" dirty="0" err="1"/>
              <a:t>Triangolo</a:t>
            </a:r>
            <a:endParaRPr sz="1200" b="1" dirty="0"/>
          </a:p>
          <a:p>
            <a:pPr marL="0" lvl="0" indent="0">
              <a:buNone/>
            </a:pPr>
            <a:r>
              <a:rPr lang="es-ES" sz="1200" dirty="0" err="1"/>
              <a:t>Nodes</a:t>
            </a:r>
            <a:r>
              <a:rPr lang="es-ES" sz="1200" dirty="0"/>
              <a:t> that are in </a:t>
            </a:r>
            <a:r>
              <a:rPr lang="es-ES" sz="1200" dirty="0" err="1"/>
              <a:t>lines</a:t>
            </a:r>
            <a:r>
              <a:rPr lang="es-ES" sz="1200" dirty="0"/>
              <a:t> with more complete </a:t>
            </a:r>
            <a:r>
              <a:rPr lang="es-ES" sz="1200" dirty="0" err="1"/>
              <a:t>nodes</a:t>
            </a:r>
            <a:r>
              <a:rPr lang="es-ES" sz="1200" dirty="0"/>
              <a:t>, </a:t>
            </a:r>
            <a:r>
              <a:rPr lang="en-US" sz="1200" dirty="0"/>
              <a:t>will have fewer options.</a:t>
            </a:r>
            <a:endParaRPr sz="1200" dirty="0"/>
          </a:p>
        </p:txBody>
      </p:sp>
      <p:sp>
        <p:nvSpPr>
          <p:cNvPr id="333" name="Google Shape;333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457200" y="3331345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 err="1"/>
              <a:t>Sei</a:t>
            </a:r>
            <a:r>
              <a:rPr lang="es-ES" sz="1200" b="1" dirty="0"/>
              <a:t> </a:t>
            </a:r>
            <a:r>
              <a:rPr lang="es-ES" sz="1200" b="1" dirty="0" err="1"/>
              <a:t>Numeri</a:t>
            </a:r>
            <a:endParaRPr sz="1200" b="1" dirty="0"/>
          </a:p>
          <a:p>
            <a:pPr marL="0" lvl="0" indent="0">
              <a:buNone/>
            </a:pPr>
            <a:r>
              <a:rPr lang="en-US" sz="1200" dirty="0"/>
              <a:t>The nodes whose sum of the adjacent sums is lower, will have a greater probability that this node contains a lower value.</a:t>
            </a:r>
            <a:endParaRPr sz="1050" dirty="0"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2"/>
          </p:nvPr>
        </p:nvSpPr>
        <p:spPr>
          <a:xfrm>
            <a:off x="2472077" y="3331345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 err="1"/>
              <a:t>Ruota</a:t>
            </a:r>
            <a:r>
              <a:rPr lang="es-ES" sz="1200" b="1" dirty="0"/>
              <a:t> </a:t>
            </a:r>
            <a:r>
              <a:rPr lang="es-ES" sz="1200" b="1" dirty="0" err="1"/>
              <a:t>dei</a:t>
            </a:r>
            <a:r>
              <a:rPr lang="es-ES" sz="1200" b="1" dirty="0"/>
              <a:t> </a:t>
            </a:r>
            <a:r>
              <a:rPr lang="es-ES" sz="1200" b="1" dirty="0" err="1"/>
              <a:t>Numeri</a:t>
            </a:r>
            <a:r>
              <a:rPr lang="es-ES" sz="1200" b="1" dirty="0"/>
              <a:t> /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 err="1"/>
              <a:t>Vertici</a:t>
            </a:r>
            <a:r>
              <a:rPr lang="es-ES" sz="1200" b="1" dirty="0"/>
              <a:t> e </a:t>
            </a:r>
            <a:r>
              <a:rPr lang="es-ES" sz="1200" b="1" dirty="0" err="1"/>
              <a:t>somma</a:t>
            </a:r>
            <a:endParaRPr sz="1200" b="1" dirty="0"/>
          </a:p>
          <a:p>
            <a:pPr marL="127000" indent="0">
              <a:buNone/>
            </a:pPr>
            <a:r>
              <a:rPr lang="en-US" sz="1200" dirty="0"/>
              <a:t>suppose that the nodes that are part of triangles whose sums are lower, have a lower value.</a:t>
            </a:r>
          </a:p>
        </p:txBody>
      </p:sp>
      <p:sp>
        <p:nvSpPr>
          <p:cNvPr id="12" name="Google Shape;332;p31">
            <a:extLst>
              <a:ext uri="{FF2B5EF4-FFF2-40B4-BE49-F238E27FC236}">
                <a16:creationId xmlns:a16="http://schemas.microsoft.com/office/drawing/2014/main" id="{404AF3D9-39F6-41D6-A189-30018AB5FA2B}"/>
              </a:ext>
            </a:extLst>
          </p:cNvPr>
          <p:cNvSpPr txBox="1">
            <a:spLocks/>
          </p:cNvSpPr>
          <p:nvPr/>
        </p:nvSpPr>
        <p:spPr>
          <a:xfrm>
            <a:off x="4768500" y="3331345"/>
            <a:ext cx="1807800" cy="93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indent="0">
              <a:buNone/>
            </a:pPr>
            <a:r>
              <a:rPr lang="it-IT" sz="1400" b="1" dirty="0"/>
              <a:t>Non rappresentano un miglioramento apprezzabile</a:t>
            </a:r>
            <a:endParaRPr lang="en-US" sz="1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Conclusions about the algorithms</a:t>
            </a:r>
            <a:endParaRPr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1"/>
          </p:nvPr>
        </p:nvSpPr>
        <p:spPr>
          <a:xfrm>
            <a:off x="463799" y="1570535"/>
            <a:ext cx="5215200" cy="218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/>
              <a:t>In CSP – Search Problems, Heuristics are not a viable implementation option</a:t>
            </a:r>
            <a:r>
              <a:rPr lang="en-US" sz="1800" dirty="0"/>
              <a:t>, they must be created specifically for each problem, and do not represent a real improvement.</a:t>
            </a:r>
          </a:p>
          <a:p>
            <a:pPr marL="0" lvl="0" indent="0">
              <a:buNone/>
            </a:pPr>
            <a:r>
              <a:rPr lang="en-US" sz="1800" b="1" dirty="0"/>
              <a:t>The simpler the algorithm</a:t>
            </a:r>
            <a:r>
              <a:rPr lang="en-US" sz="1800" dirty="0"/>
              <a:t>, and the fewer data structures you need, the </a:t>
            </a:r>
            <a:r>
              <a:rPr lang="en-US" sz="1800" b="1" dirty="0"/>
              <a:t>easier it will be to implement</a:t>
            </a:r>
            <a:r>
              <a:rPr lang="en-US" sz="1800" dirty="0"/>
              <a:t> in many problems</a:t>
            </a:r>
          </a:p>
        </p:txBody>
      </p:sp>
      <p:sp>
        <p:nvSpPr>
          <p:cNvPr id="402" name="Google Shape;402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6" name="Google Shape;828;p40">
            <a:extLst>
              <a:ext uri="{FF2B5EF4-FFF2-40B4-BE49-F238E27FC236}">
                <a16:creationId xmlns:a16="http://schemas.microsoft.com/office/drawing/2014/main" id="{2A7C9ADD-84C3-46CD-9C92-DF3775A735AE}"/>
              </a:ext>
            </a:extLst>
          </p:cNvPr>
          <p:cNvGrpSpPr/>
          <p:nvPr/>
        </p:nvGrpSpPr>
        <p:grpSpPr>
          <a:xfrm>
            <a:off x="5246460" y="3665362"/>
            <a:ext cx="851880" cy="1021019"/>
            <a:chOff x="6506504" y="937343"/>
            <a:chExt cx="744273" cy="793950"/>
          </a:xfrm>
        </p:grpSpPr>
        <p:sp>
          <p:nvSpPr>
            <p:cNvPr id="7" name="Google Shape;829;p40">
              <a:extLst>
                <a:ext uri="{FF2B5EF4-FFF2-40B4-BE49-F238E27FC236}">
                  <a16:creationId xmlns:a16="http://schemas.microsoft.com/office/drawing/2014/main" id="{E954363D-90CF-42FC-900B-3BAE553CAED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30;p40">
              <a:extLst>
                <a:ext uri="{FF2B5EF4-FFF2-40B4-BE49-F238E27FC236}">
                  <a16:creationId xmlns:a16="http://schemas.microsoft.com/office/drawing/2014/main" id="{73229296-F4B4-4A4C-AE41-899AAE17501D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31;p40">
              <a:extLst>
                <a:ext uri="{FF2B5EF4-FFF2-40B4-BE49-F238E27FC236}">
                  <a16:creationId xmlns:a16="http://schemas.microsoft.com/office/drawing/2014/main" id="{60B7D8F5-4809-436E-818B-F64CC86239D6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Google Shape;832;p40">
              <a:extLst>
                <a:ext uri="{FF2B5EF4-FFF2-40B4-BE49-F238E27FC236}">
                  <a16:creationId xmlns:a16="http://schemas.microsoft.com/office/drawing/2014/main" id="{B63F917F-D22A-4135-A2F1-802466019734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" name="Google Shape;833;p40">
                <a:extLst>
                  <a:ext uri="{FF2B5EF4-FFF2-40B4-BE49-F238E27FC236}">
                    <a16:creationId xmlns:a16="http://schemas.microsoft.com/office/drawing/2014/main" id="{13317A93-3F66-4E6E-B98B-A8DB99B1B5B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834;p40">
                <a:extLst>
                  <a:ext uri="{FF2B5EF4-FFF2-40B4-BE49-F238E27FC236}">
                    <a16:creationId xmlns:a16="http://schemas.microsoft.com/office/drawing/2014/main" id="{36BD3DEE-78B9-4B53-95B0-754FDF4188F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835;p40">
                <a:extLst>
                  <a:ext uri="{FF2B5EF4-FFF2-40B4-BE49-F238E27FC236}">
                    <a16:creationId xmlns:a16="http://schemas.microsoft.com/office/drawing/2014/main" id="{19DA11BD-FD75-4DBB-8E8C-B392B14A662D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836;p40">
                <a:extLst>
                  <a:ext uri="{FF2B5EF4-FFF2-40B4-BE49-F238E27FC236}">
                    <a16:creationId xmlns:a16="http://schemas.microsoft.com/office/drawing/2014/main" id="{D8CB98DB-385A-4DCF-AE5B-F2F958BBAB72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837;p40">
                <a:extLst>
                  <a:ext uri="{FF2B5EF4-FFF2-40B4-BE49-F238E27FC236}">
                    <a16:creationId xmlns:a16="http://schemas.microsoft.com/office/drawing/2014/main" id="{978E244D-60C9-4130-8141-E09D8AEE777C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38;p40">
                <a:extLst>
                  <a:ext uri="{FF2B5EF4-FFF2-40B4-BE49-F238E27FC236}">
                    <a16:creationId xmlns:a16="http://schemas.microsoft.com/office/drawing/2014/main" id="{ABA35FA5-6D8B-4008-B0F2-A05091D567B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39;p40">
                <a:extLst>
                  <a:ext uri="{FF2B5EF4-FFF2-40B4-BE49-F238E27FC236}">
                    <a16:creationId xmlns:a16="http://schemas.microsoft.com/office/drawing/2014/main" id="{C7645520-89FA-44C3-9E7E-B6CF0407C244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40;p40">
                <a:extLst>
                  <a:ext uri="{FF2B5EF4-FFF2-40B4-BE49-F238E27FC236}">
                    <a16:creationId xmlns:a16="http://schemas.microsoft.com/office/drawing/2014/main" id="{7C0B4B1D-1972-4B49-A0B9-80AC833709C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841;p40">
                <a:extLst>
                  <a:ext uri="{FF2B5EF4-FFF2-40B4-BE49-F238E27FC236}">
                    <a16:creationId xmlns:a16="http://schemas.microsoft.com/office/drawing/2014/main" id="{2B0B9DF0-71D9-40C7-B1D3-1E98786AE4B0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42;p40">
                <a:extLst>
                  <a:ext uri="{FF2B5EF4-FFF2-40B4-BE49-F238E27FC236}">
                    <a16:creationId xmlns:a16="http://schemas.microsoft.com/office/drawing/2014/main" id="{C24A4239-B6A1-45E8-BFE1-85CB42E1A205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9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81" name="Google Shape;181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Mathematical Games</a:t>
            </a:r>
            <a:endParaRPr dirty="0"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504688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s-ES" b="1" dirty="0" err="1"/>
              <a:t>What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a mathematical game?</a:t>
            </a:r>
          </a:p>
          <a:p>
            <a:r>
              <a:rPr lang="es-ES" dirty="0"/>
              <a:t>A mathematical game </a:t>
            </a:r>
            <a:r>
              <a:rPr lang="es-ES" dirty="0" err="1"/>
              <a:t>is</a:t>
            </a:r>
            <a:r>
              <a:rPr lang="es-ES" dirty="0"/>
              <a:t> a mathematical </a:t>
            </a:r>
            <a:r>
              <a:rPr lang="en-GB" dirty="0"/>
              <a:t>problem</a:t>
            </a:r>
            <a:r>
              <a:rPr lang="es-ES" dirty="0"/>
              <a:t> </a:t>
            </a:r>
            <a:r>
              <a:rPr lang="es-ES" dirty="0" err="1"/>
              <a:t>presented</a:t>
            </a:r>
            <a:r>
              <a:rPr lang="es-ES" dirty="0"/>
              <a:t> as a game.</a:t>
            </a:r>
          </a:p>
          <a:p>
            <a:pPr marL="88900" indent="0">
              <a:buNone/>
            </a:pPr>
            <a:r>
              <a:rPr lang="es-ES" b="1" dirty="0" err="1"/>
              <a:t>How</a:t>
            </a:r>
            <a:r>
              <a:rPr lang="es-ES" b="1" dirty="0"/>
              <a:t> do </a:t>
            </a:r>
            <a:r>
              <a:rPr lang="es-ES" b="1" dirty="0" err="1"/>
              <a:t>we</a:t>
            </a:r>
            <a:r>
              <a:rPr lang="es-ES" b="1" dirty="0"/>
              <a:t> </a:t>
            </a:r>
            <a:r>
              <a:rPr lang="es-ES" b="1" dirty="0" err="1"/>
              <a:t>solve</a:t>
            </a:r>
            <a:r>
              <a:rPr lang="es-ES" b="1" dirty="0"/>
              <a:t> a mathematical game?</a:t>
            </a:r>
          </a:p>
          <a:p>
            <a:r>
              <a:rPr lang="es-ES" dirty="0" err="1"/>
              <a:t>Via</a:t>
            </a:r>
            <a:r>
              <a:rPr lang="es-ES" dirty="0"/>
              <a:t> software </a:t>
            </a:r>
            <a:r>
              <a:rPr lang="es-ES" dirty="0" err="1"/>
              <a:t>implementing</a:t>
            </a:r>
            <a:r>
              <a:rPr lang="es-ES" dirty="0"/>
              <a:t> Artificial </a:t>
            </a:r>
            <a:r>
              <a:rPr lang="es-ES" dirty="0" err="1"/>
              <a:t>Intelligence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2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ulim Park Light" panose="020B0604020202020204" charset="0"/>
              </a:rPr>
              <a:t>20</a:t>
            </a:fld>
            <a:endParaRPr>
              <a:latin typeface="Kulim Park Light" panose="020B0604020202020204" charset="0"/>
            </a:endParaRPr>
          </a:p>
        </p:txBody>
      </p:sp>
      <p:sp>
        <p:nvSpPr>
          <p:cNvPr id="367" name="Google Shape;367;p34"/>
          <p:cNvSpPr txBox="1">
            <a:spLocks noGrp="1"/>
          </p:cNvSpPr>
          <p:nvPr>
            <p:ph type="body" idx="4294967295"/>
          </p:nvPr>
        </p:nvSpPr>
        <p:spPr>
          <a:xfrm>
            <a:off x="358759" y="447077"/>
            <a:ext cx="4651167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Possible </a:t>
            </a:r>
            <a:r>
              <a:rPr lang="es-ES" b="1" dirty="0" err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architecture</a:t>
            </a:r>
            <a:endParaRPr b="1" dirty="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>
              <a:buNone/>
            </a:pPr>
            <a:r>
              <a:rPr lang="en-US" sz="1800" dirty="0"/>
              <a:t>We propose the following base architecture for a resolution Software project</a:t>
            </a:r>
            <a:endParaRPr sz="18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E28D805-B289-49C0-BF11-EEAA4A8249BB}"/>
              </a:ext>
            </a:extLst>
          </p:cNvPr>
          <p:cNvSpPr/>
          <p:nvPr/>
        </p:nvSpPr>
        <p:spPr>
          <a:xfrm>
            <a:off x="1567166" y="1987808"/>
            <a:ext cx="6913418" cy="270861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3E4548-E051-4D30-B79B-46BBB7E14551}"/>
              </a:ext>
            </a:extLst>
          </p:cNvPr>
          <p:cNvSpPr txBox="1"/>
          <p:nvPr/>
        </p:nvSpPr>
        <p:spPr>
          <a:xfrm>
            <a:off x="5458065" y="1344243"/>
            <a:ext cx="245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First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Layer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:</a:t>
            </a:r>
          </a:p>
          <a:p>
            <a:r>
              <a:rPr lang="es-ES" dirty="0">
                <a:latin typeface="Kulim Park Light" panose="020B0604020202020204" charset="0"/>
              </a:rPr>
              <a:t>Data and </a:t>
            </a:r>
            <a:r>
              <a:rPr lang="es-ES" dirty="0" err="1">
                <a:latin typeface="Kulim Park Light" panose="020B0604020202020204" charset="0"/>
              </a:rPr>
              <a:t>Features</a:t>
            </a:r>
            <a:r>
              <a:rPr lang="es-ES" dirty="0">
                <a:latin typeface="Kulim Park Light" panose="020B0604020202020204" charset="0"/>
              </a:rPr>
              <a:t> </a:t>
            </a:r>
            <a:r>
              <a:rPr lang="es-ES" dirty="0" err="1">
                <a:latin typeface="Kulim Park Light" panose="020B0604020202020204" charset="0"/>
              </a:rPr>
              <a:t>Extraction</a:t>
            </a:r>
            <a:endParaRPr lang="it-IT" dirty="0">
              <a:latin typeface="Kulim Park Light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092DC4-3E06-44CA-AF5F-ECE0114CDACE}"/>
              </a:ext>
            </a:extLst>
          </p:cNvPr>
          <p:cNvSpPr/>
          <p:nvPr/>
        </p:nvSpPr>
        <p:spPr>
          <a:xfrm>
            <a:off x="1878177" y="2183208"/>
            <a:ext cx="2349792" cy="66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Kulim Park Light" panose="020B0604020202020204" charset="0"/>
              </a:rPr>
              <a:t>Text and </a:t>
            </a:r>
            <a:r>
              <a:rPr lang="es-ES" dirty="0" err="1">
                <a:latin typeface="Kulim Park Light" panose="020B0604020202020204" charset="0"/>
              </a:rPr>
              <a:t>Image</a:t>
            </a:r>
            <a:r>
              <a:rPr lang="es-ES" dirty="0">
                <a:latin typeface="Kulim Park Light" panose="020B0604020202020204" charset="0"/>
              </a:rPr>
              <a:t> </a:t>
            </a:r>
            <a:r>
              <a:rPr lang="es-ES" dirty="0" err="1">
                <a:latin typeface="Kulim Park Light" panose="020B0604020202020204" charset="0"/>
              </a:rPr>
              <a:t>Extraction</a:t>
            </a:r>
            <a:endParaRPr lang="it-IT" dirty="0">
              <a:latin typeface="Kulim Park Light" panose="020B060402020202020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A40D264-3365-42F1-939B-711DF259A79C}"/>
              </a:ext>
            </a:extLst>
          </p:cNvPr>
          <p:cNvSpPr/>
          <p:nvPr/>
        </p:nvSpPr>
        <p:spPr>
          <a:xfrm>
            <a:off x="2362741" y="3000476"/>
            <a:ext cx="1381700" cy="66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Kulim Park Light" panose="020B0604020202020204" charset="0"/>
              </a:rPr>
              <a:t>Text Analysis</a:t>
            </a:r>
            <a:endParaRPr lang="it-IT" dirty="0">
              <a:latin typeface="Kulim Park Light" panose="020B060402020202020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2B1B71D-DD6A-4A08-8816-DE9ED714B693}"/>
              </a:ext>
            </a:extLst>
          </p:cNvPr>
          <p:cNvSpPr/>
          <p:nvPr/>
        </p:nvSpPr>
        <p:spPr>
          <a:xfrm>
            <a:off x="6386593" y="2981551"/>
            <a:ext cx="1381700" cy="66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Kulim Park Light" panose="020B0604020202020204" charset="0"/>
              </a:rPr>
              <a:t>Image</a:t>
            </a:r>
            <a:r>
              <a:rPr lang="es-ES" dirty="0">
                <a:latin typeface="Kulim Park Light" panose="020B0604020202020204" charset="0"/>
              </a:rPr>
              <a:t> Processing</a:t>
            </a:r>
            <a:endParaRPr lang="it-IT" dirty="0">
              <a:latin typeface="Kulim Park Light" panose="020B0604020202020204" charset="0"/>
            </a:endParaRP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764F96E1-5269-4974-A0CC-8BDCB1ECB0A6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4227969" y="2516063"/>
            <a:ext cx="2849474" cy="4654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56DB6AF-6D50-4C13-871B-CF50083DEC18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3053073" y="2848917"/>
            <a:ext cx="518" cy="15155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AC237A4-AE7E-4869-AE9B-34F5F2250FD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44441" y="3314406"/>
            <a:ext cx="2642152" cy="1892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741056E-7134-4691-826F-07E3829ED66D}"/>
              </a:ext>
            </a:extLst>
          </p:cNvPr>
          <p:cNvSpPr/>
          <p:nvPr/>
        </p:nvSpPr>
        <p:spPr>
          <a:xfrm>
            <a:off x="2362741" y="3803024"/>
            <a:ext cx="1381700" cy="7396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Kulim Park Light" panose="020B0604020202020204" charset="0"/>
              </a:rPr>
              <a:t>Get</a:t>
            </a:r>
            <a:r>
              <a:rPr lang="es-ES" dirty="0">
                <a:latin typeface="Kulim Park Light" panose="020B0604020202020204" charset="0"/>
              </a:rPr>
              <a:t> target, </a:t>
            </a:r>
            <a:r>
              <a:rPr lang="es-ES" dirty="0" err="1">
                <a:latin typeface="Kulim Park Light" panose="020B0604020202020204" charset="0"/>
              </a:rPr>
              <a:t>restrictions</a:t>
            </a:r>
            <a:r>
              <a:rPr lang="es-ES" dirty="0">
                <a:latin typeface="Kulim Park Light" panose="020B0604020202020204" charset="0"/>
              </a:rPr>
              <a:t>, data</a:t>
            </a:r>
            <a:endParaRPr lang="it-IT" dirty="0">
              <a:latin typeface="Kulim Park Light" panose="020B060402020202020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349D7443-A103-4E9F-81CC-FCB6144340B3}"/>
              </a:ext>
            </a:extLst>
          </p:cNvPr>
          <p:cNvSpPr/>
          <p:nvPr/>
        </p:nvSpPr>
        <p:spPr>
          <a:xfrm>
            <a:off x="5436579" y="3857823"/>
            <a:ext cx="1381700" cy="66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Kulim Park Light" panose="020B0604020202020204" charset="0"/>
              </a:rPr>
              <a:t>Available</a:t>
            </a:r>
            <a:r>
              <a:rPr lang="es-ES" sz="1200" dirty="0">
                <a:latin typeface="Kulim Park Light" panose="020B0604020202020204" charset="0"/>
              </a:rPr>
              <a:t> </a:t>
            </a:r>
            <a:r>
              <a:rPr lang="es-ES" sz="1200" dirty="0" err="1">
                <a:latin typeface="Kulim Park Light" panose="020B0604020202020204" charset="0"/>
              </a:rPr>
              <a:t>Image</a:t>
            </a:r>
            <a:r>
              <a:rPr lang="es-ES" sz="1200" dirty="0">
                <a:latin typeface="Kulim Park Light" panose="020B0604020202020204" charset="0"/>
              </a:rPr>
              <a:t> </a:t>
            </a:r>
            <a:r>
              <a:rPr lang="es-ES" sz="1200" dirty="0" err="1">
                <a:latin typeface="Kulim Park Light" panose="020B0604020202020204" charset="0"/>
              </a:rPr>
              <a:t>Understanding</a:t>
            </a:r>
            <a:r>
              <a:rPr lang="es-ES" sz="1200" dirty="0">
                <a:latin typeface="Kulim Park Light" panose="020B0604020202020204" charset="0"/>
              </a:rPr>
              <a:t> </a:t>
            </a:r>
            <a:r>
              <a:rPr lang="es-ES" sz="1200" dirty="0" err="1">
                <a:latin typeface="Kulim Park Light" panose="020B0604020202020204" charset="0"/>
              </a:rPr>
              <a:t>methods</a:t>
            </a:r>
            <a:endParaRPr lang="it-IT" sz="1200" dirty="0">
              <a:latin typeface="Kulim Park Light" panose="020B060402020202020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56C37163-AE59-4C73-BEF4-33D13CC79D89}"/>
              </a:ext>
            </a:extLst>
          </p:cNvPr>
          <p:cNvSpPr/>
          <p:nvPr/>
        </p:nvSpPr>
        <p:spPr>
          <a:xfrm>
            <a:off x="6958581" y="3847367"/>
            <a:ext cx="1381700" cy="66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Kulim Park Light" panose="020B0604020202020204" charset="0"/>
              </a:rPr>
              <a:t>Manually</a:t>
            </a:r>
            <a:r>
              <a:rPr lang="es-ES" dirty="0">
                <a:latin typeface="Kulim Park Light" panose="020B0604020202020204" charset="0"/>
              </a:rPr>
              <a:t> input data</a:t>
            </a:r>
            <a:endParaRPr lang="it-IT" dirty="0">
              <a:latin typeface="Kulim Park Light" panose="020B0604020202020204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5D12B18-CA9F-4DF9-AAA8-AC5361C8270C}"/>
              </a:ext>
            </a:extLst>
          </p:cNvPr>
          <p:cNvCxnSpPr/>
          <p:nvPr/>
        </p:nvCxnSpPr>
        <p:spPr>
          <a:xfrm>
            <a:off x="3062828" y="3647260"/>
            <a:ext cx="518" cy="15155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D13F9EF-FD40-4746-94FB-70C87511D458}"/>
              </a:ext>
            </a:extLst>
          </p:cNvPr>
          <p:cNvCxnSpPr/>
          <p:nvPr/>
        </p:nvCxnSpPr>
        <p:spPr>
          <a:xfrm>
            <a:off x="6710672" y="3707399"/>
            <a:ext cx="518" cy="15155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243E459-0759-4500-95E7-9DEA4DA63F8D}"/>
              </a:ext>
            </a:extLst>
          </p:cNvPr>
          <p:cNvCxnSpPr/>
          <p:nvPr/>
        </p:nvCxnSpPr>
        <p:spPr>
          <a:xfrm>
            <a:off x="7545546" y="3695809"/>
            <a:ext cx="518" cy="15155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AA071A8-8C97-4040-949D-5CC0C9585406}"/>
              </a:ext>
            </a:extLst>
          </p:cNvPr>
          <p:cNvSpPr txBox="1"/>
          <p:nvPr/>
        </p:nvSpPr>
        <p:spPr>
          <a:xfrm>
            <a:off x="4291950" y="2781444"/>
            <a:ext cx="214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Kulim Park Light" panose="020B0604020202020204" charset="0"/>
              </a:rPr>
              <a:t>key</a:t>
            </a:r>
            <a:r>
              <a:rPr lang="es-ES" dirty="0">
                <a:latin typeface="Kulim Park Light" panose="020B0604020202020204" charset="0"/>
              </a:rPr>
              <a:t> words to </a:t>
            </a:r>
            <a:r>
              <a:rPr lang="es-ES" dirty="0" err="1">
                <a:latin typeface="Kulim Park Light" panose="020B0604020202020204" charset="0"/>
              </a:rPr>
              <a:t>Understand</a:t>
            </a:r>
            <a:r>
              <a:rPr lang="es-ES" dirty="0">
                <a:latin typeface="Kulim Park Light" panose="020B0604020202020204" charset="0"/>
              </a:rPr>
              <a:t> the </a:t>
            </a:r>
            <a:r>
              <a:rPr lang="es-ES" dirty="0" err="1">
                <a:latin typeface="Kulim Park Light" panose="020B0604020202020204" charset="0"/>
              </a:rPr>
              <a:t>Image</a:t>
            </a:r>
            <a:r>
              <a:rPr lang="es-ES" dirty="0">
                <a:latin typeface="Kulim Park Light" panose="020B0604020202020204" charset="0"/>
              </a:rPr>
              <a:t>?</a:t>
            </a:r>
            <a:endParaRPr lang="it-IT" dirty="0">
              <a:latin typeface="Kulim Park Light" panose="020B060402020202020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BFFFF2B-B1FC-4A01-8023-18EF4F3231C3}"/>
              </a:ext>
            </a:extLst>
          </p:cNvPr>
          <p:cNvSpPr txBox="1"/>
          <p:nvPr/>
        </p:nvSpPr>
        <p:spPr>
          <a:xfrm>
            <a:off x="4612447" y="2175122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Kulim Park Light" panose="020B0604020202020204" charset="0"/>
              </a:rPr>
              <a:t>Does</a:t>
            </a:r>
            <a:r>
              <a:rPr lang="es-ES" dirty="0">
                <a:latin typeface="Kulim Park Light" panose="020B0604020202020204" charset="0"/>
              </a:rPr>
              <a:t> it have an </a:t>
            </a:r>
            <a:r>
              <a:rPr lang="es-ES" dirty="0" err="1">
                <a:latin typeface="Kulim Park Light" panose="020B0604020202020204" charset="0"/>
              </a:rPr>
              <a:t>Image</a:t>
            </a:r>
            <a:r>
              <a:rPr lang="es-ES" dirty="0">
                <a:latin typeface="Kulim Park Light" panose="020B0604020202020204" charset="0"/>
              </a:rPr>
              <a:t>?</a:t>
            </a:r>
            <a:endParaRPr lang="it-IT" dirty="0">
              <a:latin typeface="Kulim Park Light" panose="020B06040202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D749C3E-B47E-4A0B-B569-0F43DB9F2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21</a:t>
            </a:fld>
            <a:endParaRPr lang="it-IT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81066E1-DD17-46F2-A4C6-6E248943D47F}"/>
              </a:ext>
            </a:extLst>
          </p:cNvPr>
          <p:cNvSpPr/>
          <p:nvPr/>
        </p:nvSpPr>
        <p:spPr>
          <a:xfrm flipH="1">
            <a:off x="184728" y="456472"/>
            <a:ext cx="5541817" cy="451713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6F0960D8-EEA8-44B8-AE8E-22746B384942}"/>
              </a:ext>
            </a:extLst>
          </p:cNvPr>
          <p:cNvSpPr/>
          <p:nvPr/>
        </p:nvSpPr>
        <p:spPr>
          <a:xfrm>
            <a:off x="2421165" y="710226"/>
            <a:ext cx="2349792" cy="66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Select </a:t>
            </a:r>
            <a:r>
              <a:rPr lang="es-ES" dirty="0" err="1"/>
              <a:t>best</a:t>
            </a:r>
            <a:r>
              <a:rPr lang="es-ES" dirty="0"/>
              <a:t> problem </a:t>
            </a:r>
            <a:r>
              <a:rPr lang="es-ES" dirty="0" err="1"/>
              <a:t>model</a:t>
            </a:r>
            <a:endParaRPr lang="it-IT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F9022AB-C048-4107-A8B3-943DF70C5D37}"/>
              </a:ext>
            </a:extLst>
          </p:cNvPr>
          <p:cNvSpPr/>
          <p:nvPr/>
        </p:nvSpPr>
        <p:spPr>
          <a:xfrm>
            <a:off x="1550100" y="1532813"/>
            <a:ext cx="1554282" cy="88289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CSP</a:t>
            </a:r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unique</a:t>
            </a:r>
            <a:r>
              <a:rPr lang="es-ES" sz="1200" dirty="0"/>
              <a:t> / </a:t>
            </a:r>
            <a:r>
              <a:rPr lang="es-ES" sz="1200" dirty="0" err="1"/>
              <a:t>all</a:t>
            </a:r>
            <a:r>
              <a:rPr lang="es-ES" sz="1200" dirty="0"/>
              <a:t> </a:t>
            </a:r>
            <a:r>
              <a:rPr lang="es-ES" sz="1200" dirty="0" err="1"/>
              <a:t>possible</a:t>
            </a:r>
            <a:r>
              <a:rPr lang="es-ES" sz="1200" dirty="0"/>
              <a:t> </a:t>
            </a:r>
            <a:r>
              <a:rPr lang="es-ES" sz="1200" dirty="0" err="1"/>
              <a:t>solutions</a:t>
            </a:r>
            <a:r>
              <a:rPr lang="es-ES" sz="1200" dirty="0"/>
              <a:t>)</a:t>
            </a:r>
            <a:endParaRPr lang="it-IT" sz="12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F33C22E-5D75-4701-B9F4-E113FFAD251B}"/>
              </a:ext>
            </a:extLst>
          </p:cNvPr>
          <p:cNvSpPr/>
          <p:nvPr/>
        </p:nvSpPr>
        <p:spPr>
          <a:xfrm>
            <a:off x="4069595" y="1435129"/>
            <a:ext cx="1381700" cy="66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Uninformated</a:t>
            </a:r>
            <a:r>
              <a:rPr lang="es-ES" sz="1200" dirty="0"/>
              <a:t> </a:t>
            </a:r>
            <a:r>
              <a:rPr lang="es-ES" sz="1200" dirty="0" err="1"/>
              <a:t>Search</a:t>
            </a:r>
            <a:r>
              <a:rPr lang="es-ES" sz="1200" dirty="0"/>
              <a:t> </a:t>
            </a:r>
            <a:r>
              <a:rPr lang="es-ES" sz="1200" dirty="0" err="1"/>
              <a:t>Algorithms</a:t>
            </a:r>
            <a:endParaRPr lang="it-IT" sz="1200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2E5116F-28EF-4D72-A57A-79D9921AA521}"/>
              </a:ext>
            </a:extLst>
          </p:cNvPr>
          <p:cNvSpPr/>
          <p:nvPr/>
        </p:nvSpPr>
        <p:spPr>
          <a:xfrm>
            <a:off x="1708710" y="2572583"/>
            <a:ext cx="1424911" cy="78780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Equation</a:t>
            </a:r>
            <a:r>
              <a:rPr lang="es-ES" sz="1200" dirty="0"/>
              <a:t> / </a:t>
            </a:r>
            <a:r>
              <a:rPr lang="es-ES" sz="1200" dirty="0" err="1"/>
              <a:t>Equation</a:t>
            </a:r>
            <a:r>
              <a:rPr lang="es-ES" sz="1200" dirty="0"/>
              <a:t> System</a:t>
            </a:r>
            <a:endParaRPr lang="it-IT" sz="1200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C145DF25-719C-447E-9D1C-0ABCB21ECC56}"/>
              </a:ext>
            </a:extLst>
          </p:cNvPr>
          <p:cNvSpPr/>
          <p:nvPr/>
        </p:nvSpPr>
        <p:spPr>
          <a:xfrm>
            <a:off x="4049045" y="2174019"/>
            <a:ext cx="1381700" cy="66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Propositional Logic Problem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C8062A7-5B2C-4088-9EA5-ADA655FBD780}"/>
              </a:ext>
            </a:extLst>
          </p:cNvPr>
          <p:cNvSpPr txBox="1"/>
          <p:nvPr/>
        </p:nvSpPr>
        <p:spPr>
          <a:xfrm>
            <a:off x="465232" y="710226"/>
            <a:ext cx="1424911" cy="119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Second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Layer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:</a:t>
            </a:r>
          </a:p>
          <a:p>
            <a:r>
              <a:rPr lang="es-ES" dirty="0">
                <a:latin typeface="Kulim Park Light" panose="020B0604020202020204" charset="0"/>
              </a:rPr>
              <a:t>Problem </a:t>
            </a:r>
            <a:r>
              <a:rPr lang="es-ES" dirty="0" err="1">
                <a:latin typeface="Kulim Park Light" panose="020B0604020202020204" charset="0"/>
              </a:rPr>
              <a:t>Understanding</a:t>
            </a:r>
            <a:r>
              <a:rPr lang="es-ES" dirty="0">
                <a:latin typeface="Kulim Park Light" panose="020B0604020202020204" charset="0"/>
              </a:rPr>
              <a:t> and Data </a:t>
            </a:r>
            <a:r>
              <a:rPr lang="es-ES" dirty="0" err="1">
                <a:latin typeface="Kulim Park Light" panose="020B0604020202020204" charset="0"/>
              </a:rPr>
              <a:t>modelling</a:t>
            </a:r>
            <a:endParaRPr lang="it-IT" dirty="0">
              <a:latin typeface="Kulim Park Light" panose="020B0604020202020204" charset="0"/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0E464282-B126-4AD5-9F95-23EA082E644E}"/>
              </a:ext>
            </a:extLst>
          </p:cNvPr>
          <p:cNvSpPr/>
          <p:nvPr/>
        </p:nvSpPr>
        <p:spPr>
          <a:xfrm>
            <a:off x="4049045" y="2927663"/>
            <a:ext cx="1381700" cy="66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Other</a:t>
            </a:r>
            <a:r>
              <a:rPr lang="es-ES" sz="1200" dirty="0"/>
              <a:t> (</a:t>
            </a:r>
            <a:r>
              <a:rPr lang="es-ES" sz="1200" dirty="0" err="1"/>
              <a:t>Geometric</a:t>
            </a:r>
            <a:r>
              <a:rPr lang="es-ES" sz="1200" dirty="0"/>
              <a:t> </a:t>
            </a:r>
            <a:r>
              <a:rPr lang="es-ES" sz="1200" dirty="0" err="1"/>
              <a:t>Problems</a:t>
            </a:r>
            <a:r>
              <a:rPr lang="es-ES" sz="1200" dirty="0"/>
              <a:t>…)</a:t>
            </a:r>
            <a:endParaRPr lang="it-IT" sz="1200" dirty="0"/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8CB500E0-C282-455D-B3E1-7E934EB4F012}"/>
              </a:ext>
            </a:extLst>
          </p:cNvPr>
          <p:cNvCxnSpPr>
            <a:cxnSpLocks/>
          </p:cNvCxnSpPr>
          <p:nvPr/>
        </p:nvCxnSpPr>
        <p:spPr>
          <a:xfrm rot="5400000">
            <a:off x="2456728" y="2074080"/>
            <a:ext cx="1763013" cy="390925"/>
          </a:xfrm>
          <a:prstGeom prst="bentConnector3">
            <a:avLst>
              <a:gd name="adj1" fmla="val 9977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5EF80933-EB72-4A71-A7A2-6F223B1DA145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3021354" y="1471066"/>
            <a:ext cx="586222" cy="4201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3BFBBEEE-D1C9-4FFB-A3B2-7F913F50DCEA}"/>
              </a:ext>
            </a:extLst>
          </p:cNvPr>
          <p:cNvCxnSpPr>
            <a:cxnSpLocks/>
          </p:cNvCxnSpPr>
          <p:nvPr/>
        </p:nvCxnSpPr>
        <p:spPr>
          <a:xfrm>
            <a:off x="3524547" y="1416948"/>
            <a:ext cx="545048" cy="369508"/>
          </a:xfrm>
          <a:prstGeom prst="bentConnector3">
            <a:avLst>
              <a:gd name="adj1" fmla="val 85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89038876-93BA-4529-836E-247715CD06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4240" y="1952614"/>
            <a:ext cx="556417" cy="514893"/>
          </a:xfrm>
          <a:prstGeom prst="bentConnector3">
            <a:avLst>
              <a:gd name="adj1" fmla="val 101459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142E7AA4-F37D-4877-BE89-A9B99D7861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8548" y="2029237"/>
            <a:ext cx="1715918" cy="546174"/>
          </a:xfrm>
          <a:prstGeom prst="bentConnector3">
            <a:avLst>
              <a:gd name="adj1" fmla="val 9952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862873F6-AD57-46AA-B026-4B5F5CB3D0B1}"/>
              </a:ext>
            </a:extLst>
          </p:cNvPr>
          <p:cNvSpPr/>
          <p:nvPr/>
        </p:nvSpPr>
        <p:spPr>
          <a:xfrm>
            <a:off x="2202617" y="3793931"/>
            <a:ext cx="2662160" cy="77173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data based on the type of problem</a:t>
            </a:r>
            <a:endParaRPr lang="it-IT" dirty="0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D18D733C-D184-42C1-8FF8-B1DF42EDCC45}"/>
              </a:ext>
            </a:extLst>
          </p:cNvPr>
          <p:cNvSpPr/>
          <p:nvPr/>
        </p:nvSpPr>
        <p:spPr>
          <a:xfrm flipH="1">
            <a:off x="5887659" y="2839728"/>
            <a:ext cx="3017759" cy="2106923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2EF0B82A-5375-4533-AF96-681B14D4C495}"/>
              </a:ext>
            </a:extLst>
          </p:cNvPr>
          <p:cNvSpPr/>
          <p:nvPr/>
        </p:nvSpPr>
        <p:spPr>
          <a:xfrm flipH="1">
            <a:off x="5859967" y="567898"/>
            <a:ext cx="3017759" cy="2106923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4827C517-3552-444C-B8F9-7FBD00DA1DB0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14268" y="1416948"/>
            <a:ext cx="19429" cy="237698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5E9F36E-6EB5-46D2-B3F7-5DBFD69A616B}"/>
              </a:ext>
            </a:extLst>
          </p:cNvPr>
          <p:cNvSpPr txBox="1"/>
          <p:nvPr/>
        </p:nvSpPr>
        <p:spPr>
          <a:xfrm>
            <a:off x="6001429" y="710226"/>
            <a:ext cx="2734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Third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Layer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:</a:t>
            </a:r>
          </a:p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Solver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Algorithm</a:t>
            </a:r>
            <a:endParaRPr lang="it-IT" dirty="0">
              <a:latin typeface="Kulim Park Light" panose="020B0604020202020204" charset="0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1EE612C0-AA08-442B-BCF4-DD215CDA4535}"/>
              </a:ext>
            </a:extLst>
          </p:cNvPr>
          <p:cNvSpPr txBox="1"/>
          <p:nvPr/>
        </p:nvSpPr>
        <p:spPr>
          <a:xfrm>
            <a:off x="6020101" y="2966486"/>
            <a:ext cx="2734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Fourth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Layer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: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Data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lim Park Light" panose="020B0604020202020204" charset="0"/>
              </a:rPr>
              <a:t>Presentation</a:t>
            </a:r>
            <a:endParaRPr lang="it-IT" dirty="0">
              <a:latin typeface="Kulim Park Light" panose="020B0604020202020204" charset="0"/>
            </a:endParaRPr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C41430DC-6261-4585-B9B5-4DCCB772F58E}"/>
              </a:ext>
            </a:extLst>
          </p:cNvPr>
          <p:cNvSpPr/>
          <p:nvPr/>
        </p:nvSpPr>
        <p:spPr>
          <a:xfrm>
            <a:off x="6037765" y="1320476"/>
            <a:ext cx="2662160" cy="38586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the selected algorithm</a:t>
            </a:r>
            <a:endParaRPr lang="it-IT" dirty="0"/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2EC008A8-1461-49D5-AE1D-2DCA8D81DA70}"/>
              </a:ext>
            </a:extLst>
          </p:cNvPr>
          <p:cNvSpPr/>
          <p:nvPr/>
        </p:nvSpPr>
        <p:spPr>
          <a:xfrm>
            <a:off x="6056437" y="3978121"/>
            <a:ext cx="2662160" cy="77173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data based on the type of problem</a:t>
            </a:r>
            <a:endParaRPr lang="it-IT" dirty="0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F618A4A9-5B10-44B5-8FF0-B799DDCA29F2}"/>
              </a:ext>
            </a:extLst>
          </p:cNvPr>
          <p:cNvSpPr/>
          <p:nvPr/>
        </p:nvSpPr>
        <p:spPr>
          <a:xfrm>
            <a:off x="7593899" y="2158380"/>
            <a:ext cx="1083257" cy="38586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</a:t>
            </a:r>
            <a:endParaRPr lang="it-IT" dirty="0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3CEB0081-053F-465A-AC9F-A46FE33620F1}"/>
              </a:ext>
            </a:extLst>
          </p:cNvPr>
          <p:cNvSpPr/>
          <p:nvPr/>
        </p:nvSpPr>
        <p:spPr>
          <a:xfrm>
            <a:off x="6088806" y="2143481"/>
            <a:ext cx="715440" cy="38586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</a:t>
            </a:r>
            <a:endParaRPr lang="it-IT" dirty="0"/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05CA70A-45F9-4D1A-B7A0-CC40ACBF3819}"/>
              </a:ext>
            </a:extLst>
          </p:cNvPr>
          <p:cNvCxnSpPr>
            <a:cxnSpLocks/>
          </p:cNvCxnSpPr>
          <p:nvPr/>
        </p:nvCxnSpPr>
        <p:spPr>
          <a:xfrm>
            <a:off x="6447010" y="1730537"/>
            <a:ext cx="0" cy="42979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4755F66D-4B8E-4F5F-891D-D2A293BA799C}"/>
              </a:ext>
            </a:extLst>
          </p:cNvPr>
          <p:cNvCxnSpPr>
            <a:cxnSpLocks/>
          </p:cNvCxnSpPr>
          <p:nvPr/>
        </p:nvCxnSpPr>
        <p:spPr>
          <a:xfrm>
            <a:off x="8135528" y="1707720"/>
            <a:ext cx="0" cy="42979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B329259A-41DC-488E-9E3A-83E72686B6BB}"/>
              </a:ext>
            </a:extLst>
          </p:cNvPr>
          <p:cNvCxnSpPr>
            <a:cxnSpLocks/>
          </p:cNvCxnSpPr>
          <p:nvPr/>
        </p:nvCxnSpPr>
        <p:spPr>
          <a:xfrm flipH="1">
            <a:off x="8135528" y="2858200"/>
            <a:ext cx="12146" cy="111992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3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2187300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Thank </a:t>
            </a:r>
            <a:r>
              <a:rPr lang="it-IT" sz="6000" dirty="0">
                <a:solidFill>
                  <a:schemeClr val="lt1"/>
                </a:solidFill>
              </a:rPr>
              <a:t>you</a:t>
            </a:r>
            <a:r>
              <a:rPr lang="en" sz="6000" dirty="0">
                <a:solidFill>
                  <a:schemeClr val="lt1"/>
                </a:solidFill>
              </a:rPr>
              <a:t>!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6" name="Google Shape;386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F2D30-EFFE-4ABB-BBAE-E87E71C4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3927" y="327324"/>
            <a:ext cx="6336145" cy="4320927"/>
          </a:xfrm>
        </p:spPr>
        <p:txBody>
          <a:bodyPr/>
          <a:lstStyle/>
          <a:p>
            <a:r>
              <a:rPr lang="es-ES" b="1" dirty="0" err="1"/>
              <a:t>Competitions</a:t>
            </a:r>
            <a:r>
              <a:rPr lang="es-ES" b="1" dirty="0"/>
              <a:t> &amp; </a:t>
            </a:r>
            <a:r>
              <a:rPr lang="es-ES" b="1" dirty="0" err="1"/>
              <a:t>Types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Problem</a:t>
            </a:r>
            <a:endParaRPr lang="es-ES" b="1" dirty="0"/>
          </a:p>
          <a:p>
            <a:pPr algn="l"/>
            <a:endParaRPr lang="es-ES" b="1" dirty="0"/>
          </a:p>
          <a:p>
            <a:pPr algn="l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</a:t>
            </a:r>
            <a:r>
              <a:rPr lang="es-ES" dirty="0" err="1"/>
              <a:t>made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University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Bocconi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:</a:t>
            </a:r>
          </a:p>
          <a:p>
            <a:pPr marL="571500" indent="-342900" algn="l">
              <a:buFont typeface="+mj-lt"/>
              <a:buAutoNum type="arabicPeriod"/>
            </a:pPr>
            <a:r>
              <a:rPr lang="es-ES" dirty="0"/>
              <a:t>International </a:t>
            </a:r>
            <a:r>
              <a:rPr lang="es-ES" dirty="0" err="1"/>
              <a:t>ChampionShips</a:t>
            </a:r>
            <a:r>
              <a:rPr lang="es-ES" dirty="0"/>
              <a:t>.</a:t>
            </a:r>
          </a:p>
          <a:p>
            <a:pPr marL="571500" indent="-342900" algn="l">
              <a:buFont typeface="+mj-lt"/>
              <a:buAutoNum type="arabicPeriod"/>
            </a:pPr>
            <a:r>
              <a:rPr lang="es-ES" dirty="0" err="1"/>
              <a:t>Autumn</a:t>
            </a:r>
            <a:r>
              <a:rPr lang="es-ES" dirty="0"/>
              <a:t> </a:t>
            </a:r>
            <a:r>
              <a:rPr lang="es-ES" dirty="0" err="1"/>
              <a:t>Games</a:t>
            </a:r>
            <a:r>
              <a:rPr lang="es-ES" dirty="0"/>
              <a:t>.</a:t>
            </a:r>
          </a:p>
          <a:p>
            <a:pPr marL="571500" indent="-342900" algn="l">
              <a:buFont typeface="+mj-lt"/>
              <a:buAutoNum type="arabicPeriod"/>
            </a:pPr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Competitions</a:t>
            </a:r>
            <a:r>
              <a:rPr lang="es-ES" dirty="0"/>
              <a:t>.</a:t>
            </a:r>
          </a:p>
          <a:p>
            <a:pPr marL="571500" indent="-342900" algn="l">
              <a:buFont typeface="+mj-lt"/>
              <a:buAutoNum type="arabicPeriod"/>
            </a:pPr>
            <a:r>
              <a:rPr lang="es-ES" dirty="0"/>
              <a:t>Rosi </a:t>
            </a:r>
            <a:r>
              <a:rPr lang="es-ES" dirty="0" err="1"/>
              <a:t>Games</a:t>
            </a:r>
            <a:r>
              <a:rPr lang="es-ES" dirty="0"/>
              <a:t>.</a:t>
            </a:r>
          </a:p>
          <a:p>
            <a:pPr marL="571500" indent="-342900" algn="l">
              <a:buFont typeface="+mj-lt"/>
              <a:buAutoNum type="arabicPeriod"/>
            </a:pPr>
            <a:endParaRPr lang="es-ES" dirty="0"/>
          </a:p>
          <a:p>
            <a:pPr marL="228600" indent="0" algn="l"/>
            <a:r>
              <a:rPr lang="es-ES" b="1" dirty="0" err="1"/>
              <a:t>Same</a:t>
            </a:r>
            <a:r>
              <a:rPr lang="es-ES" b="1" dirty="0"/>
              <a:t> </a:t>
            </a:r>
            <a:r>
              <a:rPr lang="es-ES" b="1" dirty="0" err="1"/>
              <a:t>main</a:t>
            </a:r>
            <a:r>
              <a:rPr lang="es-ES" b="1" dirty="0"/>
              <a:t> </a:t>
            </a:r>
            <a:r>
              <a:rPr lang="es-ES" b="1" dirty="0" err="1"/>
              <a:t>objective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facilities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 and </a:t>
            </a:r>
            <a:r>
              <a:rPr lang="es-ES" dirty="0" err="1"/>
              <a:t>resolution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games</a:t>
            </a:r>
            <a:r>
              <a:rPr lang="es-ES" dirty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2073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Extraction</a:t>
            </a:r>
            <a:endParaRPr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493433" y="1581908"/>
            <a:ext cx="240792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Analyzed</a:t>
            </a:r>
            <a:r>
              <a:rPr lang="es-ES" b="1" dirty="0"/>
              <a:t> </a:t>
            </a:r>
            <a:r>
              <a:rPr lang="es-ES" b="1" dirty="0" err="1"/>
              <a:t>Competitions</a:t>
            </a:r>
            <a:endParaRPr lang="es-ES" b="1" dirty="0"/>
          </a:p>
          <a:p>
            <a:pPr marL="285750" indent="-285750"/>
            <a:r>
              <a:rPr lang="es-ES" dirty="0"/>
              <a:t>2019 International </a:t>
            </a:r>
            <a:r>
              <a:rPr lang="es-ES" dirty="0" err="1"/>
              <a:t>Semifinals</a:t>
            </a:r>
            <a:endParaRPr lang="es-ES" dirty="0"/>
          </a:p>
          <a:p>
            <a:pPr marL="285750" indent="-285750"/>
            <a:r>
              <a:rPr lang="es-ES" dirty="0"/>
              <a:t>2019 </a:t>
            </a:r>
            <a:r>
              <a:rPr lang="es-ES" dirty="0" err="1"/>
              <a:t>Autumn</a:t>
            </a:r>
            <a:r>
              <a:rPr lang="es-ES" dirty="0"/>
              <a:t> </a:t>
            </a:r>
            <a:r>
              <a:rPr lang="es-ES" dirty="0" err="1"/>
              <a:t>Games</a:t>
            </a:r>
            <a:endParaRPr lang="es-ES" dirty="0"/>
          </a:p>
          <a:p>
            <a:pPr marL="285750" indent="-285750"/>
            <a:r>
              <a:rPr lang="es-ES" dirty="0"/>
              <a:t>2018 International </a:t>
            </a:r>
            <a:r>
              <a:rPr lang="es-ES" dirty="0" err="1"/>
              <a:t>Semifinals</a:t>
            </a:r>
            <a:endParaRPr lang="es-ES" dirty="0"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2"/>
          </p:nvPr>
        </p:nvSpPr>
        <p:spPr>
          <a:xfrm>
            <a:off x="3493008" y="2752433"/>
            <a:ext cx="2407920" cy="14441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800" b="1" dirty="0"/>
              <a:t>Analysis divided on: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1800" dirty="0"/>
              <a:t>Text Analysis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1800" dirty="0"/>
              <a:t>Image Analysis</a:t>
            </a:r>
            <a:endParaRPr sz="1800" dirty="0"/>
          </a:p>
        </p:txBody>
      </p:sp>
      <p:sp>
        <p:nvSpPr>
          <p:cNvPr id="227" name="Google Shape;22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03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F2D30-EFFE-4ABB-BBAE-E87E71C4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3927" y="193212"/>
            <a:ext cx="6336145" cy="4320927"/>
          </a:xfrm>
        </p:spPr>
        <p:txBody>
          <a:bodyPr/>
          <a:lstStyle/>
          <a:p>
            <a:r>
              <a:rPr lang="es-ES" sz="1600" b="1" dirty="0" err="1"/>
              <a:t>Study</a:t>
            </a:r>
            <a:r>
              <a:rPr lang="es-ES" sz="1600" b="1" dirty="0"/>
              <a:t> </a:t>
            </a:r>
            <a:r>
              <a:rPr lang="es-ES" sz="1600" b="1" dirty="0" err="1"/>
              <a:t>of</a:t>
            </a:r>
            <a:r>
              <a:rPr lang="es-ES" sz="1600" b="1" dirty="0"/>
              <a:t> </a:t>
            </a:r>
            <a:r>
              <a:rPr lang="es-ES" sz="1600" b="1" dirty="0" err="1"/>
              <a:t>the</a:t>
            </a:r>
            <a:r>
              <a:rPr lang="es-ES" sz="1600" b="1" dirty="0"/>
              <a:t> </a:t>
            </a:r>
            <a:r>
              <a:rPr lang="es-ES" sz="1600" b="1" dirty="0" err="1"/>
              <a:t>statements</a:t>
            </a:r>
            <a:endParaRPr lang="es-ES" sz="1600" b="1" dirty="0"/>
          </a:p>
          <a:p>
            <a:pPr algn="l"/>
            <a:r>
              <a:rPr lang="es-ES" sz="1600" u="sng" dirty="0"/>
              <a:t>60% </a:t>
            </a:r>
            <a:r>
              <a:rPr lang="es-ES" sz="1600" u="sng" dirty="0" err="1"/>
              <a:t>of</a:t>
            </a:r>
            <a:r>
              <a:rPr lang="es-ES" sz="1600" u="sng" dirty="0"/>
              <a:t> </a:t>
            </a:r>
            <a:r>
              <a:rPr lang="es-ES" sz="1600" u="sng" dirty="0" err="1"/>
              <a:t>the</a:t>
            </a:r>
            <a:r>
              <a:rPr lang="es-ES" sz="1600" u="sng" dirty="0"/>
              <a:t> </a:t>
            </a:r>
            <a:r>
              <a:rPr lang="es-ES" sz="1600" u="sng" dirty="0" err="1"/>
              <a:t>Problems</a:t>
            </a:r>
            <a:r>
              <a:rPr lang="es-ES" sz="1600" u="sng" dirty="0"/>
              <a:t> </a:t>
            </a:r>
            <a:r>
              <a:rPr lang="es-ES" sz="1600" u="sng" dirty="0" err="1"/>
              <a:t>have</a:t>
            </a:r>
            <a:r>
              <a:rPr lang="es-ES" sz="1600" u="sng" dirty="0"/>
              <a:t> </a:t>
            </a:r>
            <a:r>
              <a:rPr lang="es-ES" sz="1600" u="sng" dirty="0" err="1"/>
              <a:t>an</a:t>
            </a:r>
            <a:r>
              <a:rPr lang="es-ES" sz="1600" u="sng" dirty="0"/>
              <a:t> </a:t>
            </a:r>
            <a:r>
              <a:rPr lang="es-ES" sz="1600" u="sng" dirty="0" err="1"/>
              <a:t>image</a:t>
            </a:r>
            <a:r>
              <a:rPr lang="es-ES" sz="1600" u="sng" dirty="0"/>
              <a:t>.</a:t>
            </a:r>
          </a:p>
          <a:p>
            <a:pPr algn="l"/>
            <a:r>
              <a:rPr lang="es-ES" sz="1600" dirty="0" err="1"/>
              <a:t>Types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r>
              <a:rPr lang="es-ES" sz="1600" dirty="0"/>
              <a:t>: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s-ES" sz="1600" dirty="0" err="1"/>
              <a:t>Graph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r>
              <a:rPr lang="es-ES" sz="1600" dirty="0"/>
              <a:t>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s-ES" sz="1600" dirty="0" err="1"/>
              <a:t>Numeric</a:t>
            </a:r>
            <a:r>
              <a:rPr lang="es-ES" sz="1600" dirty="0"/>
              <a:t> Data </a:t>
            </a:r>
            <a:r>
              <a:rPr lang="es-ES" sz="1600" dirty="0" err="1"/>
              <a:t>Images</a:t>
            </a:r>
            <a:r>
              <a:rPr lang="es-ES" sz="1600" dirty="0"/>
              <a:t>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Matrix </a:t>
            </a:r>
            <a:r>
              <a:rPr lang="es-ES" sz="1600" dirty="0" err="1"/>
              <a:t>Images</a:t>
            </a:r>
            <a:r>
              <a:rPr lang="es-ES" sz="1600" dirty="0"/>
              <a:t>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s-ES" sz="1600" dirty="0" err="1"/>
              <a:t>Geometric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r>
              <a:rPr lang="es-ES" sz="1600" dirty="0"/>
              <a:t>.</a:t>
            </a:r>
          </a:p>
          <a:p>
            <a:pPr marL="228600" indent="0" algn="l"/>
            <a:endParaRPr lang="es-ES" sz="1600" dirty="0"/>
          </a:p>
          <a:p>
            <a:pPr marL="228600" indent="0" algn="l"/>
            <a:r>
              <a:rPr lang="es-ES" sz="1600" b="1" dirty="0"/>
              <a:t>	</a:t>
            </a:r>
            <a:r>
              <a:rPr lang="es-ES" sz="1600" b="1" dirty="0" err="1"/>
              <a:t>Main</a:t>
            </a:r>
            <a:r>
              <a:rPr lang="es-ES" sz="1600" b="1" dirty="0"/>
              <a:t> </a:t>
            </a:r>
            <a:r>
              <a:rPr lang="es-ES" sz="1600" b="1" dirty="0" err="1"/>
              <a:t>objective</a:t>
            </a:r>
            <a:r>
              <a:rPr lang="es-ES" sz="1600" b="1" dirty="0"/>
              <a:t> </a:t>
            </a:r>
            <a:r>
              <a:rPr lang="es-ES" sz="1600" b="1" dirty="0" err="1"/>
              <a:t>on</a:t>
            </a:r>
            <a:r>
              <a:rPr lang="es-ES" sz="1600" b="1" dirty="0"/>
              <a:t> </a:t>
            </a:r>
            <a:r>
              <a:rPr lang="es-ES" sz="1600" b="1" dirty="0" err="1"/>
              <a:t>all</a:t>
            </a:r>
            <a:r>
              <a:rPr lang="es-ES" sz="1600" b="1" dirty="0"/>
              <a:t> </a:t>
            </a:r>
            <a:r>
              <a:rPr lang="es-ES" sz="1600" b="1" dirty="0" err="1"/>
              <a:t>problems</a:t>
            </a:r>
            <a:r>
              <a:rPr lang="es-ES" sz="1600" b="1" dirty="0"/>
              <a:t>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CSP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unique</a:t>
            </a:r>
            <a:r>
              <a:rPr lang="es-ES" sz="1600" dirty="0"/>
              <a:t> </a:t>
            </a:r>
            <a:r>
              <a:rPr lang="es-ES" sz="1600" dirty="0" err="1"/>
              <a:t>solution</a:t>
            </a:r>
            <a:r>
              <a:rPr lang="es-ES" sz="1600" dirty="0"/>
              <a:t>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Count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all</a:t>
            </a:r>
            <a:r>
              <a:rPr lang="es-ES" sz="1600" dirty="0"/>
              <a:t> posible </a:t>
            </a:r>
            <a:r>
              <a:rPr lang="es-ES" sz="1600" dirty="0" err="1"/>
              <a:t>solutions</a:t>
            </a:r>
            <a:endParaRPr lang="es-E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Find</a:t>
            </a:r>
            <a:r>
              <a:rPr lang="es-ES" sz="1600" dirty="0"/>
              <a:t> min/</a:t>
            </a:r>
            <a:r>
              <a:rPr lang="es-ES" sz="1600" dirty="0" err="1"/>
              <a:t>max</a:t>
            </a:r>
            <a:r>
              <a:rPr lang="es-ES" sz="1600" dirty="0"/>
              <a:t> </a:t>
            </a:r>
            <a:r>
              <a:rPr lang="es-ES" sz="1600" dirty="0" err="1"/>
              <a:t>value</a:t>
            </a:r>
            <a:r>
              <a:rPr lang="es-ES" sz="1600" dirty="0"/>
              <a:t> in a </a:t>
            </a:r>
            <a:r>
              <a:rPr lang="es-ES" sz="1600" dirty="0" err="1"/>
              <a:t>solution</a:t>
            </a:r>
            <a:r>
              <a:rPr lang="es-ES" sz="1600" dirty="0"/>
              <a:t>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Equation</a:t>
            </a:r>
            <a:r>
              <a:rPr lang="es-ES" sz="1600" dirty="0"/>
              <a:t> </a:t>
            </a:r>
            <a:r>
              <a:rPr lang="es-ES" sz="1600" dirty="0" err="1"/>
              <a:t>problem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unique</a:t>
            </a:r>
            <a:r>
              <a:rPr lang="es-ES" sz="1600" dirty="0"/>
              <a:t> </a:t>
            </a:r>
            <a:r>
              <a:rPr lang="es-ES" sz="1600" dirty="0" err="1"/>
              <a:t>solution</a:t>
            </a:r>
            <a:r>
              <a:rPr lang="es-ES" sz="1600" dirty="0"/>
              <a:t>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Logic</a:t>
            </a:r>
            <a:r>
              <a:rPr lang="es-ES" sz="1600" dirty="0"/>
              <a:t> </a:t>
            </a:r>
            <a:r>
              <a:rPr lang="es-ES" sz="1600" dirty="0" err="1"/>
              <a:t>problem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344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46364" y="166891"/>
            <a:ext cx="3218873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accent5"/>
                </a:solidFill>
              </a:rPr>
              <a:t>Graph Problems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346364" y="1566618"/>
            <a:ext cx="2772300" cy="2879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Problems</a:t>
            </a:r>
            <a:r>
              <a:rPr lang="es-ES" b="1" dirty="0"/>
              <a:t> are </a:t>
            </a:r>
            <a:r>
              <a:rPr lang="es-ES" b="1" dirty="0" err="1"/>
              <a:t>presented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empty</a:t>
            </a:r>
            <a:r>
              <a:rPr lang="es-ES" b="1" dirty="0"/>
              <a:t> </a:t>
            </a:r>
            <a:r>
              <a:rPr lang="es-ES" b="1" dirty="0" err="1"/>
              <a:t>nodes</a:t>
            </a:r>
            <a:r>
              <a:rPr lang="es-ES" b="1" dirty="0"/>
              <a:t> and </a:t>
            </a:r>
            <a:r>
              <a:rPr lang="es-ES" b="1" dirty="0" err="1"/>
              <a:t>roads</a:t>
            </a:r>
            <a:r>
              <a:rPr lang="es-ES" b="1" dirty="0"/>
              <a:t> </a:t>
            </a:r>
            <a:r>
              <a:rPr lang="es-ES" b="1" dirty="0" err="1"/>
              <a:t>that</a:t>
            </a:r>
            <a:r>
              <a:rPr lang="es-ES" b="1" dirty="0"/>
              <a:t> </a:t>
            </a:r>
            <a:r>
              <a:rPr lang="es-ES" b="1" dirty="0" err="1"/>
              <a:t>connect</a:t>
            </a:r>
            <a:r>
              <a:rPr lang="es-ES" b="1" dirty="0"/>
              <a:t> </a:t>
            </a:r>
            <a:r>
              <a:rPr lang="es-ES" b="1" dirty="0" err="1"/>
              <a:t>them</a:t>
            </a:r>
            <a:r>
              <a:rPr lang="es-ES" b="1" dirty="0"/>
              <a:t>,</a:t>
            </a:r>
            <a:endParaRPr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F3FC40-80D5-4B80-945E-863681C9F488}"/>
              </a:ext>
            </a:extLst>
          </p:cNvPr>
          <p:cNvSpPr txBox="1"/>
          <p:nvPr/>
        </p:nvSpPr>
        <p:spPr>
          <a:xfrm>
            <a:off x="5877006" y="2852157"/>
            <a:ext cx="311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Riempite i cerchi vuoti di questa figura, in modo che ogni serie di quattro cerchi allineati sia tale</a:t>
            </a:r>
          </a:p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che i cerchi che la compongono contengano tutti e quattro i numeri da 1 a 4.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01619B-A282-4623-AC52-A75435C1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63798" y="1500218"/>
            <a:ext cx="1144426" cy="10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46364" y="166891"/>
            <a:ext cx="3218873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accent5"/>
                </a:solidFill>
              </a:rPr>
              <a:t>Numeric Data Problems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346364" y="1566618"/>
            <a:ext cx="2772300" cy="2879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Problems</a:t>
            </a:r>
            <a:r>
              <a:rPr lang="es-ES" b="1" dirty="0"/>
              <a:t> are </a:t>
            </a:r>
            <a:r>
              <a:rPr lang="es-ES" b="1" dirty="0" err="1"/>
              <a:t>presented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numbers</a:t>
            </a:r>
            <a:r>
              <a:rPr lang="es-ES" b="1" dirty="0"/>
              <a:t> and symbols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an</a:t>
            </a:r>
            <a:r>
              <a:rPr lang="es-ES" b="1" dirty="0"/>
              <a:t> </a:t>
            </a:r>
            <a:r>
              <a:rPr lang="es-ES" b="1" dirty="0" err="1"/>
              <a:t>expanation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how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proceed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data.</a:t>
            </a:r>
            <a:endParaRPr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F3FC40-80D5-4B80-945E-863681C9F488}"/>
              </a:ext>
            </a:extLst>
          </p:cNvPr>
          <p:cNvSpPr txBox="1"/>
          <p:nvPr/>
        </p:nvSpPr>
        <p:spPr>
          <a:xfrm>
            <a:off x="5911273" y="1953583"/>
            <a:ext cx="31180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Mattia sceglie un numero intero compreso fra 1 e 9 (1 e 9 inclusi). Parte da una casella della ruota e applica al numero scelto l’operazione indicata in quella casella. Percorre poi la ruota nel senso della freccia e effettua successivamente le altre cinque operazioni. Per esempio, se sceglie 8 e la casella ‘+8’, effettua di seguito le operazioni seguenti: 8+8=16; 16x3=48; 48:6=8; 8x5=40; 40+9=49; 49+2=51. La divisione per 6 deve dare un numero intero perché il calcolo sia valido. Qual è il risultato massimo che Mattia può ottenere?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B762FF-C069-4624-96B4-5DF9F90C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99" y="449573"/>
            <a:ext cx="1144426" cy="12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46364" y="166891"/>
            <a:ext cx="3218873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accent5"/>
                </a:solidFill>
              </a:rPr>
              <a:t>Matrix Problems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346364" y="1566618"/>
            <a:ext cx="2772300" cy="2879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Problems</a:t>
            </a:r>
            <a:r>
              <a:rPr lang="es-ES" b="1" dirty="0"/>
              <a:t> are </a:t>
            </a:r>
            <a:r>
              <a:rPr lang="es-ES" b="1" dirty="0" err="1"/>
              <a:t>presented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b="1" dirty="0"/>
              <a:t> a </a:t>
            </a:r>
            <a:r>
              <a:rPr lang="es-ES" b="1" dirty="0" err="1"/>
              <a:t>matrix</a:t>
            </a:r>
            <a:r>
              <a:rPr lang="es-ES" b="1" dirty="0"/>
              <a:t> (</a:t>
            </a:r>
            <a:r>
              <a:rPr lang="es-ES" b="1" dirty="0" err="1"/>
              <a:t>filled</a:t>
            </a:r>
            <a:r>
              <a:rPr lang="es-ES" b="1" dirty="0"/>
              <a:t> </a:t>
            </a:r>
            <a:r>
              <a:rPr lang="es-ES" b="1" dirty="0" err="1"/>
              <a:t>or</a:t>
            </a:r>
            <a:r>
              <a:rPr lang="es-ES" b="1" dirty="0"/>
              <a:t> </a:t>
            </a:r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numbers</a:t>
            </a:r>
            <a:r>
              <a:rPr lang="es-ES" b="1" dirty="0"/>
              <a:t>) and a </a:t>
            </a:r>
            <a:r>
              <a:rPr lang="es-ES" b="1" dirty="0" err="1"/>
              <a:t>procedure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r>
              <a:rPr lang="es-ES" b="1" dirty="0"/>
              <a:t>.</a:t>
            </a:r>
            <a:endParaRPr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F3FC40-80D5-4B80-945E-863681C9F488}"/>
              </a:ext>
            </a:extLst>
          </p:cNvPr>
          <p:cNvSpPr txBox="1"/>
          <p:nvPr/>
        </p:nvSpPr>
        <p:spPr>
          <a:xfrm>
            <a:off x="5911273" y="2465647"/>
            <a:ext cx="3118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Nello schema a fianco, scegliete un numero, poi barrate tutti i numeri che si trovano nella stessa</a:t>
            </a:r>
          </a:p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linea e nella stessa colonna. Poi continuate così, sapendo che un numero già scelto o barrato non</a:t>
            </a:r>
          </a:p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può essere scelto una seconda volta. Qual è al minimo il prodotto dei cinque numeri scelti?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B762FF-C069-4624-96B4-5DF9F90C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98065" y="1008249"/>
            <a:ext cx="1144426" cy="11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46364" y="166891"/>
            <a:ext cx="3218873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accent5"/>
                </a:solidFill>
              </a:rPr>
              <a:t>Geometric Problems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346364" y="1566618"/>
            <a:ext cx="2772300" cy="2879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Problems</a:t>
            </a:r>
            <a:r>
              <a:rPr lang="es-ES" b="1" dirty="0"/>
              <a:t> are </a:t>
            </a:r>
            <a:r>
              <a:rPr lang="es-ES" b="1" dirty="0" err="1"/>
              <a:t>presented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b="1" dirty="0"/>
              <a:t> a figure </a:t>
            </a:r>
            <a:r>
              <a:rPr lang="es-ES" b="1" dirty="0" err="1"/>
              <a:t>or</a:t>
            </a:r>
            <a:r>
              <a:rPr lang="es-ES" b="1" dirty="0"/>
              <a:t> a </a:t>
            </a:r>
            <a:r>
              <a:rPr lang="es-ES" b="1" dirty="0" err="1"/>
              <a:t>geometric</a:t>
            </a:r>
            <a:r>
              <a:rPr lang="es-ES" b="1" dirty="0"/>
              <a:t> </a:t>
            </a:r>
            <a:r>
              <a:rPr lang="es-ES" b="1" dirty="0" err="1"/>
              <a:t>object</a:t>
            </a:r>
            <a:r>
              <a:rPr lang="es-ES" b="1" dirty="0"/>
              <a:t> </a:t>
            </a:r>
            <a:r>
              <a:rPr lang="es-ES" b="1" dirty="0" err="1"/>
              <a:t>which</a:t>
            </a:r>
            <a:r>
              <a:rPr lang="es-ES" b="1" dirty="0"/>
              <a:t> </a:t>
            </a:r>
            <a:r>
              <a:rPr lang="es-ES" b="1" dirty="0" err="1"/>
              <a:t>represents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data.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statement</a:t>
            </a:r>
            <a:r>
              <a:rPr lang="es-ES" b="1" dirty="0"/>
              <a:t> has </a:t>
            </a:r>
            <a:r>
              <a:rPr lang="es-ES" b="1" dirty="0" err="1"/>
              <a:t>an</a:t>
            </a:r>
            <a:r>
              <a:rPr lang="es-ES" b="1" dirty="0"/>
              <a:t> </a:t>
            </a:r>
            <a:r>
              <a:rPr lang="es-ES" b="1" dirty="0" err="1"/>
              <a:t>explanation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how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proceed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data.</a:t>
            </a:r>
            <a:endParaRPr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F3FC40-80D5-4B80-945E-863681C9F488}"/>
              </a:ext>
            </a:extLst>
          </p:cNvPr>
          <p:cNvSpPr txBox="1"/>
          <p:nvPr/>
        </p:nvSpPr>
        <p:spPr>
          <a:xfrm>
            <a:off x="5911273" y="1667767"/>
            <a:ext cx="31180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Ciascuno di questi due oggetti è costituito da sei piccoli cubi di un centimetro di lato assemblati</a:t>
            </a:r>
          </a:p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insieme. Dopo averli eventualmente girati e/o spostati si incollino insieme questi due oggetti in</a:t>
            </a:r>
          </a:p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modo che la superficie del solido così ottenuto sia minima. Su quante facce si deve mettere la</a:t>
            </a:r>
          </a:p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colla? Si noti che due facce in contatto devono entrambe avere della colla, e che si deve mettere</a:t>
            </a:r>
          </a:p>
          <a:p>
            <a:r>
              <a:rPr lang="it-IT" sz="1200" dirty="0">
                <a:solidFill>
                  <a:schemeClr val="bg1"/>
                </a:solidFill>
                <a:latin typeface="Kulim Park Light" panose="020B0604020202020204" charset="0"/>
              </a:rPr>
              <a:t>della colla solo su facce che si devono incollare fra loro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B762FF-C069-4624-96B4-5DF9F90C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9729" y="811099"/>
            <a:ext cx="1760855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36731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1393</Words>
  <Application>Microsoft Office PowerPoint</Application>
  <PresentationFormat>Presentación en pantalla (16:9)</PresentationFormat>
  <Paragraphs>192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Cambria Math</vt:lpstr>
      <vt:lpstr>Calibri</vt:lpstr>
      <vt:lpstr>Kulim Park Light</vt:lpstr>
      <vt:lpstr>Kulim Park</vt:lpstr>
      <vt:lpstr>Arial</vt:lpstr>
      <vt:lpstr>Volumnia template</vt:lpstr>
      <vt:lpstr>Project Work of Artificial Intelligence  Giochi Matematici e  Problem Solving</vt:lpstr>
      <vt:lpstr>Mathematical Games</vt:lpstr>
      <vt:lpstr>Presentación de PowerPoint</vt:lpstr>
      <vt:lpstr>Data Extraction</vt:lpstr>
      <vt:lpstr>Presentación de PowerPoint</vt:lpstr>
      <vt:lpstr>Graph Problems</vt:lpstr>
      <vt:lpstr>Numeric Data Problems</vt:lpstr>
      <vt:lpstr>Matrix Problems</vt:lpstr>
      <vt:lpstr>Geometric Problems</vt:lpstr>
      <vt:lpstr>Presentación de PowerPoint</vt:lpstr>
      <vt:lpstr>Study of the Statements</vt:lpstr>
      <vt:lpstr>Presentación de PowerPoint</vt:lpstr>
      <vt:lpstr>Presentación de PowerPoint</vt:lpstr>
      <vt:lpstr>Presentación de PowerPoint</vt:lpstr>
      <vt:lpstr>Equations / Equation Systems</vt:lpstr>
      <vt:lpstr>Uninformed search</vt:lpstr>
      <vt:lpstr>Presentación de PowerPoint</vt:lpstr>
      <vt:lpstr>Heuristics tried in the Backtracking algorithm</vt:lpstr>
      <vt:lpstr>Conclusions about the algorithms</vt:lpstr>
      <vt:lpstr>Presentación de PowerPoint</vt:lpstr>
      <vt:lpstr>Presentación de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Alex Sánchez</dc:creator>
  <cp:lastModifiedBy>Jose Pizzano Martin</cp:lastModifiedBy>
  <cp:revision>26</cp:revision>
  <dcterms:modified xsi:type="dcterms:W3CDTF">2020-06-04T15:56:07Z</dcterms:modified>
</cp:coreProperties>
</file>