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Nunito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Maven Pro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215983-99DD-4F51-B46E-35973ED7CB49}">
  <a:tblStyle styleId="{40215983-99DD-4F51-B46E-35973ED7CB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C908CEF-5374-4B32-B182-25EB620F11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132C7E7-9D21-44F4-9E44-BF0DF5A3B7BC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44" Type="http://schemas.openxmlformats.org/officeDocument/2006/relationships/font" Target="fonts/Nunito-boldItalic.fntdata"/><Relationship Id="rId43" Type="http://schemas.openxmlformats.org/officeDocument/2006/relationships/font" Target="fonts/Nunito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oboto-regular.fntdata"/><Relationship Id="rId36" Type="http://schemas.openxmlformats.org/officeDocument/2006/relationships/slide" Target="slides/slide30.xml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904c7113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904c7113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- </a:t>
            </a:r>
            <a:r>
              <a:rPr lang="en"/>
              <a:t>The first part is the standard MSE. The other term is the regularization term, which has both the L1 and L2 regularization parameter terms. The parameter $\lambda$ works the same as $\lambda$ from L1 or L2 regularization, which indicates how much to regularize. The $\alpha$ term is the mixing parameter, which indicates how much of the L1 or L2 regularization to perform.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904c7113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904c7113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904c7113f_2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904c7113f_2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- Alpha = 1 fully LASSO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90a4ef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90a4ef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- However, we got pretty bad results ...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90a4efd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90a4efd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12e8993b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12e8993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Keefer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12e8993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12e8993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Keefer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904c711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904c711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Keefer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8f956be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8f956be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90a4efd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90a4ef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NaNs: insufficient chromatographic resolution and isobaric interferences at the fragment ion level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8f956be4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8f956be4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90a4efd0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90a4efd0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part is the standard MSE. The other term is the regularization term, which has both the L1 and L2 regularization parameter terms. The parameter $\lambda$ works the same as $\lambda$ from L1 or L2 regularization, which indicates how much to regularize. The $\alpha$ term is the mixing parameter, which indicates how much of the L1 or L2 regularization to perform.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90a4efd0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90a4efd0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see the values we obtained showed a correlation in the dataset and that the elastic net model can fit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the hyperparameters trying to make sure that they don’t overfit (MSE_Train value) and that there is correlation (R2 value).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90a4efd0c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90a4efd0c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paper, they chose the hyperparameters by looking at the row with the smallest MSE on the test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do not state the hyperparameters they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us, the row with the smallest MSE have an alpha of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infer that the mutation data that we do not have, which they used, may affect hyperparameter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else there is no reason to use elastic net.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90a4efd0c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90a4efd0c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200 resampled datasets by sampling train data with replacement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consists of 250 examples, about (1-1/e) or 63% of the training data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elastic net for each bootstrap dataset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the optimal α and λ from the hyperparameter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 matrix of regression coefficients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row represents the solution for one bootstrap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column is the weight on that feature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percentage of bootstrap datasets inferred as significant: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904c7113f_2_2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904c7113f_2_2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90a4efd0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90a4efd0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90a4efd0c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90a4efd0c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90a4efd0c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90a4efd0c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5430e6bdd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5430e6bdd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d9c67055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d9c67055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8f956be4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8f956be4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d9c6705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d9c6705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8f956be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8f956be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Cancer Cell Line Encyclopedia (CCLE) is a </a:t>
            </a:r>
            <a:r>
              <a:rPr lang="en"/>
              <a:t>large-scale genomic dataset for 947 human cancer cell lines, together with pharmacologic profiling of 24 compounds across ~500 of these lines.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8f956be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8f956be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904c7113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904c7113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904c7113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904c7113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Cancer cell lines have distinct molecular chromatin signatures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904c7113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904c7113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NaNs: </a:t>
            </a:r>
            <a:r>
              <a:rPr lang="en"/>
              <a:t>insufficient chromatographic resolution and isobaric interferences at the fragment ion level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274" name="Google Shape;274;p13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3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7" name="Google Shape;27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2" name="Google Shape;282;p13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 2">
  <p:cSld name="SECTION_TITLE_AND_DESCRIPTION_1_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7" name="Google Shape;28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0" name="Google Shape;290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1" name="Google Shape;291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2" name="Google Shape;29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ortals.broadinstitute.org/cc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ctrTitle"/>
          </p:nvPr>
        </p:nvSpPr>
        <p:spPr>
          <a:xfrm>
            <a:off x="729450" y="1322450"/>
            <a:ext cx="7613700" cy="14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drug sensitivity using (epi)genomic marks </a:t>
            </a:r>
            <a:endParaRPr/>
          </a:p>
        </p:txBody>
      </p:sp>
      <p:sp>
        <p:nvSpPr>
          <p:cNvPr id="298" name="Google Shape;298;p15"/>
          <p:cNvSpPr txBox="1"/>
          <p:nvPr>
            <p:ph idx="1" type="subTitle"/>
          </p:nvPr>
        </p:nvSpPr>
        <p:spPr>
          <a:xfrm>
            <a:off x="729600" y="2921750"/>
            <a:ext cx="48324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Elysia Chou, Keefer Chern, Alexander Chang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May 1, 2019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Elastic Net Regression</a:t>
            </a:r>
            <a:endParaRPr/>
          </a:p>
        </p:txBody>
      </p:sp>
      <p:sp>
        <p:nvSpPr>
          <p:cNvPr id="365" name="Google Shape;365;p24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 regression with L1 and L2 regularization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Supposed to be better at dealing with situations with correlations between parameters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Loss function:</a:t>
            </a:r>
            <a:br>
              <a:rPr lang="en" sz="1800"/>
            </a:br>
            <a:br>
              <a:rPr lang="en" sz="1800"/>
            </a:b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𝛂 = mixing parameter (lower → less L1)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𝛌 = regularization parameter (0 = no regularization)</a:t>
            </a:r>
            <a:endParaRPr sz="1800"/>
          </a:p>
        </p:txBody>
      </p:sp>
      <p:pic>
        <p:nvPicPr>
          <p:cNvPr id="366" name="Google Shape;3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38" y="2984638"/>
            <a:ext cx="44862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</a:t>
            </a:r>
            <a:br>
              <a:rPr lang="en"/>
            </a:br>
            <a:r>
              <a:rPr lang="en"/>
              <a:t>for Elastic Net Regression</a:t>
            </a:r>
            <a:endParaRPr/>
          </a:p>
        </p:txBody>
      </p:sp>
      <p:sp>
        <p:nvSpPr>
          <p:cNvPr id="372" name="Google Shape;372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80/20 train/test split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Determine optimal </a:t>
            </a:r>
            <a:r>
              <a:rPr lang="en" sz="1800"/>
              <a:t>𝛂 and 𝛌 for our model using 10-fold cross-validation on training 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MSE and R</a:t>
            </a:r>
            <a:r>
              <a:rPr baseline="30000" lang="en" sz="1800"/>
              <a:t>2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87776" y="1267862"/>
            <a:ext cx="693300" cy="79597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6"/>
          <p:cNvSpPr/>
          <p:nvPr/>
        </p:nvSpPr>
        <p:spPr>
          <a:xfrm>
            <a:off x="6094756" y="1214649"/>
            <a:ext cx="889500" cy="926100"/>
          </a:xfrm>
          <a:prstGeom prst="ellipse">
            <a:avLst/>
          </a:prstGeom>
          <a:noFill/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635701" y="3816475"/>
            <a:ext cx="693300" cy="7959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26"/>
          <p:cNvGrpSpPr/>
          <p:nvPr/>
        </p:nvGrpSpPr>
        <p:grpSpPr>
          <a:xfrm>
            <a:off x="4669853" y="3799874"/>
            <a:ext cx="2625000" cy="1411814"/>
            <a:chOff x="3285040" y="1589974"/>
            <a:chExt cx="2625000" cy="1411814"/>
          </a:xfrm>
        </p:grpSpPr>
        <p:sp>
          <p:nvSpPr>
            <p:cNvPr id="381" name="Google Shape;381;p26"/>
            <p:cNvSpPr/>
            <p:nvPr/>
          </p:nvSpPr>
          <p:spPr>
            <a:xfrm>
              <a:off x="4152793" y="1589974"/>
              <a:ext cx="889500" cy="9261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 txBox="1"/>
            <p:nvPr/>
          </p:nvSpPr>
          <p:spPr>
            <a:xfrm>
              <a:off x="3285040" y="2555388"/>
              <a:ext cx="262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Run Trained Model</a:t>
              </a:r>
              <a:endParaRPr b="1" sz="1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3" name="Google Shape;383;p26"/>
          <p:cNvSpPr txBox="1"/>
          <p:nvPr>
            <p:ph type="title"/>
          </p:nvPr>
        </p:nvSpPr>
        <p:spPr>
          <a:xfrm>
            <a:off x="1303800" y="44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grpSp>
        <p:nvGrpSpPr>
          <p:cNvPr id="384" name="Google Shape;384;p26"/>
          <p:cNvGrpSpPr/>
          <p:nvPr/>
        </p:nvGrpSpPr>
        <p:grpSpPr>
          <a:xfrm>
            <a:off x="68987" y="2379738"/>
            <a:ext cx="1759605" cy="2287600"/>
            <a:chOff x="361943" y="1624378"/>
            <a:chExt cx="1310400" cy="1846775"/>
          </a:xfrm>
        </p:grpSpPr>
        <p:sp>
          <p:nvSpPr>
            <p:cNvPr id="385" name="Google Shape;385;p26"/>
            <p:cNvSpPr/>
            <p:nvPr/>
          </p:nvSpPr>
          <p:spPr>
            <a:xfrm>
              <a:off x="561888" y="1624378"/>
              <a:ext cx="910500" cy="918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 txBox="1"/>
            <p:nvPr/>
          </p:nvSpPr>
          <p:spPr>
            <a:xfrm>
              <a:off x="578385" y="1892087"/>
              <a:ext cx="894000" cy="7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Features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26"/>
            <p:cNvSpPr txBox="1"/>
            <p:nvPr/>
          </p:nvSpPr>
          <p:spPr>
            <a:xfrm>
              <a:off x="361943" y="3024752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458 x 39 </a:t>
              </a:r>
              <a:br>
                <a:rPr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matrix,</a:t>
              </a:r>
              <a:br>
                <a:rPr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standardized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8" name="Google Shape;388;p26"/>
          <p:cNvSpPr/>
          <p:nvPr/>
        </p:nvSpPr>
        <p:spPr>
          <a:xfrm>
            <a:off x="4071414" y="1234148"/>
            <a:ext cx="887100" cy="887100"/>
          </a:xfrm>
          <a:prstGeom prst="ellipse">
            <a:avLst/>
          </a:prstGeom>
          <a:noFill/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"/>
          <p:cNvSpPr txBox="1"/>
          <p:nvPr/>
        </p:nvSpPr>
        <p:spPr>
          <a:xfrm>
            <a:off x="3493863" y="1891450"/>
            <a:ext cx="21339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Hyperparameter Tuning</a:t>
            </a:r>
            <a:endParaRPr b="1" sz="18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6"/>
          <p:cNvSpPr txBox="1"/>
          <p:nvPr/>
        </p:nvSpPr>
        <p:spPr>
          <a:xfrm>
            <a:off x="3529475" y="2769138"/>
            <a:ext cx="1971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10-fold cross-validation</a:t>
            </a:r>
            <a:endParaRPr sz="18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6"/>
          <p:cNvSpPr txBox="1"/>
          <p:nvPr/>
        </p:nvSpPr>
        <p:spPr>
          <a:xfrm>
            <a:off x="3984413" y="1473485"/>
            <a:ext cx="10611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𝛂, 𝛌</a:t>
            </a:r>
            <a:endParaRPr b="1" sz="24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6"/>
          <p:cNvSpPr txBox="1"/>
          <p:nvPr/>
        </p:nvSpPr>
        <p:spPr>
          <a:xfrm>
            <a:off x="5725763" y="2121250"/>
            <a:ext cx="1617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Elastic Net Regression</a:t>
            </a:r>
            <a:endParaRPr b="1" sz="18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3" name="Google Shape;393;p26"/>
          <p:cNvGrpSpPr/>
          <p:nvPr/>
        </p:nvGrpSpPr>
        <p:grpSpPr>
          <a:xfrm>
            <a:off x="1807703" y="1234160"/>
            <a:ext cx="1745100" cy="1670277"/>
            <a:chOff x="1631603" y="1759860"/>
            <a:chExt cx="1745100" cy="1670277"/>
          </a:xfrm>
        </p:grpSpPr>
        <p:sp>
          <p:nvSpPr>
            <p:cNvPr id="394" name="Google Shape;394;p26"/>
            <p:cNvSpPr/>
            <p:nvPr/>
          </p:nvSpPr>
          <p:spPr>
            <a:xfrm>
              <a:off x="2060590" y="1759860"/>
              <a:ext cx="887100" cy="8871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 txBox="1"/>
            <p:nvPr/>
          </p:nvSpPr>
          <p:spPr>
            <a:xfrm>
              <a:off x="1631603" y="2983738"/>
              <a:ext cx="174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Training </a:t>
              </a:r>
              <a:b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6" name="Google Shape;396;p26"/>
          <p:cNvGrpSpPr/>
          <p:nvPr/>
        </p:nvGrpSpPr>
        <p:grpSpPr>
          <a:xfrm>
            <a:off x="7732375" y="2571751"/>
            <a:ext cx="1457905" cy="2136791"/>
            <a:chOff x="5789800" y="1595098"/>
            <a:chExt cx="1457905" cy="2251387"/>
          </a:xfrm>
        </p:grpSpPr>
        <p:sp>
          <p:nvSpPr>
            <p:cNvPr id="397" name="Google Shape;397;p26"/>
            <p:cNvSpPr/>
            <p:nvPr/>
          </p:nvSpPr>
          <p:spPr>
            <a:xfrm>
              <a:off x="5931272" y="1595098"/>
              <a:ext cx="933600" cy="9477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 txBox="1"/>
            <p:nvPr/>
          </p:nvSpPr>
          <p:spPr>
            <a:xfrm>
              <a:off x="5789800" y="2602752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Metrics</a:t>
              </a:r>
              <a:endParaRPr b="1" sz="1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26"/>
            <p:cNvSpPr txBox="1"/>
            <p:nvPr/>
          </p:nvSpPr>
          <p:spPr>
            <a:xfrm>
              <a:off x="5887806" y="31090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26"/>
            <p:cNvSpPr txBox="1"/>
            <p:nvPr/>
          </p:nvSpPr>
          <p:spPr>
            <a:xfrm>
              <a:off x="5931276" y="1700251"/>
              <a:ext cx="933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MSE, R</a:t>
              </a:r>
              <a:r>
                <a:rPr b="1" baseline="30000" lang="en" sz="1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baseline="30000" sz="1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1807703" y="3865235"/>
            <a:ext cx="1745100" cy="1304577"/>
            <a:chOff x="1631603" y="1820760"/>
            <a:chExt cx="1745100" cy="1304577"/>
          </a:xfrm>
        </p:grpSpPr>
        <p:sp>
          <p:nvSpPr>
            <p:cNvPr id="402" name="Google Shape;402;p26"/>
            <p:cNvSpPr/>
            <p:nvPr/>
          </p:nvSpPr>
          <p:spPr>
            <a:xfrm>
              <a:off x="2060590" y="1820760"/>
              <a:ext cx="887100" cy="8871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 txBox="1"/>
            <p:nvPr/>
          </p:nvSpPr>
          <p:spPr>
            <a:xfrm>
              <a:off x="1631603" y="2678938"/>
              <a:ext cx="174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Test Data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" name="Google Shape;404;p26"/>
            <p:cNvSpPr txBox="1"/>
            <p:nvPr/>
          </p:nvSpPr>
          <p:spPr>
            <a:xfrm>
              <a:off x="2157500" y="2155750"/>
              <a:ext cx="693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20%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5" name="Google Shape;405;p26"/>
          <p:cNvSpPr txBox="1"/>
          <p:nvPr/>
        </p:nvSpPr>
        <p:spPr>
          <a:xfrm>
            <a:off x="2333588" y="1664975"/>
            <a:ext cx="6933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b="1" lang="en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b="1" sz="18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6" name="Google Shape;406;p26"/>
          <p:cNvCxnSpPr/>
          <p:nvPr/>
        </p:nvCxnSpPr>
        <p:spPr>
          <a:xfrm flipH="1" rot="-5400000">
            <a:off x="3576463" y="1454863"/>
            <a:ext cx="10800" cy="42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6"/>
          <p:cNvCxnSpPr/>
          <p:nvPr/>
        </p:nvCxnSpPr>
        <p:spPr>
          <a:xfrm>
            <a:off x="3417670" y="4343099"/>
            <a:ext cx="17691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6"/>
          <p:cNvCxnSpPr/>
          <p:nvPr/>
        </p:nvCxnSpPr>
        <p:spPr>
          <a:xfrm flipH="1" rot="-8133375">
            <a:off x="1799835" y="1721683"/>
            <a:ext cx="21851" cy="73991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6"/>
          <p:cNvCxnSpPr/>
          <p:nvPr/>
        </p:nvCxnSpPr>
        <p:spPr>
          <a:xfrm flipH="1" rot="-2733375">
            <a:off x="1799827" y="3442734"/>
            <a:ext cx="21851" cy="73991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26"/>
          <p:cNvCxnSpPr/>
          <p:nvPr/>
        </p:nvCxnSpPr>
        <p:spPr>
          <a:xfrm flipH="1" rot="10800000">
            <a:off x="6781800" y="3558750"/>
            <a:ext cx="741300" cy="49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26"/>
          <p:cNvCxnSpPr/>
          <p:nvPr/>
        </p:nvCxnSpPr>
        <p:spPr>
          <a:xfrm flipH="1" rot="-2733375">
            <a:off x="7452202" y="1875809"/>
            <a:ext cx="21851" cy="73991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26"/>
          <p:cNvCxnSpPr/>
          <p:nvPr/>
        </p:nvCxnSpPr>
        <p:spPr>
          <a:xfrm flipH="1" rot="-5400000">
            <a:off x="5521225" y="1454850"/>
            <a:ext cx="10800" cy="42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26"/>
          <p:cNvCxnSpPr/>
          <p:nvPr/>
        </p:nvCxnSpPr>
        <p:spPr>
          <a:xfrm flipH="1">
            <a:off x="6094756" y="2901899"/>
            <a:ext cx="346500" cy="77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27"/>
          <p:cNvPicPr preferRelativeResize="0"/>
          <p:nvPr/>
        </p:nvPicPr>
        <p:blipFill rotWithShape="1">
          <a:blip r:embed="rId3">
            <a:alphaModFix/>
          </a:blip>
          <a:srcRect b="0" l="1729" r="0" t="0"/>
          <a:stretch/>
        </p:blipFill>
        <p:spPr>
          <a:xfrm>
            <a:off x="417050" y="2571750"/>
            <a:ext cx="385660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075" y="2571750"/>
            <a:ext cx="39814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075" y="353825"/>
            <a:ext cx="39814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7"/>
          <p:cNvSpPr txBox="1"/>
          <p:nvPr/>
        </p:nvSpPr>
        <p:spPr>
          <a:xfrm>
            <a:off x="2007250" y="4350675"/>
            <a:ext cx="676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IC 50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2" name="Google Shape;422;p27"/>
          <p:cNvSpPr txBox="1"/>
          <p:nvPr/>
        </p:nvSpPr>
        <p:spPr>
          <a:xfrm>
            <a:off x="6176525" y="2182500"/>
            <a:ext cx="13014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Activity Area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" name="Google Shape;423;p27"/>
          <p:cNvSpPr txBox="1"/>
          <p:nvPr/>
        </p:nvSpPr>
        <p:spPr>
          <a:xfrm>
            <a:off x="6404375" y="4352925"/>
            <a:ext cx="845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A_max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" name="Google Shape;42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25" name="Google Shape;425;p27"/>
          <p:cNvSpPr txBox="1"/>
          <p:nvPr>
            <p:ph idx="1" type="body"/>
          </p:nvPr>
        </p:nvSpPr>
        <p:spPr>
          <a:xfrm>
            <a:off x="1303800" y="1144375"/>
            <a:ext cx="32682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From hyperparameter tuning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on individual features showed no significant correlation</a:t>
            </a:r>
            <a:endParaRPr/>
          </a:p>
        </p:txBody>
      </p:sp>
      <p:sp>
        <p:nvSpPr>
          <p:cNvPr id="431" name="Google Shape;431;p2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hypothesis correction to reduce false discovery rate using </a:t>
            </a:r>
            <a:r>
              <a:rPr lang="en" sz="1800"/>
              <a:t>Benjamini-Hochberg</a:t>
            </a:r>
            <a:r>
              <a:rPr lang="en" sz="1800"/>
              <a:t> </a:t>
            </a:r>
            <a:endParaRPr sz="1800"/>
          </a:p>
        </p:txBody>
      </p:sp>
      <p:pic>
        <p:nvPicPr>
          <p:cNvPr id="432" name="Google Shape;4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875" y="2482825"/>
            <a:ext cx="6219199" cy="2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"/>
          <p:cNvSpPr txBox="1"/>
          <p:nvPr>
            <p:ph type="title"/>
          </p:nvPr>
        </p:nvSpPr>
        <p:spPr>
          <a:xfrm>
            <a:off x="1303800" y="598575"/>
            <a:ext cx="7413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shows little correlation </a:t>
            </a:r>
            <a:br>
              <a:rPr lang="en"/>
            </a:br>
            <a:r>
              <a:rPr lang="en"/>
              <a:t>between 39 features</a:t>
            </a:r>
            <a:endParaRPr/>
          </a:p>
        </p:txBody>
      </p:sp>
      <p:pic>
        <p:nvPicPr>
          <p:cNvPr id="438" name="Google Shape;4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827" y="1722150"/>
            <a:ext cx="4527525" cy="3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"/>
          <p:cNvSpPr txBox="1"/>
          <p:nvPr>
            <p:ph type="title"/>
          </p:nvPr>
        </p:nvSpPr>
        <p:spPr>
          <a:xfrm>
            <a:off x="1303800" y="522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shows no distinction </a:t>
            </a:r>
            <a:br>
              <a:rPr lang="en"/>
            </a:br>
            <a:r>
              <a:rPr lang="en"/>
              <a:t>between features and data</a:t>
            </a:r>
            <a:endParaRPr/>
          </a:p>
        </p:txBody>
      </p:sp>
      <p:pic>
        <p:nvPicPr>
          <p:cNvPr id="444" name="Google Shape;4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150" y="1723125"/>
            <a:ext cx="38671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25" y="1675500"/>
            <a:ext cx="437197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0"/>
          <p:cNvSpPr txBox="1"/>
          <p:nvPr>
            <p:ph idx="4294967295" type="subTitle"/>
          </p:nvPr>
        </p:nvSpPr>
        <p:spPr>
          <a:xfrm>
            <a:off x="811800" y="4525500"/>
            <a:ext cx="77409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/>
              <a:t>Absolute Pearson correlation between PCs and features was &lt; 0.1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our results</a:t>
            </a:r>
            <a:endParaRPr/>
          </a:p>
        </p:txBody>
      </p:sp>
      <p:sp>
        <p:nvSpPr>
          <p:cNvPr id="452" name="Google Shape;452;p31"/>
          <p:cNvSpPr txBox="1"/>
          <p:nvPr>
            <p:ph idx="1" type="body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May still have correlation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We did not have enough features (39) for the patterns/relations to be captured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Since this is mass spectrometry downstream data, there could have been too many confounding factors that muffled out patterns for a signalling pathway.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There could be no correlation.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"/>
          <p:cNvSpPr txBox="1"/>
          <p:nvPr>
            <p:ph type="title"/>
          </p:nvPr>
        </p:nvSpPr>
        <p:spPr>
          <a:xfrm>
            <a:off x="824000" y="1613825"/>
            <a:ext cx="6054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Expression </a:t>
            </a:r>
            <a:br>
              <a:rPr lang="en"/>
            </a:b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Missing Values</a:t>
            </a:r>
            <a:endParaRPr/>
          </a:p>
        </p:txBody>
      </p:sp>
      <p:sp>
        <p:nvSpPr>
          <p:cNvPr id="463" name="Google Shape;463;p33"/>
          <p:cNvSpPr txBox="1"/>
          <p:nvPr>
            <p:ph idx="1" type="body"/>
          </p:nvPr>
        </p:nvSpPr>
        <p:spPr>
          <a:xfrm>
            <a:off x="314000" y="1579125"/>
            <a:ext cx="8073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Missing values only present in EC50, so we decided not to use it as a label. (134 missing values)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missing values in gene expression data</a:t>
            </a:r>
            <a:endParaRPr sz="1800"/>
          </a:p>
        </p:txBody>
      </p:sp>
      <p:pic>
        <p:nvPicPr>
          <p:cNvPr id="464" name="Google Shape;464;p33"/>
          <p:cNvPicPr preferRelativeResize="0"/>
          <p:nvPr/>
        </p:nvPicPr>
        <p:blipFill rotWithShape="1">
          <a:blip r:embed="rId3">
            <a:alphaModFix/>
          </a:blip>
          <a:srcRect b="34460" l="0" r="0" t="15459"/>
          <a:stretch/>
        </p:blipFill>
        <p:spPr>
          <a:xfrm>
            <a:off x="-66275" y="2790725"/>
            <a:ext cx="9210277" cy="19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3"/>
          <p:cNvSpPr txBox="1"/>
          <p:nvPr/>
        </p:nvSpPr>
        <p:spPr>
          <a:xfrm>
            <a:off x="4258450" y="4500600"/>
            <a:ext cx="10341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...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1303800" y="1761450"/>
            <a:ext cx="7667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Cancer cell lines are widely used to study drug efficacy in vitro.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Aims: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Predictively model drug efficacy using elastic net regression with either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Epigenomic features (histone modifications)</a:t>
            </a:r>
            <a:br>
              <a:rPr lang="en" sz="1800">
                <a:solidFill>
                  <a:srgbClr val="000000"/>
                </a:solidFill>
              </a:rPr>
            </a:b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or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G</a:t>
            </a:r>
            <a:r>
              <a:rPr lang="en" sz="1800">
                <a:solidFill>
                  <a:srgbClr val="000000"/>
                </a:solidFill>
              </a:rPr>
              <a:t>enomic features (gene expression)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Elastic Net Regression</a:t>
            </a:r>
            <a:endParaRPr/>
          </a:p>
        </p:txBody>
      </p:sp>
      <p:sp>
        <p:nvSpPr>
          <p:cNvPr id="471" name="Google Shape;471;p34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 regression with L1 and L2 regularization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Supposed to be better at dealing with situations with correlations between parameters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Loss function:</a:t>
            </a:r>
            <a:br>
              <a:rPr lang="en" sz="1800"/>
            </a:br>
            <a:br>
              <a:rPr lang="en" sz="1800"/>
            </a:b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𝛂 = mixing parameter (lower → less L1)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𝛌 = regularization parameter (0 = no regularization)</a:t>
            </a:r>
            <a:endParaRPr sz="1800"/>
          </a:p>
        </p:txBody>
      </p:sp>
      <p:pic>
        <p:nvPicPr>
          <p:cNvPr id="472" name="Google Shape;4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38" y="2984638"/>
            <a:ext cx="44862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"/>
          <p:cNvSpPr txBox="1"/>
          <p:nvPr/>
        </p:nvSpPr>
        <p:spPr>
          <a:xfrm>
            <a:off x="2007250" y="4350675"/>
            <a:ext cx="676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IC 50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8" name="Google Shape;478;p35"/>
          <p:cNvSpPr txBox="1"/>
          <p:nvPr/>
        </p:nvSpPr>
        <p:spPr>
          <a:xfrm>
            <a:off x="6176525" y="2182500"/>
            <a:ext cx="13014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Activity Area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9" name="Google Shape;479;p35"/>
          <p:cNvSpPr txBox="1"/>
          <p:nvPr/>
        </p:nvSpPr>
        <p:spPr>
          <a:xfrm>
            <a:off x="6404375" y="4352925"/>
            <a:ext cx="845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A_max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0" name="Google Shape;480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81" name="Google Shape;481;p35"/>
          <p:cNvSpPr txBox="1"/>
          <p:nvPr>
            <p:ph idx="1" type="body"/>
          </p:nvPr>
        </p:nvSpPr>
        <p:spPr>
          <a:xfrm>
            <a:off x="1303800" y="1144375"/>
            <a:ext cx="32682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From hyperparameter tuning</a:t>
            </a:r>
            <a:endParaRPr sz="1800"/>
          </a:p>
        </p:txBody>
      </p:sp>
      <p:pic>
        <p:nvPicPr>
          <p:cNvPr id="482" name="Google Shape;4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875" y="-6675"/>
            <a:ext cx="46958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5"/>
          <p:cNvSpPr/>
          <p:nvPr/>
        </p:nvSpPr>
        <p:spPr>
          <a:xfrm>
            <a:off x="4535125" y="1825125"/>
            <a:ext cx="4452300" cy="3894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158" y="2571748"/>
            <a:ext cx="4231254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550" y="2261450"/>
            <a:ext cx="3874333" cy="20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5"/>
          <p:cNvSpPr/>
          <p:nvPr/>
        </p:nvSpPr>
        <p:spPr>
          <a:xfrm>
            <a:off x="4728700" y="3207775"/>
            <a:ext cx="4142700" cy="2550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5"/>
          <p:cNvSpPr/>
          <p:nvPr/>
        </p:nvSpPr>
        <p:spPr>
          <a:xfrm>
            <a:off x="592575" y="2607300"/>
            <a:ext cx="3815400" cy="2550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hyperparameter tuning</a:t>
            </a:r>
            <a:endParaRPr/>
          </a:p>
        </p:txBody>
      </p:sp>
      <p:sp>
        <p:nvSpPr>
          <p:cNvPr id="493" name="Google Shape;493;p36"/>
          <p:cNvSpPr txBox="1"/>
          <p:nvPr>
            <p:ph idx="1" type="body"/>
          </p:nvPr>
        </p:nvSpPr>
        <p:spPr>
          <a:xfrm>
            <a:off x="141425" y="1757575"/>
            <a:ext cx="4973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/>
              <a:t>Paper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Did not state their hyperparameter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Stated they chose ones with smallest MSE</a:t>
            </a:r>
            <a:endParaRPr sz="1800"/>
          </a:p>
        </p:txBody>
      </p:sp>
      <p:pic>
        <p:nvPicPr>
          <p:cNvPr id="494" name="Google Shape;4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100" y="1177775"/>
            <a:ext cx="2962200" cy="13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100" y="3139000"/>
            <a:ext cx="2962200" cy="155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800" y="3218401"/>
            <a:ext cx="3242110" cy="13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6"/>
          <p:cNvSpPr txBox="1"/>
          <p:nvPr/>
        </p:nvSpPr>
        <p:spPr>
          <a:xfrm>
            <a:off x="6202500" y="2639125"/>
            <a:ext cx="13014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Activity Area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8" name="Google Shape;498;p36"/>
          <p:cNvSpPr txBox="1"/>
          <p:nvPr/>
        </p:nvSpPr>
        <p:spPr>
          <a:xfrm>
            <a:off x="2502000" y="4691775"/>
            <a:ext cx="845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A_max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9" name="Google Shape;499;p36"/>
          <p:cNvSpPr txBox="1"/>
          <p:nvPr/>
        </p:nvSpPr>
        <p:spPr>
          <a:xfrm>
            <a:off x="6515100" y="4689525"/>
            <a:ext cx="676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IC 50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Bootstrapping for finding significant features</a:t>
            </a:r>
            <a:endParaRPr/>
          </a:p>
        </p:txBody>
      </p:sp>
      <p:sp>
        <p:nvSpPr>
          <p:cNvPr id="505" name="Google Shape;505;p37"/>
          <p:cNvSpPr txBox="1"/>
          <p:nvPr>
            <p:ph idx="1" type="body"/>
          </p:nvPr>
        </p:nvSpPr>
        <p:spPr>
          <a:xfrm>
            <a:off x="227250" y="1679675"/>
            <a:ext cx="8624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Generated 200 resampled datasets by sampling train data with replacement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consists of 250 samples, about (1-1/e) or 63% of the training data size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Solve elastic net for each bootstrap dataset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</a:t>
            </a:r>
            <a:r>
              <a:rPr lang="en" sz="1800"/>
              <a:t>sed the optimal α and λ from the hyperparameter training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</a:t>
            </a:r>
            <a:r>
              <a:rPr lang="en" sz="1800"/>
              <a:t>enerate a matrix of regression coefficients β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</a:t>
            </a:r>
            <a:r>
              <a:rPr lang="en" sz="1800"/>
              <a:t>row, </a:t>
            </a:r>
            <a:r>
              <a:rPr i="1" lang="en" sz="1800"/>
              <a:t>k</a:t>
            </a:r>
            <a:r>
              <a:rPr lang="en" sz="1800"/>
              <a:t>,  represents the solution for one bootstrap dataset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column, </a:t>
            </a:r>
            <a:r>
              <a:rPr i="1" lang="en" sz="1800"/>
              <a:t>j</a:t>
            </a:r>
            <a:r>
              <a:rPr lang="en" sz="1800"/>
              <a:t>, is the weight on that feature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 percentage of bootstrap datasets inferred as significant for each feature: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06" name="Google Shape;506;p37"/>
          <p:cNvPicPr preferRelativeResize="0"/>
          <p:nvPr/>
        </p:nvPicPr>
        <p:blipFill rotWithShape="1">
          <a:blip r:embed="rId3">
            <a:alphaModFix/>
          </a:blip>
          <a:srcRect b="15533" l="2066" r="0" t="0"/>
          <a:stretch/>
        </p:blipFill>
        <p:spPr>
          <a:xfrm>
            <a:off x="1871300" y="4360675"/>
            <a:ext cx="2452750" cy="5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025" y="4402489"/>
            <a:ext cx="1953976" cy="6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7"/>
          <p:cNvPicPr preferRelativeResize="0"/>
          <p:nvPr/>
        </p:nvPicPr>
        <p:blipFill rotWithShape="1">
          <a:blip r:embed="rId5">
            <a:alphaModFix/>
          </a:blip>
          <a:srcRect b="0" l="14610" r="23530" t="0"/>
          <a:stretch/>
        </p:blipFill>
        <p:spPr>
          <a:xfrm>
            <a:off x="4501512" y="4653500"/>
            <a:ext cx="1448074" cy="1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8"/>
          <p:cNvSpPr/>
          <p:nvPr/>
        </p:nvSpPr>
        <p:spPr>
          <a:xfrm>
            <a:off x="6354325" y="1536550"/>
            <a:ext cx="2087100" cy="351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genes that showed up frequently during the bootstrap</a:t>
            </a:r>
            <a:endParaRPr/>
          </a:p>
        </p:txBody>
      </p:sp>
      <p:pic>
        <p:nvPicPr>
          <p:cNvPr id="515" name="Google Shape;5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920" y="1597875"/>
            <a:ext cx="1673756" cy="3036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790" y="1597875"/>
            <a:ext cx="1907426" cy="3036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8525" y="1661859"/>
            <a:ext cx="1767332" cy="3036091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8"/>
          <p:cNvSpPr txBox="1"/>
          <p:nvPr/>
        </p:nvSpPr>
        <p:spPr>
          <a:xfrm>
            <a:off x="1464947" y="4703825"/>
            <a:ext cx="749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IC50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9" name="Google Shape;519;p38"/>
          <p:cNvSpPr txBox="1"/>
          <p:nvPr/>
        </p:nvSpPr>
        <p:spPr>
          <a:xfrm>
            <a:off x="4222501" y="4650250"/>
            <a:ext cx="699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aseline="-25000" lang="en" sz="1800">
                <a:latin typeface="Nunito"/>
                <a:ea typeface="Nunito"/>
                <a:cs typeface="Nunito"/>
                <a:sym typeface="Nunito"/>
              </a:rPr>
              <a:t>max</a:t>
            </a:r>
            <a:endParaRPr baseline="-25000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0" name="Google Shape;520;p38"/>
          <p:cNvSpPr txBox="1"/>
          <p:nvPr/>
        </p:nvSpPr>
        <p:spPr>
          <a:xfrm>
            <a:off x="6758575" y="4650250"/>
            <a:ext cx="1278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Act Area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genes that showed up frequently during the bootstrap for Activity Area</a:t>
            </a:r>
            <a:endParaRPr/>
          </a:p>
        </p:txBody>
      </p:sp>
      <p:graphicFrame>
        <p:nvGraphicFramePr>
          <p:cNvPr id="526" name="Google Shape;526;p39"/>
          <p:cNvGraphicFramePr/>
          <p:nvPr/>
        </p:nvGraphicFramePr>
        <p:xfrm>
          <a:off x="0" y="178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{2132C7E7-9D21-44F4-9E44-BF0DF5A3B7BC}</a:tableStyleId>
              </a:tblPr>
              <a:tblGrid>
                <a:gridCol w="1287875"/>
                <a:gridCol w="1287875"/>
                <a:gridCol w="3992450"/>
                <a:gridCol w="1287875"/>
                <a:gridCol w="1287875"/>
              </a:tblGrid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12121"/>
                          </a:solidFill>
                        </a:rPr>
                        <a:t>Gene ID</a:t>
                      </a:r>
                      <a:endParaRPr b="1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12121"/>
                          </a:solidFill>
                        </a:rPr>
                        <a:t>Gene Name</a:t>
                      </a:r>
                      <a:endParaRPr b="1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12121"/>
                          </a:solidFill>
                        </a:rPr>
                        <a:t>Function</a:t>
                      </a:r>
                      <a:endParaRPr b="1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12121"/>
                          </a:solidFill>
                        </a:rPr>
                        <a:t>Frequency</a:t>
                      </a:r>
                      <a:endParaRPr b="1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12121"/>
                          </a:solidFill>
                        </a:rPr>
                        <a:t>Ave Weight</a:t>
                      </a:r>
                      <a:endParaRPr b="1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10253_at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SPRY2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Regulator of MAPK output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0.655</a:t>
                      </a:r>
                      <a:endParaRPr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112616_at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CMTM7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Tumor suppressor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0.995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0.728</a:t>
                      </a:r>
                      <a:endParaRPr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27006_at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FGF22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Mitogenic and cell survival activities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0.815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0.464</a:t>
                      </a:r>
                      <a:endParaRPr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2118_at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ETV4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 Signaling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0.723</a:t>
                      </a:r>
                      <a:endParaRPr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114757_at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CYGB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Protective function during oxidative stress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0.775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0.697</a:t>
                      </a:r>
                      <a:endParaRPr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1192_at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CLIC1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Chloride intracellular channel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0.775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0.445</a:t>
                      </a:r>
                      <a:endParaRPr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140825_at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NEURL2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Regulation of myofibril organization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0.73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0.482</a:t>
                      </a:r>
                      <a:endParaRPr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2207_at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FCER1G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IgE receptor involved in allergic reactions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0.705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0.649</a:t>
                      </a:r>
                      <a:endParaRPr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11322_at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TMC6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rate of progression to squamous cell carcinoma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0.695</a:t>
                      </a:r>
                      <a:endParaRPr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0.492</a:t>
                      </a:r>
                      <a:endParaRPr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29952_at</a:t>
                      </a:r>
                      <a:endParaRPr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DPP7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Inhibits suppression of apoptosis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0.645</a:t>
                      </a:r>
                      <a:endParaRPr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0.450</a:t>
                      </a:r>
                      <a:endParaRPr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7" name="Google Shape;527;p39"/>
          <p:cNvSpPr/>
          <p:nvPr/>
        </p:nvSpPr>
        <p:spPr>
          <a:xfrm>
            <a:off x="0" y="2039550"/>
            <a:ext cx="9144000" cy="9120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have flipped signs when compared to the paper’s top features</a:t>
            </a:r>
            <a:endParaRPr/>
          </a:p>
        </p:txBody>
      </p:sp>
      <p:graphicFrame>
        <p:nvGraphicFramePr>
          <p:cNvPr id="533" name="Google Shape;533;p40"/>
          <p:cNvGraphicFramePr/>
          <p:nvPr/>
        </p:nvGraphicFramePr>
        <p:xfrm>
          <a:off x="13" y="189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{2132C7E7-9D21-44F4-9E44-BF0DF5A3B7BC}</a:tableStyleId>
              </a:tblPr>
              <a:tblGrid>
                <a:gridCol w="1229025"/>
                <a:gridCol w="2998850"/>
                <a:gridCol w="1229025"/>
                <a:gridCol w="1229025"/>
                <a:gridCol w="1229025"/>
                <a:gridCol w="1229025"/>
              </a:tblGrid>
              <a:tr h="44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12121"/>
                          </a:solidFill>
                        </a:rPr>
                        <a:t>Our model</a:t>
                      </a:r>
                      <a:endParaRPr b="1"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12121"/>
                          </a:solidFill>
                        </a:rPr>
                        <a:t>Barretina et al.</a:t>
                      </a:r>
                      <a:endParaRPr b="1"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40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12121"/>
                          </a:solidFill>
                        </a:rPr>
                        <a:t>Gene Name</a:t>
                      </a:r>
                      <a:endParaRPr b="1"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12121"/>
                          </a:solidFill>
                        </a:rPr>
                        <a:t>Function</a:t>
                      </a:r>
                      <a:endParaRPr b="1"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12121"/>
                          </a:solidFill>
                        </a:rPr>
                        <a:t>Frequency</a:t>
                      </a:r>
                      <a:endParaRPr b="1"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12121"/>
                          </a:solidFill>
                        </a:rPr>
                        <a:t>Ave Weight</a:t>
                      </a:r>
                      <a:endParaRPr b="1"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12121"/>
                          </a:solidFill>
                        </a:rPr>
                        <a:t>Frequency</a:t>
                      </a:r>
                      <a:endParaRPr b="1"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12121"/>
                          </a:solidFill>
                        </a:rPr>
                        <a:t>Ave Weight</a:t>
                      </a:r>
                      <a:endParaRPr b="1"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SPRY2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Regulator of MAPK output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12121"/>
                          </a:solidFill>
                        </a:rPr>
                        <a:t>1</a:t>
                      </a:r>
                      <a:endParaRPr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0.655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12121"/>
                          </a:solidFill>
                        </a:rPr>
                        <a:t>0.980</a:t>
                      </a:r>
                      <a:endParaRPr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-0.328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NEURL2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Regulation of myofibril organization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12121"/>
                          </a:solidFill>
                        </a:rPr>
                        <a:t>0.73</a:t>
                      </a:r>
                      <a:endParaRPr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12121"/>
                          </a:solidFill>
                        </a:rPr>
                        <a:t>0.482</a:t>
                      </a:r>
                      <a:endParaRPr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0.845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-0.120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CMTM7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Tumor suppressor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12121"/>
                          </a:solidFill>
                        </a:rPr>
                        <a:t>0.995</a:t>
                      </a:r>
                      <a:endParaRPr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12121"/>
                          </a:solidFill>
                        </a:rPr>
                        <a:t>0.728</a:t>
                      </a:r>
                      <a:endParaRPr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-0.014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FCER1G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IgE receptor involved in allergic reactions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12121"/>
                          </a:solidFill>
                        </a:rPr>
                        <a:t>0.705</a:t>
                      </a:r>
                      <a:endParaRPr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12121"/>
                          </a:solidFill>
                        </a:rPr>
                        <a:t>0.649</a:t>
                      </a:r>
                      <a:endParaRPr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-0.008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</a:t>
            </a:r>
            <a:br>
              <a:rPr lang="en"/>
            </a:br>
            <a:r>
              <a:rPr lang="en"/>
              <a:t>our model and the paper</a:t>
            </a:r>
            <a:endParaRPr/>
          </a:p>
        </p:txBody>
      </p:sp>
      <p:sp>
        <p:nvSpPr>
          <p:cNvPr id="539" name="Google Shape;539;p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Log-transformed labels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SNP and CNV data not included in our model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Results from bootstrapping: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MSE: 0.039 – Test MSE: 1.63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type="title"/>
          </p:nvPr>
        </p:nvSpPr>
        <p:spPr>
          <a:xfrm>
            <a:off x="729450" y="864300"/>
            <a:ext cx="70212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 b="0"/>
          </a:p>
        </p:txBody>
      </p:sp>
      <p:sp>
        <p:nvSpPr>
          <p:cNvPr id="545" name="Google Shape;545;p42"/>
          <p:cNvSpPr txBox="1"/>
          <p:nvPr>
            <p:ph type="title"/>
          </p:nvPr>
        </p:nvSpPr>
        <p:spPr>
          <a:xfrm>
            <a:off x="729450" y="1745716"/>
            <a:ext cx="7021200" cy="22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No correlation was found between g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lobal chromatin profiling data has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with MEK inhibitor sensitivity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Gene expression data can be used for prediction of MEK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inhibitor’s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activity area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Our top bootstrapped feature is the paper’s top bootstrapped feature for PD-0325901, but flipped in sign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–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compare to prior work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20421"/>
            <a:ext cx="5412625" cy="1870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17"/>
          <p:cNvGraphicFramePr/>
          <p:nvPr/>
        </p:nvGraphicFramePr>
        <p:xfrm>
          <a:off x="467075" y="33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{40215983-99DD-4F51-B46E-35973ED7CB49}</a:tableStyleId>
              </a:tblPr>
              <a:tblGrid>
                <a:gridCol w="3654300"/>
                <a:gridCol w="4555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Paper’s approach:</a:t>
                      </a:r>
                      <a:endParaRPr b="1"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Our approach: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unito"/>
                        <a:buChar char="●"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Trained on all of the data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unito"/>
                        <a:buChar char="●"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Uses genomic data</a:t>
                      </a:r>
                      <a:b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(not all public)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unito"/>
                        <a:buChar char="●"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Train on 80% of the data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unito"/>
                        <a:buChar char="●"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Explore relationship between (epi-)</a:t>
                      </a:r>
                      <a:b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genomic profiles and drug sensitivity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56" name="Google Shape;556;p44"/>
          <p:cNvSpPr txBox="1"/>
          <p:nvPr>
            <p:ph idx="1" type="body"/>
          </p:nvPr>
        </p:nvSpPr>
        <p:spPr>
          <a:xfrm>
            <a:off x="583125" y="1369275"/>
            <a:ext cx="7954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Gillet, J. P., Varma, S., &amp; Gottesman, M. M. (2013). The clinical relevance of cancer cell lines. Journal of the National Cancer Institute, 105(7), 452-458.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Barretina, J., Caponigro, G., Stransky, N., Venkatesan, K., Margolin, A. A., Kim, S., ... \&amp; Reddy, A. (2012). The Cancer Cell Line Encyclopedia enables predictive modelling of anticancer drug sensitivity. Nature, 483(7391), 603.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Litichevskiy, L., Peckner, R., Abelin, J. G., Asiedu, J. K., Creech, A. L., Davis, J. F., ... \&amp; Jaffe, J. D. (2018). A library of phosphoproteomic and chromatin signatures for characterizing cellular responses to drug perturbations. Cell systems, 6(4), 424-443.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Jaffe, J. D., Wang, Y., Chan, H. M., Zhang, J., Huether, R., Kryukov, G. V., … \&amp; Stegmeier, F. (2013). Global chromatin profiling reveals NSD2 mutations in pediatric acute lymphoblastic leukemia. Nature genetics, 45(11), 1386–1391. doi:10.1038/ng.2777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Rahman, R., \&amp; Pal, R. (2016, February). Analyzing drug sensitivity prediction based on dose response curve characteristics. In 2016 IEEE-EMBS International Conference on Biomedical and Health Informatics (BHI) (pp. 140-143). IEEE.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Data retrieved from: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https://portals.broadinstitute.org/ccle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https://www.diagenode.com/en/categories/histone-antibodies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https://www.researchgate.net/figure/Schematic-representation-of-histone-modifications-The-methylation-sites-are-represented_fig1_283086163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17" name="Google Shape;317;p18"/>
          <p:cNvSpPr txBox="1"/>
          <p:nvPr>
            <p:ph idx="4294967295" type="subTitle"/>
          </p:nvPr>
        </p:nvSpPr>
        <p:spPr>
          <a:xfrm>
            <a:off x="3944875" y="568952"/>
            <a:ext cx="40800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Features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Global Chromatin Profiling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Gene Expression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Labels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Drug sensitivity for PD-0325901 (MEK inhibitor)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77043"/>
            <a:ext cx="9144000" cy="166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7697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Labels: Drug Sensitivity Data (PD-0325901)</a:t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175" y="1675525"/>
            <a:ext cx="5260835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 txBox="1"/>
          <p:nvPr/>
        </p:nvSpPr>
        <p:spPr>
          <a:xfrm>
            <a:off x="149525" y="2571750"/>
            <a:ext cx="1318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Relative growth inhibition (%)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2313288" y="1227025"/>
            <a:ext cx="3570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Drug Response for a cancer cell line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9"/>
          <p:cNvSpPr txBox="1"/>
          <p:nvPr>
            <p:ph idx="4294967295" type="body"/>
          </p:nvPr>
        </p:nvSpPr>
        <p:spPr>
          <a:xfrm>
            <a:off x="6907850" y="1990050"/>
            <a:ext cx="2033400" cy="22713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EC50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IC50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Amax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Activity Area/AUC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824000" y="1613825"/>
            <a:ext cx="6054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Chromatin Profiling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202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Post-translational </a:t>
            </a:r>
            <a:br>
              <a:rPr lang="en"/>
            </a:br>
            <a:r>
              <a:rPr lang="en"/>
              <a:t>histone modifications</a:t>
            </a:r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63" y="85725"/>
            <a:ext cx="4048125" cy="49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25" y="1989500"/>
            <a:ext cx="3141852" cy="248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0" name="Google Shape;340;p21"/>
          <p:cNvSpPr/>
          <p:nvPr/>
        </p:nvSpPr>
        <p:spPr>
          <a:xfrm>
            <a:off x="6160225" y="2884300"/>
            <a:ext cx="538200" cy="50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21"/>
          <p:cNvCxnSpPr/>
          <p:nvPr/>
        </p:nvCxnSpPr>
        <p:spPr>
          <a:xfrm rot="10800000">
            <a:off x="3932025" y="1993375"/>
            <a:ext cx="2229300" cy="8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1"/>
          <p:cNvCxnSpPr/>
          <p:nvPr/>
        </p:nvCxnSpPr>
        <p:spPr>
          <a:xfrm flipH="1">
            <a:off x="3946150" y="3396350"/>
            <a:ext cx="2220600" cy="10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Chromatin Profiling (GCP) Data</a:t>
            </a:r>
            <a:endParaRPr/>
          </a:p>
        </p:txBody>
      </p:sp>
      <p:pic>
        <p:nvPicPr>
          <p:cNvPr id="348" name="Google Shape;348;p22"/>
          <p:cNvPicPr preferRelativeResize="0"/>
          <p:nvPr/>
        </p:nvPicPr>
        <p:blipFill rotWithShape="1">
          <a:blip r:embed="rId3">
            <a:alphaModFix/>
          </a:blip>
          <a:srcRect b="0" l="0" r="31726" t="0"/>
          <a:stretch/>
        </p:blipFill>
        <p:spPr>
          <a:xfrm>
            <a:off x="0" y="1597875"/>
            <a:ext cx="6242824" cy="25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2"/>
          <p:cNvPicPr preferRelativeResize="0"/>
          <p:nvPr/>
        </p:nvPicPr>
        <p:blipFill rotWithShape="1">
          <a:blip r:embed="rId4">
            <a:alphaModFix/>
          </a:blip>
          <a:srcRect b="19734" l="67607" r="4927" t="26330"/>
          <a:stretch/>
        </p:blipFill>
        <p:spPr>
          <a:xfrm rot="5400000">
            <a:off x="5601049" y="2001175"/>
            <a:ext cx="3683451" cy="20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2"/>
          <p:cNvSpPr txBox="1"/>
          <p:nvPr/>
        </p:nvSpPr>
        <p:spPr>
          <a:xfrm>
            <a:off x="7199675" y="2768800"/>
            <a:ext cx="911400" cy="9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GCP</a:t>
            </a:r>
            <a:endParaRPr b="1" sz="1800"/>
          </a:p>
        </p:txBody>
      </p:sp>
      <p:sp>
        <p:nvSpPr>
          <p:cNvPr id="351" name="Google Shape;351;p22"/>
          <p:cNvSpPr txBox="1"/>
          <p:nvPr/>
        </p:nvSpPr>
        <p:spPr>
          <a:xfrm rot="-5400000">
            <a:off x="5733950" y="3025000"/>
            <a:ext cx="2057700" cy="4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458 samples</a:t>
            </a:r>
            <a:endParaRPr sz="1800"/>
          </a:p>
        </p:txBody>
      </p:sp>
      <p:sp>
        <p:nvSpPr>
          <p:cNvPr id="352" name="Google Shape;352;p22"/>
          <p:cNvSpPr txBox="1"/>
          <p:nvPr/>
        </p:nvSpPr>
        <p:spPr>
          <a:xfrm>
            <a:off x="6626525" y="1269500"/>
            <a:ext cx="2057700" cy="6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42 histone modifications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</a:t>
            </a:r>
            <a:br>
              <a:rPr lang="en"/>
            </a:br>
            <a:r>
              <a:rPr lang="en"/>
              <a:t>Missing Values</a:t>
            </a:r>
            <a:endParaRPr/>
          </a:p>
        </p:txBody>
      </p:sp>
      <p:sp>
        <p:nvSpPr>
          <p:cNvPr id="358" name="Google Shape;358;p23"/>
          <p:cNvSpPr txBox="1"/>
          <p:nvPr>
            <p:ph idx="1" type="body"/>
          </p:nvPr>
        </p:nvSpPr>
        <p:spPr>
          <a:xfrm>
            <a:off x="314000" y="1807725"/>
            <a:ext cx="4105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</a:t>
            </a:r>
            <a:r>
              <a:rPr lang="en" sz="1800"/>
              <a:t>f # NaNs ≤ 30: impute missing values with mean of the column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Columns removed if # NaNs &gt; 30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Features remaining: 39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Labels remaining: 3</a:t>
            </a:r>
            <a:endParaRPr sz="1800"/>
          </a:p>
        </p:txBody>
      </p:sp>
      <p:graphicFrame>
        <p:nvGraphicFramePr>
          <p:cNvPr id="359" name="Google Shape;359;p23"/>
          <p:cNvGraphicFramePr/>
          <p:nvPr/>
        </p:nvGraphicFramePr>
        <p:xfrm>
          <a:off x="4732925" y="59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{2C908CEF-5374-4B32-B182-25EB620F11FA}</a:tableStyleId>
              </a:tblPr>
              <a:tblGrid>
                <a:gridCol w="1059375"/>
                <a:gridCol w="1828675"/>
                <a:gridCol w="1046775"/>
              </a:tblGrid>
              <a:tr h="34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Column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Column name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# of NaNs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79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H3K4me0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5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H3K4ac1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40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5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H3K18ac0K23ub1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162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5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34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H3K27ac1K36me0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5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H3K27ac1K36me1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5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36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H3K27ac1K36me2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5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H3K27ac1K36me3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5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40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H3K56me1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162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5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42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H3K79me1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5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43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H3K79me2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