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8" r:id="rId1"/>
    <p:sldMasterId id="2147483699" r:id="rId2"/>
    <p:sldMasterId id="2147483700" r:id="rId3"/>
  </p:sldMasterIdLst>
  <p:notesMasterIdLst>
    <p:notesMasterId r:id="rId19"/>
  </p:notesMasterIdLst>
  <p:sldIdLst>
    <p:sldId id="274" r:id="rId4"/>
    <p:sldId id="257" r:id="rId5"/>
    <p:sldId id="258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9144000" cy="5143500" type="screen16x9"/>
  <p:notesSz cx="6858000" cy="9144000"/>
  <p:embeddedFontLst>
    <p:embeddedFont>
      <p:font typeface="Montserrat ExtraBold" charset="-52"/>
      <p:bold r:id="rId20"/>
      <p:boldItalic r:id="rId21"/>
    </p:embeddedFont>
    <p:embeddedFont>
      <p:font typeface="Montserrat" charset="-52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Montserrat Medium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1" autoAdjust="0"/>
  </p:normalViewPr>
  <p:slideViewPr>
    <p:cSldViewPr snapToGrid="0">
      <p:cViewPr>
        <p:scale>
          <a:sx n="90" d="100"/>
          <a:sy n="90" d="100"/>
        </p:scale>
        <p:origin x="-81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2229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0db4cbd6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20db4cbd64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20db4cbd64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20ec95d9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420ec95d92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20ec95d9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2420ec95d92_0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20ec95d9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2420ec95d92_0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20ec95d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2420ec95d92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20ec95d9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g2420ec95d92_0_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20ec95d9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2420ec95d92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2420ec95d92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2db771b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3" name="Google Shape;253;g22d2db77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03056f52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2403056f52b_0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0ec95d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2420ec95d92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0ec95d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2420ec95d92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20ec95d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2420ec95d92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20ec95d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420ec95d92_0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20ec95d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2420ec95d92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20ec95d9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2420ec95d92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 1">
  <p:cSld name="TITLE_AND_BODY 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marL="914400" lvl="1" indent="-371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822960" y="274320"/>
            <a:ext cx="7521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822960" y="825471"/>
            <a:ext cx="7521000" cy="2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dt" idx="10"/>
          </p:nvPr>
        </p:nvSpPr>
        <p:spPr>
          <a:xfrm rot="-1985953">
            <a:off x="308933" y="4391234"/>
            <a:ext cx="1960664" cy="17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ftr" idx="11"/>
          </p:nvPr>
        </p:nvSpPr>
        <p:spPr>
          <a:xfrm>
            <a:off x="3517514" y="4713842"/>
            <a:ext cx="47244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6"/>
          <p:cNvSpPr>
            <a:spLocks noGrp="1"/>
          </p:cNvSpPr>
          <p:nvPr>
            <p:ph type="sldNum" idx="12"/>
          </p:nvPr>
        </p:nvSpPr>
        <p:spPr>
          <a:xfrm>
            <a:off x="8401038" y="4628117"/>
            <a:ext cx="502800" cy="377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282575" y="92869"/>
            <a:ext cx="82296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>
            <a:off x="282575" y="87365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250"/>
              <a:buChar char="●"/>
              <a:defRPr/>
            </a:lvl1pPr>
            <a:lvl2pPr marL="914400" lvl="1" indent="-371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5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4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6" name="Google Shape;196;p4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9" name="Google Shape;199;p43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4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 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4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>
  <p:cSld name="SECTION_HEADER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>
  <p:cSld name="TITLE_AND_TWO_COLUMNS 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46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4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>
  <p:cSld name="TITLE_ONLY 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 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8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9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 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0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50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5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 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5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 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2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5" name="Google Shape;235;p5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4" name="Google Shape;244;p54"/>
          <p:cNvPicPr preferRelativeResize="0"/>
          <p:nvPr/>
        </p:nvPicPr>
        <p:blipFill rotWithShape="1">
          <a:blip r:embed="rId4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91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90529" y="4193328"/>
            <a:ext cx="2430000" cy="374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4"/>
          <p:cNvSpPr txBox="1"/>
          <p:nvPr/>
        </p:nvSpPr>
        <p:spPr>
          <a:xfrm>
            <a:off x="2472612" y="355350"/>
            <a:ext cx="4067839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b="1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sz="1400" b="1" i="0" u="none" strike="noStrike" cap="none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54"/>
          <p:cNvSpPr/>
          <p:nvPr/>
        </p:nvSpPr>
        <p:spPr>
          <a:xfrm>
            <a:off x="473200" y="982050"/>
            <a:ext cx="78966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" sz="26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Тестировщик программного обеспечения</a:t>
            </a:r>
            <a:endParaRPr sz="2000" i="0" u="none" strike="noStrike" cap="none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54"/>
          <p:cNvSpPr txBox="1"/>
          <p:nvPr/>
        </p:nvSpPr>
        <p:spPr>
          <a:xfrm>
            <a:off x="540550" y="1619875"/>
            <a:ext cx="8308800" cy="16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проект </a:t>
            </a:r>
            <a:endParaRPr sz="27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27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“Комплексное тестирование </a:t>
            </a:r>
            <a:r>
              <a:rPr lang="ru" sz="27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27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7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платформы </a:t>
            </a:r>
            <a:r>
              <a:rPr lang="en-US" sz="27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QA</a:t>
            </a:r>
            <a:r>
              <a:rPr lang="ru" sz="27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hacking.guru</a:t>
            </a:r>
            <a:r>
              <a:rPr lang="ru" sz="27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4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 txBox="1"/>
          <p:nvPr/>
        </p:nvSpPr>
        <p:spPr>
          <a:xfrm>
            <a:off x="44150" y="3500925"/>
            <a:ext cx="426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Преподаватель: Гриненко В.В.</a:t>
            </a:r>
            <a:endParaRPr sz="18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811199" y="3442575"/>
            <a:ext cx="41811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</a:t>
            </a:r>
            <a:r>
              <a:rPr lang="ru-RU" sz="18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Еременко А.Н.</a:t>
            </a:r>
            <a:endParaRPr sz="1800" b="1" i="0" u="none" strike="noStrike" cap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" sz="1800" b="1" i="0" u="none" strike="noStrike" cap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Поток </a:t>
            </a:r>
            <a:r>
              <a:rPr lang="ru" sz="1800" b="1" i="0" u="none" strike="noStrike" cap="none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ТП-</a:t>
            </a:r>
            <a:r>
              <a:rPr lang="ru" sz="18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848</a:t>
            </a:r>
            <a:endParaRPr sz="1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6047">
            <a:off x="375950" y="1806393"/>
            <a:ext cx="1218398" cy="897906"/>
          </a:xfrm>
          <a:prstGeom prst="rect">
            <a:avLst/>
          </a:prstGeom>
        </p:spPr>
      </p:pic>
      <p:sp>
        <p:nvSpPr>
          <p:cNvPr id="12" name="Google Shape;245;p54"/>
          <p:cNvSpPr txBox="1"/>
          <p:nvPr/>
        </p:nvSpPr>
        <p:spPr>
          <a:xfrm>
            <a:off x="2661030" y="4642428"/>
            <a:ext cx="4067839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b="1" dirty="0" smtClean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2023 г.</a:t>
            </a:r>
            <a:endParaRPr sz="1400" b="1" i="0" u="none" strike="noStrike" cap="none" dirty="0">
              <a:solidFill>
                <a:schemeClr val="tx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011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63"/>
          <p:cNvSpPr txBox="1"/>
          <p:nvPr/>
        </p:nvSpPr>
        <p:spPr>
          <a:xfrm>
            <a:off x="383575" y="712925"/>
            <a:ext cx="8082900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dirty="0"/>
              <a:t>s=Service('C:/Users/</a:t>
            </a:r>
            <a:r>
              <a:rPr lang="en-US" sz="1200" dirty="0" err="1"/>
              <a:t>ereme</a:t>
            </a:r>
            <a:r>
              <a:rPr lang="en-US" sz="1200" dirty="0"/>
              <a:t>/Downloads/chrome-win32/chrome-win32/chromedriver.exe')</a:t>
            </a:r>
          </a:p>
          <a:p>
            <a:r>
              <a:rPr lang="en-US" sz="1200" dirty="0"/>
              <a:t>driver = webdriver.Chrome(service=s)</a:t>
            </a:r>
          </a:p>
          <a:p>
            <a:r>
              <a:rPr lang="en-US" sz="1200" dirty="0"/>
              <a:t>driver.get("https://guru.qahacking.ru/")</a:t>
            </a:r>
          </a:p>
          <a:p>
            <a:r>
              <a:rPr lang="en-US" sz="1200" dirty="0"/>
              <a:t>time.sleep(1)</a:t>
            </a:r>
          </a:p>
          <a:p>
            <a:r>
              <a:rPr lang="en-US" sz="1200" dirty="0"/>
              <a:t>driver.maximize_window()</a:t>
            </a:r>
          </a:p>
          <a:p>
            <a:r>
              <a:rPr lang="en-US" sz="1200" dirty="0"/>
              <a:t>driver.find_element(</a:t>
            </a:r>
            <a:r>
              <a:rPr lang="en-US" sz="1200" dirty="0" err="1"/>
              <a:t>By.CSS_SELECTOR</a:t>
            </a:r>
            <a:r>
              <a:rPr lang="en-US" sz="1200" dirty="0"/>
              <a:t>, ".</a:t>
            </a:r>
            <a:r>
              <a:rPr lang="en-US" sz="1200" dirty="0" err="1"/>
              <a:t>uk-navbar-nav</a:t>
            </a:r>
            <a:r>
              <a:rPr lang="en-US" sz="1200" dirty="0"/>
              <a:t> &gt; li:nth-child(1) &gt; a").click()</a:t>
            </a:r>
          </a:p>
          <a:p>
            <a:r>
              <a:rPr lang="en-US" sz="1200" dirty="0"/>
              <a:t>time.sleep(1)</a:t>
            </a:r>
          </a:p>
          <a:p>
            <a:r>
              <a:rPr lang="en-US" sz="1200" dirty="0"/>
              <a:t>driver.execute_script("</a:t>
            </a:r>
            <a:r>
              <a:rPr lang="en-US" sz="1200" dirty="0" err="1"/>
              <a:t>window.scrollTo</a:t>
            </a:r>
            <a:r>
              <a:rPr lang="en-US" sz="1200" dirty="0"/>
              <a:t>(0, 1200)")</a:t>
            </a:r>
          </a:p>
          <a:p>
            <a:r>
              <a:rPr lang="en-US" sz="1200" dirty="0"/>
              <a:t>time.sleep(1)</a:t>
            </a:r>
          </a:p>
          <a:p>
            <a:r>
              <a:rPr lang="en-US" sz="1200" dirty="0"/>
              <a:t>driver.find_element(By.ID, "firstName").click()</a:t>
            </a:r>
          </a:p>
          <a:p>
            <a:r>
              <a:rPr lang="en-US" sz="1200" dirty="0"/>
              <a:t>driver.find_element(By.ID, "firstName").send_keys("</a:t>
            </a:r>
            <a:r>
              <a:rPr lang="ru-RU" sz="1200" dirty="0"/>
              <a:t>Иван")</a:t>
            </a:r>
          </a:p>
          <a:p>
            <a:r>
              <a:rPr lang="en-US" sz="1200" dirty="0"/>
              <a:t>time.sleep(1)</a:t>
            </a:r>
          </a:p>
          <a:p>
            <a:r>
              <a:rPr lang="en-US" sz="1200" dirty="0"/>
              <a:t>driver.find_element(By.ID, "</a:t>
            </a:r>
            <a:r>
              <a:rPr lang="en-US" sz="1200" dirty="0" err="1"/>
              <a:t>lastName</a:t>
            </a:r>
            <a:r>
              <a:rPr lang="en-US" sz="1200" dirty="0"/>
              <a:t>").click()</a:t>
            </a:r>
          </a:p>
          <a:p>
            <a:r>
              <a:rPr lang="en-US" sz="1200" dirty="0"/>
              <a:t>driver.find_element(By.ID, "</a:t>
            </a:r>
            <a:r>
              <a:rPr lang="en-US" sz="1200" dirty="0" err="1"/>
              <a:t>lastName</a:t>
            </a:r>
            <a:r>
              <a:rPr lang="en-US" sz="1200" dirty="0"/>
              <a:t>").send_keys("</a:t>
            </a:r>
            <a:r>
              <a:rPr lang="ru-RU" sz="1200" dirty="0"/>
              <a:t>Иванов")</a:t>
            </a:r>
          </a:p>
          <a:p>
            <a:r>
              <a:rPr lang="en-US" sz="1200" dirty="0"/>
              <a:t>time.sleep(1)</a:t>
            </a:r>
          </a:p>
          <a:p>
            <a:r>
              <a:rPr lang="en-US" sz="1200" dirty="0"/>
              <a:t>driver.find_element(By.ID, "</a:t>
            </a:r>
            <a:r>
              <a:rPr lang="en-US" sz="1200" dirty="0" err="1"/>
              <a:t>userEmail</a:t>
            </a:r>
            <a:r>
              <a:rPr lang="en-US" sz="1200" dirty="0"/>
              <a:t>").click()</a:t>
            </a:r>
          </a:p>
          <a:p>
            <a:r>
              <a:rPr lang="en-US" sz="1200" dirty="0"/>
              <a:t>driver.find_element(By.ID, "</a:t>
            </a:r>
            <a:r>
              <a:rPr lang="en-US" sz="1200" dirty="0" err="1"/>
              <a:t>userEmail</a:t>
            </a:r>
            <a:r>
              <a:rPr lang="en-US" sz="1200" dirty="0"/>
              <a:t>").send_keys("mailname@mail.ru")</a:t>
            </a:r>
          </a:p>
          <a:p>
            <a:r>
              <a:rPr lang="en-US" sz="1200" dirty="0"/>
              <a:t>time.sleep(1)</a:t>
            </a:r>
          </a:p>
          <a:p>
            <a:r>
              <a:rPr lang="en-US" sz="1200" dirty="0" err="1"/>
              <a:t>driver.find_element</a:t>
            </a:r>
            <a:r>
              <a:rPr lang="en-US" sz="1200" dirty="0"/>
              <a:t>(By.ID, "sex-radio-3").click()</a:t>
            </a:r>
          </a:p>
          <a:p>
            <a:r>
              <a:rPr lang="en-US" sz="1200" dirty="0" err="1"/>
              <a:t>time.sleep</a:t>
            </a:r>
            <a:r>
              <a:rPr lang="en-US" sz="1200" dirty="0"/>
              <a:t>(1)</a:t>
            </a:r>
          </a:p>
          <a:p>
            <a:r>
              <a:rPr lang="en-US" sz="1200" dirty="0"/>
              <a:t>driver.execute_script("</a:t>
            </a:r>
            <a:r>
              <a:rPr lang="en-US" sz="1200" dirty="0" err="1"/>
              <a:t>window.scrollTo</a:t>
            </a:r>
            <a:r>
              <a:rPr lang="en-US" sz="1200" dirty="0"/>
              <a:t>(0, 1600)")</a:t>
            </a:r>
          </a:p>
        </p:txBody>
      </p:sp>
      <p:sp>
        <p:nvSpPr>
          <p:cNvPr id="318" name="Google Shape;318;p6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4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Листинг автотеста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6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6" y="687699"/>
            <a:ext cx="7046845" cy="4399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выполнения автотеста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6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1" y="637404"/>
            <a:ext cx="8140148" cy="441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>
            <a:spLocks noGrp="1"/>
          </p:cNvSpPr>
          <p:nvPr>
            <p:ph type="title"/>
          </p:nvPr>
        </p:nvSpPr>
        <p:spPr>
          <a:xfrm>
            <a:off x="258417" y="130286"/>
            <a:ext cx="967077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Анализ результатов </a:t>
            </a:r>
            <a:r>
              <a:rPr lang="ru" sz="22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тестирования</a:t>
            </a:r>
            <a:br>
              <a:rPr lang="ru" sz="22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2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выбранного приложения 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6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2" y="1152963"/>
            <a:ext cx="4569998" cy="334523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651940" y="2702470"/>
            <a:ext cx="96351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1" dirty="0" smtClean="0"/>
              <a:t>55 Passed</a:t>
            </a:r>
            <a:endParaRPr lang="ru-RU" sz="1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51940" y="3276624"/>
            <a:ext cx="96351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1" dirty="0" smtClean="0"/>
              <a:t>0 Blocked</a:t>
            </a:r>
            <a:endParaRPr lang="ru-RU" sz="10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51940" y="2963221"/>
            <a:ext cx="818793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b="1" dirty="0" smtClean="0"/>
              <a:t>20 Failed</a:t>
            </a:r>
            <a:endParaRPr lang="ru-RU" sz="1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" y="1086193"/>
            <a:ext cx="4454528" cy="378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Выводы об оптимальности выбранной </a:t>
            </a:r>
            <a:r>
              <a:rPr lang="ru" sz="22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22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2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стратегии </a:t>
            </a: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тестирования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 dirty="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6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sp>
        <p:nvSpPr>
          <p:cNvPr id="6" name="Google Shape;256;p55"/>
          <p:cNvSpPr txBox="1"/>
          <p:nvPr/>
        </p:nvSpPr>
        <p:spPr>
          <a:xfrm>
            <a:off x="437814" y="1442627"/>
            <a:ext cx="80829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В ходе работы над проектом «Комплексное тестирование платформы </a:t>
            </a:r>
            <a:r>
              <a:rPr lang="en-US" sz="1800" dirty="0" err="1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QAhacking.guru</a:t>
            </a:r>
            <a:r>
              <a:rPr lang="ru-RU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» была применена </a:t>
            </a:r>
            <a:r>
              <a:rPr lang="ru-RU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оптимальная стратегия </a:t>
            </a:r>
            <a:r>
              <a:rPr lang="ru-RU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тестирования, </a:t>
            </a:r>
            <a:r>
              <a:rPr lang="ru-RU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в которой было применено достаточное количество тестов в  функциональном тестировании, а также было проведено дополнительное тестовое покрытие с помощью чек листа в нефункциональном тестировании.</a:t>
            </a:r>
            <a:endParaRPr lang="ru-RU" sz="1800" dirty="0" smtClean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1143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Применение техник тест дизайна дало возможность добиться оптимальных результатов и максимизировать тестовое покрытие ПО.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/>
          <p:nvPr/>
        </p:nvSpPr>
        <p:spPr>
          <a:xfrm>
            <a:off x="456901" y="428184"/>
            <a:ext cx="4844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400" b="1" i="0" u="none" strike="noStrike" cap="none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dirty="0"/>
          </a:p>
        </p:txBody>
      </p:sp>
      <p:sp>
        <p:nvSpPr>
          <p:cNvPr id="366" name="Google Shape;366;p69"/>
          <p:cNvSpPr txBox="1"/>
          <p:nvPr/>
        </p:nvSpPr>
        <p:spPr>
          <a:xfrm>
            <a:off x="456901" y="864122"/>
            <a:ext cx="7340613" cy="3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5000"/>
              </a:lnSpc>
              <a:spcBef>
                <a:spcPts val="1000"/>
              </a:spcBef>
              <a:buSzPts val="275"/>
            </a:pP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В процессе изучения программы я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прослушал базовый курс теории тестирования ПО, ознакомился с </a:t>
            </a: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инструментами, используемыми в тестировании,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получил практические навыки работы, используя </a:t>
            </a: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XMind, </a:t>
            </a:r>
            <a:r>
              <a:rPr lang="en-US" sz="1600" dirty="0" smtClean="0">
                <a:latin typeface="+mn-lt"/>
                <a:ea typeface="Montserrat"/>
                <a:cs typeface="Montserrat"/>
                <a:sym typeface="Montserrat"/>
              </a:rPr>
              <a:t>TestRail, TestIT, DoQA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 Git,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Jira, </a:t>
            </a: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Postman, MySQL, Selenium IDE,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PyCharm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, VSC </a:t>
            </a:r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,</a:t>
            </a:r>
            <a:r>
              <a:rPr lang="ru-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" sz="1600" dirty="0" smtClean="0">
                <a:latin typeface="+mn-lt"/>
                <a:ea typeface="Montserrat"/>
                <a:cs typeface="Montserrat"/>
                <a:sym typeface="Montserrat"/>
              </a:rPr>
              <a:t>Python</a:t>
            </a:r>
            <a:r>
              <a:rPr lang="en-US" sz="1600" dirty="0" smtClean="0">
                <a:latin typeface="+mn-lt"/>
                <a:ea typeface="Montserrat"/>
                <a:cs typeface="Montserrat"/>
                <a:sym typeface="Montserrat"/>
              </a:rPr>
              <a:t>, DevTools</a:t>
            </a:r>
            <a:r>
              <a:rPr lang="ru" sz="1600" dirty="0" smtClean="0">
                <a:latin typeface="+mn-lt"/>
                <a:ea typeface="Montserrat"/>
                <a:cs typeface="Montserrat"/>
                <a:sym typeface="Montserrat"/>
              </a:rPr>
              <a:t>. </a:t>
            </a: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Самостоятельно написал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автотест на </a:t>
            </a: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языке Python. Наиболее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интересной </a:t>
            </a: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для меня стала работа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с базами данных в </a:t>
            </a: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SQL, 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тестирование API  и составление автотестов на языке Python в 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VSC</a:t>
            </a:r>
            <a:r>
              <a:rPr lang="ru" sz="1600" dirty="0" smtClean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. </a:t>
            </a:r>
          </a:p>
          <a:p>
            <a:pPr lvl="0">
              <a:lnSpc>
                <a:spcPct val="95000"/>
              </a:lnSpc>
              <a:spcBef>
                <a:spcPts val="1000"/>
              </a:spcBef>
              <a:buSzPts val="275"/>
            </a:pPr>
            <a:r>
              <a:rPr lang="ru" sz="1600" dirty="0" smtClean="0">
                <a:latin typeface="+mn-lt"/>
                <a:ea typeface="Montserrat"/>
                <a:cs typeface="Montserrat"/>
                <a:sym typeface="Montserrat"/>
              </a:rPr>
              <a:t>Самым затруднительным в изучении теории тестирования стал тот факт, что «</a:t>
            </a:r>
            <a:r>
              <a:rPr lang="ru-RU" sz="1600" dirty="0" smtClean="0">
                <a:latin typeface="+mn-lt"/>
                <a:ea typeface="Montserrat"/>
              </a:rPr>
              <a:t>п</a:t>
            </a:r>
            <a:r>
              <a:rPr lang="ru-RU" sz="1600" dirty="0" smtClean="0">
                <a:latin typeface="+mn-lt"/>
              </a:rPr>
              <a:t>онятие </a:t>
            </a:r>
            <a:r>
              <a:rPr lang="ru-RU" sz="1600" dirty="0">
                <a:latin typeface="+mn-lt"/>
              </a:rPr>
              <a:t>типов, методов и видов в англоязычной литературе часто не разделяется и может быть перечислено вообще вперемешку, а также зачастую там выделяют только функциональное и нефункциональное </a:t>
            </a:r>
            <a:r>
              <a:rPr lang="ru-RU" sz="1600" dirty="0" smtClean="0">
                <a:latin typeface="+mn-lt"/>
              </a:rPr>
              <a:t>тестирование».</a:t>
            </a:r>
            <a:endParaRPr sz="16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95000"/>
              </a:lnSpc>
              <a:spcBef>
                <a:spcPts val="1000"/>
              </a:spcBef>
              <a:buSzPts val="275"/>
            </a:pP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С моими практическими работами вы можете ознакомиться по ссылке на GIT HUB: </a:t>
            </a:r>
            <a:r>
              <a:rPr lang="en-US" sz="1600" dirty="0">
                <a:latin typeface="+mn-lt"/>
                <a:ea typeface="Montserrat"/>
                <a:cs typeface="Montserrat"/>
                <a:sym typeface="Montserrat"/>
              </a:rPr>
              <a:t>https://github.com/AlexDanish/proekttest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6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Благодарю за внимание! </a:t>
            </a:r>
            <a:endParaRPr sz="16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1600" dirty="0">
              <a:solidFill>
                <a:srgbClr val="000000"/>
              </a:solidFill>
              <a:latin typeface="+mn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844">
            <a:off x="7183160" y="442805"/>
            <a:ext cx="1652142" cy="1217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>
            <a:spLocks noGrp="1"/>
          </p:cNvSpPr>
          <p:nvPr>
            <p:ph type="title"/>
          </p:nvPr>
        </p:nvSpPr>
        <p:spPr>
          <a:xfrm>
            <a:off x="2911450" y="298725"/>
            <a:ext cx="24495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5"/>
              <a:buFont typeface="Arial"/>
              <a:buNone/>
            </a:pPr>
            <a:r>
              <a:rPr lang="ru" sz="2425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Содержание</a:t>
            </a:r>
            <a:endParaRPr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55"/>
          <p:cNvSpPr txBox="1"/>
          <p:nvPr/>
        </p:nvSpPr>
        <p:spPr>
          <a:xfrm>
            <a:off x="629200" y="1189775"/>
            <a:ext cx="80829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Майнд-карта жизненного цикла тестирования ПО;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Майнд-карта методологии разработки ПО;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Тестовая документация (чек-лист, тест-кейсы, баг-репорты);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Применение техник тест-дизайна;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Листинг автотеста;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Результат выполнения </a:t>
            </a:r>
            <a:r>
              <a:rPr lang="ru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автотеста</a:t>
            </a:r>
            <a:r>
              <a:rPr lang="en-US" sz="1800" dirty="0" smtClean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;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Анализ результатов тестирования выбранного приложения; </a:t>
            </a:r>
            <a:endParaRPr sz="18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ru" sz="18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Выводы об оптимальности выбранной стратегии тестирования.</a:t>
            </a:r>
            <a:endParaRPr sz="2400" dirty="0">
              <a:solidFill>
                <a:schemeClr val="dk1"/>
              </a:solidFill>
              <a:highlight>
                <a:schemeClr val="lt1"/>
              </a:highlight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  <p:sp>
        <p:nvSpPr>
          <p:cNvPr id="257" name="Google Shape;257;p5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жизненного цикла тестирования ПО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5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2" name="Шестиугольник 1"/>
          <p:cNvSpPr/>
          <p:nvPr/>
        </p:nvSpPr>
        <p:spPr>
          <a:xfrm>
            <a:off x="3509838" y="740652"/>
            <a:ext cx="1637173" cy="129208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Шестиугольник 6"/>
          <p:cNvSpPr/>
          <p:nvPr/>
        </p:nvSpPr>
        <p:spPr>
          <a:xfrm>
            <a:off x="4908072" y="1417973"/>
            <a:ext cx="1637173" cy="129208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Шестиугольник 7"/>
          <p:cNvSpPr/>
          <p:nvPr/>
        </p:nvSpPr>
        <p:spPr>
          <a:xfrm>
            <a:off x="2109938" y="1417973"/>
            <a:ext cx="1637173" cy="129208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Шестиугольник 8"/>
          <p:cNvSpPr/>
          <p:nvPr/>
        </p:nvSpPr>
        <p:spPr>
          <a:xfrm>
            <a:off x="3509838" y="2117034"/>
            <a:ext cx="1637173" cy="1292087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Шестиугольник 9"/>
          <p:cNvSpPr/>
          <p:nvPr/>
        </p:nvSpPr>
        <p:spPr>
          <a:xfrm>
            <a:off x="4908071" y="2786261"/>
            <a:ext cx="1637173" cy="129208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Шестиугольник 10"/>
          <p:cNvSpPr/>
          <p:nvPr/>
        </p:nvSpPr>
        <p:spPr>
          <a:xfrm>
            <a:off x="3509838" y="3498572"/>
            <a:ext cx="1637173" cy="129208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Шестиугольник 11"/>
          <p:cNvSpPr/>
          <p:nvPr/>
        </p:nvSpPr>
        <p:spPr>
          <a:xfrm>
            <a:off x="2109937" y="2786262"/>
            <a:ext cx="1637173" cy="1292087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115850" y="2355275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Этапы </a:t>
            </a:r>
            <a:r>
              <a:rPr lang="ru-RU" sz="1050" b="1" dirty="0" smtClean="0"/>
              <a:t>жизненного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r>
              <a:rPr lang="ru-RU" sz="1050" b="1" dirty="0" smtClean="0"/>
              <a:t>цикла </a:t>
            </a:r>
            <a:r>
              <a:rPr lang="ru-RU" sz="1050" b="1" dirty="0"/>
              <a:t>тестирования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5850" y="2808775"/>
            <a:ext cx="2425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STLC</a:t>
            </a:r>
            <a:endParaRPr lang="ru-RU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15850" y="1178946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Общее </a:t>
            </a:r>
            <a:r>
              <a:rPr lang="ru-RU" sz="1050" b="1" dirty="0" smtClean="0"/>
              <a:t>планирование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r>
              <a:rPr lang="ru-RU" sz="1050" b="1" dirty="0" smtClean="0"/>
              <a:t>и </a:t>
            </a:r>
            <a:r>
              <a:rPr lang="ru-RU" sz="1050" b="1" dirty="0"/>
              <a:t>анализ требований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14084" y="1909285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Уточнение критериев</a:t>
            </a:r>
          </a:p>
          <a:p>
            <a:pPr algn="ctr"/>
            <a:r>
              <a:rPr lang="ru-RU" sz="1050" b="1" dirty="0"/>
              <a:t> приемки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14084" y="3250929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Уточнение </a:t>
            </a:r>
            <a:r>
              <a:rPr lang="ru-RU" sz="1050" b="1" dirty="0" smtClean="0"/>
              <a:t>стратегии</a:t>
            </a:r>
            <a:br>
              <a:rPr lang="ru-RU" sz="1050" b="1" dirty="0" smtClean="0"/>
            </a:br>
            <a:r>
              <a:rPr lang="ru-RU" sz="1050" b="1" dirty="0" smtClean="0"/>
              <a:t> </a:t>
            </a:r>
            <a:r>
              <a:rPr lang="ru-RU" sz="1050" b="1" dirty="0"/>
              <a:t>тестирования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5850" y="3930303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Разработка</a:t>
            </a:r>
          </a:p>
          <a:p>
            <a:pPr algn="ctr"/>
            <a:r>
              <a:rPr lang="ru-RU" sz="1050" b="1" dirty="0"/>
              <a:t> тест кейсов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5950" y="3016807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Фиксация</a:t>
            </a:r>
          </a:p>
          <a:p>
            <a:pPr algn="ctr"/>
            <a:r>
              <a:rPr lang="ru-RU" sz="1050" b="1" dirty="0"/>
              <a:t>найденных дефектов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5949" y="1617241"/>
            <a:ext cx="2425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Отчетность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5949" y="2094311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/>
              <a:t>Анализ </a:t>
            </a:r>
            <a:r>
              <a:rPr lang="ru-RU" sz="1050" b="1" dirty="0" smtClean="0"/>
              <a:t>результатов</a:t>
            </a:r>
            <a:br>
              <a:rPr lang="ru-RU" sz="1050" b="1" dirty="0" smtClean="0"/>
            </a:br>
            <a:r>
              <a:rPr lang="ru-RU" sz="1050" b="1" dirty="0" smtClean="0"/>
              <a:t> </a:t>
            </a:r>
            <a:r>
              <a:rPr lang="ru-RU" sz="1050" b="1" dirty="0"/>
              <a:t>тестирования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5947" y="3498572"/>
            <a:ext cx="2425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 smtClean="0"/>
              <a:t>Выполнение</a:t>
            </a:r>
            <a:r>
              <a:rPr lang="en-US" sz="1050" b="1" dirty="0" smtClean="0"/>
              <a:t/>
            </a:r>
            <a:br>
              <a:rPr lang="en-US" sz="1050" b="1" dirty="0" smtClean="0"/>
            </a:br>
            <a:r>
              <a:rPr lang="ru-RU" sz="1050" b="1" dirty="0" smtClean="0"/>
              <a:t> </a:t>
            </a:r>
            <a:r>
              <a:rPr lang="ru-RU" sz="1050" b="1" dirty="0"/>
              <a:t>тест кейсов 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396778" y="2052616"/>
            <a:ext cx="1063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396779" y="3491945"/>
            <a:ext cx="1063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Выгнутая вправо стрелка 23"/>
          <p:cNvSpPr/>
          <p:nvPr/>
        </p:nvSpPr>
        <p:spPr>
          <a:xfrm>
            <a:off x="6415309" y="2429398"/>
            <a:ext cx="233972" cy="6827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Выгнутая вправо стрелка 27"/>
          <p:cNvSpPr/>
          <p:nvPr/>
        </p:nvSpPr>
        <p:spPr>
          <a:xfrm rot="3365293">
            <a:off x="5236630" y="4042547"/>
            <a:ext cx="227708" cy="67103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право стрелка 28"/>
          <p:cNvSpPr/>
          <p:nvPr/>
        </p:nvSpPr>
        <p:spPr>
          <a:xfrm rot="18840647">
            <a:off x="5166677" y="756332"/>
            <a:ext cx="272621" cy="66783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Выгнутая вправо стрелка 29"/>
          <p:cNvSpPr/>
          <p:nvPr/>
        </p:nvSpPr>
        <p:spPr>
          <a:xfrm rot="7757988">
            <a:off x="3146047" y="4054600"/>
            <a:ext cx="263838" cy="595527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Выгнутая вправо стрелка 30"/>
          <p:cNvSpPr/>
          <p:nvPr/>
        </p:nvSpPr>
        <p:spPr>
          <a:xfrm rot="10800000">
            <a:off x="2040599" y="2429397"/>
            <a:ext cx="224818" cy="621477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Выгнутая вправо стрелка 31"/>
          <p:cNvSpPr/>
          <p:nvPr/>
        </p:nvSpPr>
        <p:spPr>
          <a:xfrm rot="14161362">
            <a:off x="3213493" y="747094"/>
            <a:ext cx="290744" cy="68630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562261" y="1617241"/>
            <a:ext cx="270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Подробное обсуждение требований к создаваемому ПО, которым оно должно соответствовать, чтобы работа по нему считалась завершённой с точки зрения </a:t>
            </a:r>
            <a:r>
              <a:rPr lang="ru-RU" sz="1000" dirty="0" smtClean="0"/>
              <a:t>заказчика.</a:t>
            </a:r>
            <a:endParaRPr lang="ru-RU" sz="10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6684695" y="3045502"/>
            <a:ext cx="24593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Рассматриваются и уточняются те части стратегии тестирования , которые актуальны для текущей стадии </a:t>
            </a:r>
            <a:r>
              <a:rPr lang="ru-RU" sz="1000" dirty="0" smtClean="0"/>
              <a:t>проекта.</a:t>
            </a:r>
            <a:endParaRPr lang="ru-RU" sz="10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637850" y="4228853"/>
            <a:ext cx="245930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Продумывание и написание тестовых случаев, в соответствии с требованиями проекта, составление и корректировка тест-кейсов и их </a:t>
            </a:r>
            <a:r>
              <a:rPr lang="ru-RU" sz="1000" dirty="0" smtClean="0"/>
              <a:t>наборов.</a:t>
            </a:r>
            <a:endParaRPr lang="ru-RU" sz="10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540998" y="665895"/>
            <a:ext cx="3414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/>
              <a:t>Определение продукта тестирования (из </a:t>
            </a:r>
            <a:r>
              <a:rPr lang="ru-RU" sz="1000" dirty="0"/>
              <a:t>какой предметной области, с каким набором технологий), ожидаемый объём работы, возможные риски, исходя из анализа требований (если они есть</a:t>
            </a:r>
            <a:r>
              <a:rPr lang="ru-RU" sz="1000" dirty="0" smtClean="0"/>
              <a:t>).</a:t>
            </a:r>
            <a:endParaRPr lang="ru-RU" sz="10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97056" y="3900792"/>
            <a:ext cx="1722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Непосредственное 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>тестирование.</a:t>
            </a:r>
            <a:endParaRPr lang="ru-RU" sz="10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40479" y="2958541"/>
            <a:ext cx="19783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Обнаруженные дефекты должны быть обязательно </a:t>
            </a:r>
            <a:r>
              <a:rPr lang="ru-RU" sz="1000" dirty="0" smtClean="0"/>
              <a:t>зафиксированы.</a:t>
            </a:r>
            <a:endParaRPr lang="ru-RU" sz="10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1038" y="1990533"/>
            <a:ext cx="2157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Формулировка выводов исходя </a:t>
            </a:r>
            <a:r>
              <a:rPr lang="ru-RU" sz="1000" dirty="0" smtClean="0"/>
              <a:t>из плана </a:t>
            </a:r>
            <a:r>
              <a:rPr lang="ru-RU" sz="1000" dirty="0"/>
              <a:t>тестирования, критериев приемки и уточненной</a:t>
            </a:r>
          </a:p>
          <a:p>
            <a:r>
              <a:rPr lang="ru-RU" sz="1000" dirty="0"/>
              <a:t>стратегии. 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58919" y="871843"/>
            <a:ext cx="22188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Оформление </a:t>
            </a:r>
            <a:r>
              <a:rPr lang="ru-RU" sz="1000" dirty="0" smtClean="0"/>
              <a:t>выводов </a:t>
            </a:r>
            <a:r>
              <a:rPr lang="ru-RU" sz="1000" dirty="0"/>
              <a:t>в отчетности, для использования в следующем </a:t>
            </a:r>
            <a:r>
              <a:rPr lang="ru-RU" sz="1000" dirty="0" smtClean="0"/>
              <a:t>цикле.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1996545" y="4408617"/>
            <a:ext cx="2775098" cy="6000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42137" y="3541010"/>
            <a:ext cx="3474188" cy="79456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9" name="Google Shape;269;p57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Майнд-карта методологии разработки ПО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5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752817" y="752873"/>
            <a:ext cx="2530549" cy="973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70449" y="772125"/>
            <a:ext cx="3054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Waterfall Model</a:t>
            </a:r>
          </a:p>
          <a:p>
            <a:pPr algn="ctr"/>
            <a:r>
              <a:rPr lang="en-US" dirty="0" smtClean="0"/>
              <a:t>SDLC</a:t>
            </a:r>
            <a:endParaRPr lang="en-US" dirty="0"/>
          </a:p>
          <a:p>
            <a:pPr algn="ctr"/>
            <a:r>
              <a:rPr lang="ru-RU" dirty="0" smtClean="0"/>
              <a:t>Водопадная (каскадная)</a:t>
            </a:r>
            <a:br>
              <a:rPr lang="ru-RU" dirty="0" smtClean="0"/>
            </a:br>
            <a:r>
              <a:rPr lang="ru-RU" dirty="0" smtClean="0"/>
              <a:t>модель разработки </a:t>
            </a:r>
            <a:r>
              <a:rPr lang="ru-RU" dirty="0"/>
              <a:t>ПО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050528" y="1229926"/>
            <a:ext cx="1860698" cy="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285875" y="1771027"/>
            <a:ext cx="2015978" cy="956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677247" y="3915604"/>
            <a:ext cx="2062715" cy="956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71132" y="711540"/>
            <a:ext cx="1881962" cy="956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70450" y="2876813"/>
            <a:ext cx="2355113" cy="956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372416" y="2315121"/>
            <a:ext cx="2029837" cy="956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-175436" y="758543"/>
            <a:ext cx="277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АНАЛИЗ</a:t>
            </a:r>
          </a:p>
          <a:p>
            <a:pPr algn="ctr"/>
            <a:r>
              <a:rPr lang="ru-RU" sz="1100" dirty="0" smtClean="0"/>
              <a:t>Постановка </a:t>
            </a:r>
            <a:r>
              <a:rPr lang="ru-RU" sz="1100" dirty="0"/>
              <a:t>задачи</a:t>
            </a:r>
          </a:p>
          <a:p>
            <a:pPr algn="ctr"/>
            <a:r>
              <a:rPr lang="ru-RU" sz="1100" dirty="0"/>
              <a:t>Определение требований,</a:t>
            </a:r>
          </a:p>
          <a:p>
            <a:pPr algn="ctr"/>
            <a:r>
              <a:rPr lang="ru-RU" sz="1100" dirty="0"/>
              <a:t>их анализ и оформление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315" y="1784680"/>
            <a:ext cx="277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ПРОЕКТИРОВАНИЕ</a:t>
            </a:r>
          </a:p>
          <a:p>
            <a:pPr algn="ctr"/>
            <a:r>
              <a:rPr lang="ru-RU" sz="1100" dirty="0" smtClean="0"/>
              <a:t>Составление </a:t>
            </a:r>
            <a:r>
              <a:rPr lang="ru-RU" sz="1100" dirty="0"/>
              <a:t>документов</a:t>
            </a:r>
          </a:p>
          <a:p>
            <a:pPr algn="ctr"/>
            <a:r>
              <a:rPr lang="ru-RU" sz="1100" dirty="0"/>
              <a:t>с подробным описанием</a:t>
            </a:r>
          </a:p>
          <a:p>
            <a:pPr algn="ctr"/>
            <a:r>
              <a:rPr lang="ru-RU" sz="1100" dirty="0"/>
              <a:t> способа и плана</a:t>
            </a:r>
          </a:p>
          <a:p>
            <a:pPr algn="ctr"/>
            <a:r>
              <a:rPr lang="ru-RU" sz="1100" dirty="0"/>
              <a:t>реализации требований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1427" y="2378902"/>
            <a:ext cx="25518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РЕАЛИЗАЦИЯ</a:t>
            </a:r>
          </a:p>
          <a:p>
            <a:pPr algn="ctr"/>
            <a:r>
              <a:rPr lang="ru-RU" sz="1100" dirty="0" smtClean="0"/>
              <a:t>Осуществление </a:t>
            </a:r>
            <a:r>
              <a:rPr lang="ru-RU" sz="1100" dirty="0"/>
              <a:t>плана по</a:t>
            </a:r>
          </a:p>
          <a:p>
            <a:pPr algn="ctr"/>
            <a:r>
              <a:rPr lang="ru-RU" sz="1100" dirty="0"/>
              <a:t>написанию ПО (кодированию),</a:t>
            </a:r>
          </a:p>
          <a:p>
            <a:pPr algn="ctr"/>
            <a:r>
              <a:rPr lang="ru-RU" sz="1100" dirty="0"/>
              <a:t>его тестирование и отладка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0457" y="2879636"/>
            <a:ext cx="2775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ВНЕДРЕНИЕ</a:t>
            </a:r>
          </a:p>
          <a:p>
            <a:pPr algn="ctr"/>
            <a:r>
              <a:rPr lang="ru-RU" sz="1100" dirty="0" smtClean="0"/>
              <a:t>Настройка </a:t>
            </a:r>
            <a:r>
              <a:rPr lang="ru-RU" sz="1100" dirty="0"/>
              <a:t>ПО под определенные</a:t>
            </a:r>
          </a:p>
          <a:p>
            <a:pPr algn="ctr"/>
            <a:r>
              <a:rPr lang="ru-RU" sz="1100" dirty="0"/>
              <a:t> условия использования, </a:t>
            </a:r>
          </a:p>
          <a:p>
            <a:pPr algn="ctr"/>
            <a:r>
              <a:rPr lang="ru-RU" sz="1100" dirty="0"/>
              <a:t>а также обучение пользователей</a:t>
            </a:r>
          </a:p>
          <a:p>
            <a:pPr algn="ctr"/>
            <a:r>
              <a:rPr lang="ru-RU" sz="1100" dirty="0"/>
              <a:t> работе с программным продуктом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6372" y="4001654"/>
            <a:ext cx="277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u="sng" dirty="0"/>
              <a:t>ЭКСПЛУАТАЦИЯ</a:t>
            </a:r>
          </a:p>
          <a:p>
            <a:pPr algn="ctr"/>
            <a:r>
              <a:rPr lang="ru-RU" sz="1100" dirty="0" smtClean="0"/>
              <a:t>Использование </a:t>
            </a:r>
            <a:r>
              <a:rPr lang="ru-RU" sz="1100" dirty="0"/>
              <a:t>ПО,</a:t>
            </a:r>
          </a:p>
          <a:p>
            <a:pPr algn="ctr"/>
            <a:r>
              <a:rPr lang="ru-RU" sz="1100" dirty="0"/>
              <a:t>его техническая поддержка,</a:t>
            </a:r>
          </a:p>
          <a:p>
            <a:pPr algn="ctr"/>
            <a:r>
              <a:rPr lang="ru-RU" sz="1100" dirty="0"/>
              <a:t>и поддержка пользователей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08517" y="2876813"/>
            <a:ext cx="3030721" cy="6000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72422" y="2866920"/>
            <a:ext cx="2902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Используется при создании ПО, для которого можно достаточно точно и полно сформулировать все т</a:t>
            </a:r>
            <a:r>
              <a:rPr lang="ru-RU" sz="1100" dirty="0" smtClean="0"/>
              <a:t>ребования</a:t>
            </a:r>
            <a:endParaRPr lang="ru-R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742137" y="3566137"/>
            <a:ext cx="3526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Используют в государственных организациях, </a:t>
            </a:r>
            <a:r>
              <a:rPr lang="ru-RU" sz="1100" dirty="0" smtClean="0"/>
              <a:t>где</a:t>
            </a:r>
            <a:br>
              <a:rPr lang="ru-RU" sz="1100" dirty="0" smtClean="0"/>
            </a:br>
            <a:r>
              <a:rPr lang="ru-RU" sz="1100" dirty="0" smtClean="0"/>
              <a:t>требуется </a:t>
            </a:r>
            <a:r>
              <a:rPr lang="ru-RU" sz="1100" dirty="0"/>
              <a:t>высокая отчётность с минимальными рисками возврата на предыдущий этап; а также для недорогих и несложных проектов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6545" y="4408617"/>
            <a:ext cx="27750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Поэтапная разработка </a:t>
            </a:r>
            <a:r>
              <a:rPr lang="ru-RU" sz="1100" dirty="0" smtClean="0"/>
              <a:t>позволяет легко </a:t>
            </a:r>
            <a:r>
              <a:rPr lang="ru-RU" sz="1100" dirty="0"/>
              <a:t>контролировать результаты </a:t>
            </a:r>
            <a:r>
              <a:rPr lang="ru-RU" sz="1100" dirty="0" smtClean="0"/>
              <a:t>проекта и рассчитать </a:t>
            </a:r>
            <a:r>
              <a:rPr lang="ru-RU" sz="1100" dirty="0"/>
              <a:t>стоимость</a:t>
            </a:r>
          </a:p>
        </p:txBody>
      </p:sp>
      <p:sp>
        <p:nvSpPr>
          <p:cNvPr id="10" name="Стрелка углом 9"/>
          <p:cNvSpPr/>
          <p:nvPr/>
        </p:nvSpPr>
        <p:spPr>
          <a:xfrm rot="5400000">
            <a:off x="3325373" y="1910946"/>
            <a:ext cx="373067" cy="41942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5400000">
            <a:off x="5444009" y="2464454"/>
            <a:ext cx="373067" cy="41942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5400000">
            <a:off x="7872945" y="3477296"/>
            <a:ext cx="373067" cy="41942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5400000">
            <a:off x="2207791" y="1325409"/>
            <a:ext cx="373067" cy="41942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чек-лист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5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69" y="661232"/>
            <a:ext cx="6370983" cy="4349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тест-кейсы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5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658802"/>
            <a:ext cx="8885583" cy="3940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0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Тестовая документация: баг-репорты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6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892449"/>
            <a:ext cx="9064486" cy="3388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чек лист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6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0" y="773478"/>
            <a:ext cx="8507895" cy="3832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"/>
          <p:cNvSpPr txBox="1">
            <a:spLocks noGrp="1"/>
          </p:cNvSpPr>
          <p:nvPr>
            <p:ph type="title"/>
          </p:nvPr>
        </p:nvSpPr>
        <p:spPr>
          <a:xfrm>
            <a:off x="311699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2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Применение техник тест-дизайна: тест-кейсы</a:t>
            </a:r>
            <a:endParaRPr sz="2200" b="1" dirty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6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5"/>
          <a:stretch/>
        </p:blipFill>
        <p:spPr>
          <a:xfrm>
            <a:off x="377687" y="777482"/>
            <a:ext cx="8378688" cy="3685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699</Words>
  <Application>Microsoft Office PowerPoint</Application>
  <PresentationFormat>Экран (16:9)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Montserrat ExtraBold</vt:lpstr>
      <vt:lpstr>Montserrat</vt:lpstr>
      <vt:lpstr>Calibri</vt:lpstr>
      <vt:lpstr>Montserrat Medium</vt:lpstr>
      <vt:lpstr>Simple Light</vt:lpstr>
      <vt:lpstr>Тема Office</vt:lpstr>
      <vt:lpstr>Simple Light</vt:lpstr>
      <vt:lpstr>Презентация PowerPoint</vt:lpstr>
      <vt:lpstr>Содержание</vt:lpstr>
      <vt:lpstr>Майнд-карта жизненного цикла тестирования ПО</vt:lpstr>
      <vt:lpstr>Майнд-карта методологии разработки ПО</vt:lpstr>
      <vt:lpstr>Тестовая документация: чек-лист</vt:lpstr>
      <vt:lpstr>Тестовая документация: тест-кейсы</vt:lpstr>
      <vt:lpstr>Тестовая документация: баг-репорты</vt:lpstr>
      <vt:lpstr>Применение техник тест-дизайна: чек лист</vt:lpstr>
      <vt:lpstr>Применение техник тест-дизайна: тест-кейсы</vt:lpstr>
      <vt:lpstr>Листинг автотеста</vt:lpstr>
      <vt:lpstr>Листинг автотеста</vt:lpstr>
      <vt:lpstr>Результат выполнения автотеста</vt:lpstr>
      <vt:lpstr>Анализ результатов тестирования  выбранного приложения </vt:lpstr>
      <vt:lpstr>Выводы об оптимальности выбранной  стратегии тестирования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eremenko73@mail.ru</cp:lastModifiedBy>
  <cp:revision>45</cp:revision>
  <dcterms:modified xsi:type="dcterms:W3CDTF">2023-07-27T04:43:16Z</dcterms:modified>
</cp:coreProperties>
</file>