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</p:sldMasterIdLst>
  <p:notesMasterIdLst>
    <p:notesMasterId r:id="rId32"/>
  </p:notesMasterIdLst>
  <p:handoutMasterIdLst>
    <p:handoutMasterId r:id="rId33"/>
  </p:handoutMasterIdLst>
  <p:sldIdLst>
    <p:sldId id="333" r:id="rId5"/>
    <p:sldId id="265" r:id="rId6"/>
    <p:sldId id="310" r:id="rId7"/>
    <p:sldId id="311" r:id="rId8"/>
    <p:sldId id="334" r:id="rId9"/>
    <p:sldId id="313" r:id="rId10"/>
    <p:sldId id="360" r:id="rId11"/>
    <p:sldId id="335" r:id="rId12"/>
    <p:sldId id="347" r:id="rId13"/>
    <p:sldId id="361" r:id="rId14"/>
    <p:sldId id="362" r:id="rId15"/>
    <p:sldId id="363" r:id="rId16"/>
    <p:sldId id="364" r:id="rId17"/>
    <p:sldId id="365" r:id="rId18"/>
    <p:sldId id="314" r:id="rId19"/>
    <p:sldId id="348" r:id="rId20"/>
    <p:sldId id="349" r:id="rId21"/>
    <p:sldId id="366" r:id="rId22"/>
    <p:sldId id="367" r:id="rId23"/>
    <p:sldId id="368" r:id="rId24"/>
    <p:sldId id="370" r:id="rId25"/>
    <p:sldId id="371" r:id="rId26"/>
    <p:sldId id="373" r:id="rId27"/>
    <p:sldId id="375" r:id="rId28"/>
    <p:sldId id="372" r:id="rId29"/>
    <p:sldId id="374" r:id="rId30"/>
    <p:sldId id="332" r:id="rId31"/>
  </p:sldIdLst>
  <p:sldSz cx="12188825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707" autoAdjust="0"/>
  </p:normalViewPr>
  <p:slideViewPr>
    <p:cSldViewPr showGuides="1">
      <p:cViewPr varScale="1">
        <p:scale>
          <a:sx n="116" d="100"/>
          <a:sy n="116" d="100"/>
        </p:scale>
        <p:origin x="658" y="9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40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24/02/2020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23/02/2020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22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chaque feature choisis et pourquoi ne pas avoir choisis les autres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75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42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chaque feature choisis et pourquoi ne pas avoir choisis les autres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14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chaque feature choisis et pourquoi ne pas avoir choisis les autres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34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chaque feature choisis et pourquoi ne pas avoir choisis les autres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82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chaque feature choisis et pourquoi ne pas avoir choisis les autres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38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chaque feature choisis et pourquoi ne pas avoir choisis les autres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39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chaque feature choisis et pourquoi ne pas avoir choisis les autres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89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chaque feature choisis et pourquoi ne pas avoir choisis les autres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666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5686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6951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01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58722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947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5121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714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4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99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59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726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487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8459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16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74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90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716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23A8B-BD4C-4427-8B8A-DB8810E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74320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Bonjour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D3E5A5-2B40-425E-85CC-2FEBC94F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4" name="Sous-titre 3">
            <a:extLst>
              <a:ext uri="{FF2B5EF4-FFF2-40B4-BE49-F238E27FC236}">
                <a16:creationId xmlns:a16="http://schemas.microsoft.com/office/drawing/2014/main" id="{C52FD312-BCDC-401A-994D-5B87B1550301}"/>
              </a:ext>
            </a:extLst>
          </p:cNvPr>
          <p:cNvSpPr txBox="1">
            <a:spLocks/>
          </p:cNvSpPr>
          <p:nvPr/>
        </p:nvSpPr>
        <p:spPr>
          <a:xfrm>
            <a:off x="189756" y="6165304"/>
            <a:ext cx="468052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/>
              <a:t>Présenté par Aghiles Ait lounis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61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25245A-E9BF-4BE8-BB07-628E688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10</a:t>
            </a:fld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703DE66-5456-4BF9-A5A0-3356521649E8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1863885" cy="263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" dirty="0"/>
              <a:t>Analyse pré-exploratoire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0F6F04-5B38-43B0-B021-C10C8873B735}"/>
              </a:ext>
            </a:extLst>
          </p:cNvPr>
          <p:cNvSpPr txBox="1"/>
          <p:nvPr/>
        </p:nvSpPr>
        <p:spPr>
          <a:xfrm>
            <a:off x="2710036" y="64275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Corrélation du poids de et de valeur Fret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70061E-D390-4A9D-AFB9-39450671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99" y="2348880"/>
            <a:ext cx="7056784" cy="393972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F8C992F-2FFB-474E-A21B-38BA3E1F173C}"/>
              </a:ext>
            </a:extLst>
          </p:cNvPr>
          <p:cNvSpPr txBox="1"/>
          <p:nvPr/>
        </p:nvSpPr>
        <p:spPr>
          <a:xfrm>
            <a:off x="405780" y="1612199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- L’idée c’est toujours d’essayer de différencier les clients.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44353A4-EADC-44E5-8B41-DABF11E17BFC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2998677" cy="263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" dirty="0"/>
              <a:t>Analyse pré-exploratoire et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0553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25245A-E9BF-4BE8-BB07-628E688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11</a:t>
            </a:fld>
            <a:endParaRPr lang="fr-FR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0F6F04-5B38-43B0-B021-C10C8873B735}"/>
              </a:ext>
            </a:extLst>
          </p:cNvPr>
          <p:cNvSpPr txBox="1"/>
          <p:nvPr/>
        </p:nvSpPr>
        <p:spPr>
          <a:xfrm>
            <a:off x="2710036" y="64275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Méthode de paiement la plus utilisée ?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9A1578-4C1E-41FF-AF3A-4034734C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877273"/>
            <a:ext cx="7387927" cy="43527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7C4AFF3-F116-4CDA-BD51-F6A421C99574}"/>
              </a:ext>
            </a:extLst>
          </p:cNvPr>
          <p:cNvSpPr txBox="1"/>
          <p:nvPr/>
        </p:nvSpPr>
        <p:spPr>
          <a:xfrm>
            <a:off x="8038628" y="206084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feature va-t-il nous aider a faire la différence ?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7F0C098-76D8-4645-9208-19DACA83B7D3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2998677" cy="263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" dirty="0"/>
              <a:t>Analyse pré-exploratoire et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0869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25245A-E9BF-4BE8-BB07-628E688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12</a:t>
            </a:fld>
            <a:endParaRPr lang="fr-FR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0F6F04-5B38-43B0-B021-C10C8873B735}"/>
              </a:ext>
            </a:extLst>
          </p:cNvPr>
          <p:cNvSpPr txBox="1"/>
          <p:nvPr/>
        </p:nvSpPr>
        <p:spPr>
          <a:xfrm>
            <a:off x="2710036" y="64275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Méthode de paiement la plus utilisée ?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C4AFF3-F116-4CDA-BD51-F6A421C99574}"/>
              </a:ext>
            </a:extLst>
          </p:cNvPr>
          <p:cNvSpPr txBox="1"/>
          <p:nvPr/>
        </p:nvSpPr>
        <p:spPr>
          <a:xfrm>
            <a:off x="7966620" y="2204864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Les clients achètent plutôt des produits pas trop cher.</a:t>
            </a:r>
          </a:p>
          <a:p>
            <a:endParaRPr lang="fr-FR" dirty="0"/>
          </a:p>
          <a:p>
            <a:r>
              <a:rPr lang="fr-FR" dirty="0"/>
              <a:t>- Est il meilleur d’orienter le marketing vers ce type de produits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4A955F-22F6-47EE-A611-D66DA3FA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6" y="2204864"/>
            <a:ext cx="7269062" cy="424847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FBFC819-217F-4E0E-BD17-B88E29EABF67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2998677" cy="263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" dirty="0"/>
              <a:t>Analyse pré-exploratoire et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4384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25245A-E9BF-4BE8-BB07-628E688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13</a:t>
            </a:fld>
            <a:endParaRPr lang="fr-FR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0F6F04-5B38-43B0-B021-C10C8873B735}"/>
              </a:ext>
            </a:extLst>
          </p:cNvPr>
          <p:cNvSpPr txBox="1"/>
          <p:nvPr/>
        </p:nvSpPr>
        <p:spPr>
          <a:xfrm>
            <a:off x="2349996" y="7086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Dans quelles villes les clients achètent le plus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C4AFF3-F116-4CDA-BD51-F6A421C99574}"/>
              </a:ext>
            </a:extLst>
          </p:cNvPr>
          <p:cNvSpPr txBox="1"/>
          <p:nvPr/>
        </p:nvSpPr>
        <p:spPr>
          <a:xfrm>
            <a:off x="7966620" y="2204864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Est il intéressant d’ajouter cette feature au clustering ?</a:t>
            </a:r>
          </a:p>
          <a:p>
            <a:endParaRPr lang="fr-FR" dirty="0"/>
          </a:p>
          <a:p>
            <a:r>
              <a:rPr lang="fr-FR" dirty="0"/>
              <a:t>- Peut elle différencier les clients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E9C2E3A-1B7A-4970-AE46-00BF533B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828867"/>
            <a:ext cx="7476456" cy="432048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25386DC4-B549-4E4A-9155-2F1E3F747008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2998677" cy="263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" dirty="0"/>
              <a:t>Analyse pré-exploratoire et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60866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25245A-E9BF-4BE8-BB07-628E688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14</a:t>
            </a:fld>
            <a:endParaRPr lang="fr-FR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0F6F04-5B38-43B0-B021-C10C8873B735}"/>
              </a:ext>
            </a:extLst>
          </p:cNvPr>
          <p:cNvSpPr txBox="1"/>
          <p:nvPr/>
        </p:nvSpPr>
        <p:spPr>
          <a:xfrm>
            <a:off x="1629916" y="46610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données sont distribués sur combien d’année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C4AFF3-F116-4CDA-BD51-F6A421C99574}"/>
              </a:ext>
            </a:extLst>
          </p:cNvPr>
          <p:cNvSpPr txBox="1"/>
          <p:nvPr/>
        </p:nvSpPr>
        <p:spPr>
          <a:xfrm>
            <a:off x="7966620" y="2204864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l’entreprise est elle nouvelle ?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Progression notable sur l’année 2017.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2018 plutôt stable.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Données insuffisantes pour étudier la stabilité sur le temps.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3F731D-A652-44BE-8225-FA93193A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68" y="1267660"/>
            <a:ext cx="3828749" cy="28861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4AE6D5-4460-4614-97E5-851F22D3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1267660"/>
            <a:ext cx="3794309" cy="28861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2306F45-23FD-445B-8660-9E8DCB0C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1" y="4163234"/>
            <a:ext cx="7713455" cy="2578134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1B7D93B5-F004-4364-8571-DBDF70096504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2998677" cy="263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" dirty="0"/>
              <a:t>Analyse pré-exploratoire et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92034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5960" cy="41883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015" cy="2365453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770" y="1676400"/>
            <a:ext cx="281866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28" y="0"/>
            <a:ext cx="1602970" cy="11414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6" y="6096000"/>
            <a:ext cx="993476" cy="762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4C168AB-7458-4DCD-A81B-49BEFA70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856" y="176533"/>
            <a:ext cx="3765699" cy="50411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lnSpc>
                <a:spcPct val="90000"/>
              </a:lnSpc>
            </a:pPr>
            <a:r>
              <a:rPr lang="en-US" sz="2800" b="1" dirty="0"/>
              <a:t>Feature engineering</a:t>
            </a:r>
          </a:p>
        </p:txBody>
      </p:sp>
      <p:pic>
        <p:nvPicPr>
          <p:cNvPr id="19" name="Graphique 18" descr="Recherche">
            <a:extLst>
              <a:ext uri="{FF2B5EF4-FFF2-40B4-BE49-F238E27FC236}">
                <a16:creationId xmlns:a16="http://schemas.microsoft.com/office/drawing/2014/main" id="{6703B727-FB98-4D26-9959-5FEF3848E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8059" y="214568"/>
            <a:ext cx="528797" cy="52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7B1E99-3CC0-4622-AF6F-63ED03BB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844" y="295729"/>
            <a:ext cx="837980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A013F82-EE5E-44EE-A61D-E31C6657F26F}" type="slidenum">
              <a:rPr lang="en-US" sz="2800" noProof="0" smtClean="0"/>
              <a:pPr defTabSz="914400">
                <a:spcAft>
                  <a:spcPts val="600"/>
                </a:spcAft>
              </a:pPr>
              <a:t>15</a:t>
            </a:fld>
            <a:endParaRPr lang="en-US" sz="2800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76AB7-1D12-4007-B683-BE1561E81A77}"/>
              </a:ext>
            </a:extLst>
          </p:cNvPr>
          <p:cNvSpPr/>
          <p:nvPr/>
        </p:nvSpPr>
        <p:spPr>
          <a:xfrm>
            <a:off x="4293277" y="832700"/>
            <a:ext cx="3079442" cy="85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d’une feature de localisation des clients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962A44-BD63-40A7-9DEC-B7EBC6F534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9682" y="2276872"/>
            <a:ext cx="4501383" cy="38701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F0ED74B-97CC-4643-A2D4-A2BBF9093F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780" y="2276872"/>
            <a:ext cx="4654646" cy="387015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1950C1A-1488-4D52-AB33-AE248362B3AC}"/>
              </a:ext>
            </a:extLst>
          </p:cNvPr>
          <p:cNvSpPr txBox="1"/>
          <p:nvPr/>
        </p:nvSpPr>
        <p:spPr>
          <a:xfrm>
            <a:off x="2133972" y="184482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16A895-BC02-4410-B669-A20D319C205F}"/>
              </a:ext>
            </a:extLst>
          </p:cNvPr>
          <p:cNvSpPr txBox="1"/>
          <p:nvPr/>
        </p:nvSpPr>
        <p:spPr>
          <a:xfrm>
            <a:off x="8902724" y="180152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Après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CD09CF8-BFF8-44FE-AF1D-D72487751F02}"/>
              </a:ext>
            </a:extLst>
          </p:cNvPr>
          <p:cNvSpPr/>
          <p:nvPr/>
        </p:nvSpPr>
        <p:spPr>
          <a:xfrm>
            <a:off x="5543767" y="1875601"/>
            <a:ext cx="64807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B2B0A6-F450-485C-B029-85B8E2F78768}"/>
              </a:ext>
            </a:extLst>
          </p:cNvPr>
          <p:cNvSpPr/>
          <p:nvPr/>
        </p:nvSpPr>
        <p:spPr>
          <a:xfrm>
            <a:off x="2494012" y="2892347"/>
            <a:ext cx="432048" cy="536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F79ABF6-A818-44B9-B2D8-4F01ED0AD69D}"/>
              </a:ext>
            </a:extLst>
          </p:cNvPr>
          <p:cNvSpPr txBox="1"/>
          <p:nvPr/>
        </p:nvSpPr>
        <p:spPr>
          <a:xfrm>
            <a:off x="384398" y="6317847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Petit Trick pour ne pas utiliser les noms catégoriques des villes des clients.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C91335-5128-4A73-A1C2-83C9ADC2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16F71-3A6A-4DD7-8270-657783C0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5" y="116633"/>
            <a:ext cx="1512167" cy="216024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lnSpc>
                <a:spcPct val="90000"/>
              </a:lnSpc>
            </a:pPr>
            <a:r>
              <a:rPr lang="en-US" sz="1000" dirty="0"/>
              <a:t>Feature engineering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15F2B9-AD32-495E-92A3-46774C40187B}"/>
              </a:ext>
            </a:extLst>
          </p:cNvPr>
          <p:cNvSpPr txBox="1"/>
          <p:nvPr/>
        </p:nvSpPr>
        <p:spPr>
          <a:xfrm>
            <a:off x="295375" y="1025626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Certaines features crées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FBBC0C-5186-4487-AC04-436BEE637180}"/>
              </a:ext>
            </a:extLst>
          </p:cNvPr>
          <p:cNvSpPr txBox="1"/>
          <p:nvPr/>
        </p:nvSpPr>
        <p:spPr>
          <a:xfrm>
            <a:off x="3646140" y="423424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Création de nouvelles features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F26A68-12D2-4B74-9E1D-1C7DC12FE9AA}"/>
              </a:ext>
            </a:extLst>
          </p:cNvPr>
          <p:cNvSpPr txBox="1"/>
          <p:nvPr/>
        </p:nvSpPr>
        <p:spPr>
          <a:xfrm>
            <a:off x="765820" y="5994648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N.B : toujours dans l’idée d’essayer de différencier les clients.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643BDAF-9F0D-40B8-B0B2-ABAA889D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67" y="2666125"/>
            <a:ext cx="2520280" cy="25199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79C79C-BED5-40D2-A4CA-CE07D7B1F38D}"/>
              </a:ext>
            </a:extLst>
          </p:cNvPr>
          <p:cNvSpPr/>
          <p:nvPr/>
        </p:nvSpPr>
        <p:spPr>
          <a:xfrm>
            <a:off x="333772" y="2132856"/>
            <a:ext cx="39604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Dummies with OHE for Payments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D66CD0-89DD-4227-AF15-A704F4E601F7}"/>
              </a:ext>
            </a:extLst>
          </p:cNvPr>
          <p:cNvSpPr/>
          <p:nvPr/>
        </p:nvSpPr>
        <p:spPr>
          <a:xfrm>
            <a:off x="5233194" y="2046317"/>
            <a:ext cx="1296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Récence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3F9FD22-3FBA-4D24-B942-FFEF92967FC9}"/>
              </a:ext>
            </a:extLst>
          </p:cNvPr>
          <p:cNvCxnSpPr/>
          <p:nvPr/>
        </p:nvCxnSpPr>
        <p:spPr>
          <a:xfrm>
            <a:off x="4366220" y="1772816"/>
            <a:ext cx="0" cy="392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382BAE6-4423-421C-A12F-10B122AC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30" y="2666125"/>
            <a:ext cx="2886075" cy="175260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6DA89EF-741E-4395-A0D5-5677DBBED4D9}"/>
              </a:ext>
            </a:extLst>
          </p:cNvPr>
          <p:cNvCxnSpPr>
            <a:cxnSpLocks/>
          </p:cNvCxnSpPr>
          <p:nvPr/>
        </p:nvCxnSpPr>
        <p:spPr>
          <a:xfrm>
            <a:off x="7462564" y="1700808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3D38985C-D0FA-4023-89B8-192FFF4BE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88" y="2666125"/>
            <a:ext cx="3390900" cy="22288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693767-F4B8-4800-B9A9-1D31D8C5E1FE}"/>
              </a:ext>
            </a:extLst>
          </p:cNvPr>
          <p:cNvSpPr/>
          <p:nvPr/>
        </p:nvSpPr>
        <p:spPr>
          <a:xfrm>
            <a:off x="8830716" y="2055409"/>
            <a:ext cx="1296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Fréquence</a:t>
            </a:r>
          </a:p>
        </p:txBody>
      </p:sp>
    </p:spTree>
    <p:extLst>
      <p:ext uri="{BB962C8B-B14F-4D97-AF65-F5344CB8AC3E}">
        <p14:creationId xmlns:p14="http://schemas.microsoft.com/office/powerpoint/2010/main" val="23077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06E5CC-71FC-4D89-87B6-A3B4991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EF6C9-F157-4119-8929-DBCE60AAD58B}"/>
              </a:ext>
            </a:extLst>
          </p:cNvPr>
          <p:cNvSpPr/>
          <p:nvPr/>
        </p:nvSpPr>
        <p:spPr>
          <a:xfrm>
            <a:off x="3358108" y="299360"/>
            <a:ext cx="4680520" cy="942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Machine learning Clustering with K-</a:t>
            </a:r>
            <a:r>
              <a:rPr lang="fr-FR" sz="2400" b="1" dirty="0" err="1"/>
              <a:t>means</a:t>
            </a:r>
            <a:endParaRPr lang="fr-FR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A95BC-9B7D-454F-91FD-E78BF10C2022}"/>
              </a:ext>
            </a:extLst>
          </p:cNvPr>
          <p:cNvSpPr/>
          <p:nvPr/>
        </p:nvSpPr>
        <p:spPr>
          <a:xfrm>
            <a:off x="4042184" y="2060848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Sélection des meilleurs features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5D9615-A15E-46F9-BEC7-E1D409B6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4" y="3382889"/>
            <a:ext cx="10010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4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06E5CC-71FC-4D89-87B6-A3B4991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A95BC-9B7D-454F-91FD-E78BF10C2022}"/>
              </a:ext>
            </a:extLst>
          </p:cNvPr>
          <p:cNvSpPr/>
          <p:nvPr/>
        </p:nvSpPr>
        <p:spPr>
          <a:xfrm>
            <a:off x="981844" y="1546846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Corrélations en nos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F8FC7-69BC-4B7D-BCAD-4C7DD6676294}"/>
              </a:ext>
            </a:extLst>
          </p:cNvPr>
          <p:cNvSpPr/>
          <p:nvPr/>
        </p:nvSpPr>
        <p:spPr>
          <a:xfrm>
            <a:off x="7037476" y="1546846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Scaling</a:t>
            </a:r>
            <a:r>
              <a:rPr lang="fr-FR" dirty="0"/>
              <a:t> en utilisant Z-score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CBEA64-F228-426A-A320-CDC10A9927E2}"/>
              </a:ext>
            </a:extLst>
          </p:cNvPr>
          <p:cNvSpPr txBox="1"/>
          <p:nvPr/>
        </p:nvSpPr>
        <p:spPr>
          <a:xfrm>
            <a:off x="5788614" y="5147162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Z-score pour avoir une distribution gaussienne.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947A5E0-57B8-47E7-9C4A-9A99440E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4" y="2348880"/>
            <a:ext cx="4584821" cy="42524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2B4AC22-C99A-4C33-B355-188AA1DAC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033" y="2836774"/>
            <a:ext cx="6975254" cy="1638316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1E48F21D-1787-4D26-9C0A-5AA6B98C8293}"/>
              </a:ext>
            </a:extLst>
          </p:cNvPr>
          <p:cNvSpPr txBox="1">
            <a:spLocks/>
          </p:cNvSpPr>
          <p:nvPr/>
        </p:nvSpPr>
        <p:spPr>
          <a:xfrm>
            <a:off x="261764" y="116633"/>
            <a:ext cx="2808311" cy="179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999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000" dirty="0"/>
              <a:t>Machine learning Clustering with K-</a:t>
            </a:r>
            <a:r>
              <a:rPr lang="fr-FR" sz="1000" dirty="0" err="1"/>
              <a:t>means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9239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06E5CC-71FC-4D89-87B6-A3B4991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144038-C7AC-436A-8254-12E0971943BD}"/>
              </a:ext>
            </a:extLst>
          </p:cNvPr>
          <p:cNvSpPr txBox="1"/>
          <p:nvPr/>
        </p:nvSpPr>
        <p:spPr>
          <a:xfrm>
            <a:off x="1125860" y="367739"/>
            <a:ext cx="9313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Métriques d’évaluation et stabilité des clusters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6825DA-A841-425C-AEA8-E81699EED3BE}"/>
              </a:ext>
            </a:extLst>
          </p:cNvPr>
          <p:cNvSpPr txBox="1"/>
          <p:nvPr/>
        </p:nvSpPr>
        <p:spPr>
          <a:xfrm>
            <a:off x="765820" y="6237312"/>
            <a:ext cx="975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Computational heavy : Ce qui veut dire on utilise seulement une partie des données.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37136F-897E-4EBC-B395-8F8A8B68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22" y="1472073"/>
            <a:ext cx="7416791" cy="4557514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E2AFE345-0F66-4926-8033-6B237305B49D}"/>
              </a:ext>
            </a:extLst>
          </p:cNvPr>
          <p:cNvSpPr/>
          <p:nvPr/>
        </p:nvSpPr>
        <p:spPr>
          <a:xfrm>
            <a:off x="4366220" y="1988840"/>
            <a:ext cx="36004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83C5776-50B7-4356-8F63-3345704C1C14}"/>
              </a:ext>
            </a:extLst>
          </p:cNvPr>
          <p:cNvCxnSpPr/>
          <p:nvPr/>
        </p:nvCxnSpPr>
        <p:spPr>
          <a:xfrm>
            <a:off x="4510236" y="2348880"/>
            <a:ext cx="0" cy="30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652AB68-E2ED-4935-BE51-6A62258D5E65}"/>
              </a:ext>
            </a:extLst>
          </p:cNvPr>
          <p:cNvSpPr txBox="1"/>
          <p:nvPr/>
        </p:nvSpPr>
        <p:spPr>
          <a:xfrm>
            <a:off x="333772" y="1037792"/>
            <a:ext cx="762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Def : Mesure de qualité d'une partition d'un ensemble de données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4884AA41-B21C-467A-9196-0DE9F12B98F6}"/>
              </a:ext>
            </a:extLst>
          </p:cNvPr>
          <p:cNvSpPr txBox="1">
            <a:spLocks/>
          </p:cNvSpPr>
          <p:nvPr/>
        </p:nvSpPr>
        <p:spPr>
          <a:xfrm>
            <a:off x="261764" y="116633"/>
            <a:ext cx="2808311" cy="179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999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000" dirty="0"/>
              <a:t>Machine learning Clustering with K-</a:t>
            </a:r>
            <a:r>
              <a:rPr lang="fr-FR" sz="1000" dirty="0" err="1"/>
              <a:t>means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5004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701924" y="2492896"/>
            <a:ext cx="8784976" cy="3817962"/>
          </a:xfrm>
        </p:spPr>
        <p:txBody>
          <a:bodyPr rtlCol="0" anchor="t">
            <a:normAutofit/>
          </a:bodyPr>
          <a:lstStyle/>
          <a:p>
            <a:pPr algn="ctr"/>
            <a:r>
              <a:rPr lang="fr-FR" sz="4000" b="1" dirty="0"/>
              <a:t>Segmentation des clients d'un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06E5CC-71FC-4D89-87B6-A3B4991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144038-C7AC-436A-8254-12E0971943BD}"/>
              </a:ext>
            </a:extLst>
          </p:cNvPr>
          <p:cNvSpPr txBox="1"/>
          <p:nvPr/>
        </p:nvSpPr>
        <p:spPr>
          <a:xfrm>
            <a:off x="1149496" y="364977"/>
            <a:ext cx="9313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Métriques d’évaluation et stabilité des clusters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6825DA-A841-425C-AEA8-E81699EED3BE}"/>
              </a:ext>
            </a:extLst>
          </p:cNvPr>
          <p:cNvSpPr txBox="1"/>
          <p:nvPr/>
        </p:nvSpPr>
        <p:spPr>
          <a:xfrm>
            <a:off x="765820" y="6237312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Computational light : Ce qui veut dire on peut utiliser la totalité des données.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F774BC-CE59-43B2-8476-5BE8E2E2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1743802"/>
            <a:ext cx="7416824" cy="443462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0794A6C4-92D9-4BCE-9AE7-00FB02FE2826}"/>
              </a:ext>
            </a:extLst>
          </p:cNvPr>
          <p:cNvSpPr/>
          <p:nvPr/>
        </p:nvSpPr>
        <p:spPr>
          <a:xfrm>
            <a:off x="4870276" y="4437112"/>
            <a:ext cx="360040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752E9E0-5425-4ED0-8683-BD4F92AA9A27}"/>
              </a:ext>
            </a:extLst>
          </p:cNvPr>
          <p:cNvSpPr/>
          <p:nvPr/>
        </p:nvSpPr>
        <p:spPr>
          <a:xfrm>
            <a:off x="5662364" y="5013176"/>
            <a:ext cx="288032" cy="2581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4ED7671-3504-47F2-A67E-E96FD82163CE}"/>
              </a:ext>
            </a:extLst>
          </p:cNvPr>
          <p:cNvSpPr txBox="1"/>
          <p:nvPr/>
        </p:nvSpPr>
        <p:spPr>
          <a:xfrm>
            <a:off x="275210" y="1239334"/>
            <a:ext cx="850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Def : interprétation et validation de la cohérence dans l'analyse de cluster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0FFF38D-4D55-46B9-832D-53DF425431D0}"/>
              </a:ext>
            </a:extLst>
          </p:cNvPr>
          <p:cNvSpPr txBox="1">
            <a:spLocks/>
          </p:cNvSpPr>
          <p:nvPr/>
        </p:nvSpPr>
        <p:spPr>
          <a:xfrm>
            <a:off x="261764" y="116633"/>
            <a:ext cx="2808311" cy="179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999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000" dirty="0"/>
              <a:t>Machine learning Clustering with K-</a:t>
            </a:r>
            <a:r>
              <a:rPr lang="fr-FR" sz="1000" dirty="0" err="1"/>
              <a:t>means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14959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06E5CC-71FC-4D89-87B6-A3B4991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005660-6ADA-4887-A5CD-6004094D4E47}"/>
              </a:ext>
            </a:extLst>
          </p:cNvPr>
          <p:cNvSpPr txBox="1">
            <a:spLocks/>
          </p:cNvSpPr>
          <p:nvPr/>
        </p:nvSpPr>
        <p:spPr>
          <a:xfrm>
            <a:off x="261764" y="116633"/>
            <a:ext cx="2808311" cy="179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999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000" dirty="0"/>
              <a:t>Machine learning Clustering with K-</a:t>
            </a:r>
            <a:r>
              <a:rPr lang="fr-FR" sz="1000" dirty="0" err="1"/>
              <a:t>means</a:t>
            </a:r>
            <a:endParaRPr lang="fr-FR" sz="1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144038-C7AC-436A-8254-12E0971943BD}"/>
              </a:ext>
            </a:extLst>
          </p:cNvPr>
          <p:cNvSpPr txBox="1"/>
          <p:nvPr/>
        </p:nvSpPr>
        <p:spPr>
          <a:xfrm>
            <a:off x="1250803" y="387185"/>
            <a:ext cx="8751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Visualisation des clusters en utilisant le t-SNE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87312A-95D4-4C25-96E4-265FF4A33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03" y="1257418"/>
            <a:ext cx="83248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69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06E5CC-71FC-4D89-87B6-A3B4991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144038-C7AC-436A-8254-12E0971943BD}"/>
              </a:ext>
            </a:extLst>
          </p:cNvPr>
          <p:cNvSpPr txBox="1"/>
          <p:nvPr/>
        </p:nvSpPr>
        <p:spPr>
          <a:xfrm>
            <a:off x="1250803" y="387185"/>
            <a:ext cx="8642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Visualisation des clusters en utilisant la PCA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732B93-61A4-4449-8E2F-F604F05791CE}"/>
              </a:ext>
            </a:extLst>
          </p:cNvPr>
          <p:cNvSpPr txBox="1"/>
          <p:nvPr/>
        </p:nvSpPr>
        <p:spPr>
          <a:xfrm>
            <a:off x="477788" y="1145940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Visualisation en 3 dimensions en PCA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BEC6F-765A-4D41-9079-556074A7E546}"/>
              </a:ext>
            </a:extLst>
          </p:cNvPr>
          <p:cNvSpPr/>
          <p:nvPr/>
        </p:nvSpPr>
        <p:spPr>
          <a:xfrm>
            <a:off x="8974733" y="1599114"/>
            <a:ext cx="1728192" cy="47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Variance expliqué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B08EEBC-045D-455E-8228-7C86762A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3" y="2516922"/>
            <a:ext cx="3888432" cy="405935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A8D211FC-5785-4E2B-A039-DFA1C20712D0}"/>
              </a:ext>
            </a:extLst>
          </p:cNvPr>
          <p:cNvSpPr txBox="1">
            <a:spLocks/>
          </p:cNvSpPr>
          <p:nvPr/>
        </p:nvSpPr>
        <p:spPr>
          <a:xfrm>
            <a:off x="261764" y="116633"/>
            <a:ext cx="2808311" cy="179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999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000" dirty="0"/>
              <a:t>Machine learning Clustering with K-</a:t>
            </a:r>
            <a:r>
              <a:rPr lang="fr-FR" sz="1000" dirty="0" err="1"/>
              <a:t>means</a:t>
            </a:r>
            <a:endParaRPr lang="fr-FR" sz="1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349AE3E-7A10-4EB1-923E-85FC351CE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0" y="1835898"/>
            <a:ext cx="6915916" cy="45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06E5CC-71FC-4D89-87B6-A3B4991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144038-C7AC-436A-8254-12E0971943BD}"/>
              </a:ext>
            </a:extLst>
          </p:cNvPr>
          <p:cNvSpPr txBox="1"/>
          <p:nvPr/>
        </p:nvSpPr>
        <p:spPr>
          <a:xfrm>
            <a:off x="1250803" y="387185"/>
            <a:ext cx="8751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Visualisation des clusters en utilisant le t-SNE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732B93-61A4-4449-8E2F-F604F05791CE}"/>
              </a:ext>
            </a:extLst>
          </p:cNvPr>
          <p:cNvSpPr txBox="1"/>
          <p:nvPr/>
        </p:nvSpPr>
        <p:spPr>
          <a:xfrm>
            <a:off x="477788" y="1145940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Visualisation en 2 dimensions sur 5 clusters 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BEC6F-765A-4D41-9079-556074A7E546}"/>
              </a:ext>
            </a:extLst>
          </p:cNvPr>
          <p:cNvSpPr/>
          <p:nvPr/>
        </p:nvSpPr>
        <p:spPr>
          <a:xfrm>
            <a:off x="8758708" y="1628800"/>
            <a:ext cx="1728192" cy="47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Supposition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AB48972-F95E-47B6-BDA5-9711743E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5" y="1916832"/>
            <a:ext cx="6670045" cy="38611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C5ED88-D2F9-4213-852F-72AF25BF6137}"/>
              </a:ext>
            </a:extLst>
          </p:cNvPr>
          <p:cNvSpPr txBox="1"/>
          <p:nvPr/>
        </p:nvSpPr>
        <p:spPr>
          <a:xfrm>
            <a:off x="7030516" y="2574542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nouveau cluster d’</a:t>
            </a:r>
            <a:r>
              <a:rPr lang="fr-FR" dirty="0" err="1"/>
              <a:t>outliers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Peut se révéler utile dans certains 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Cluster mineur donc 4 clusters est le nombre optimale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29A0B71-D8C9-4DF9-9DF0-A27235FED946}"/>
              </a:ext>
            </a:extLst>
          </p:cNvPr>
          <p:cNvSpPr txBox="1">
            <a:spLocks/>
          </p:cNvSpPr>
          <p:nvPr/>
        </p:nvSpPr>
        <p:spPr>
          <a:xfrm>
            <a:off x="261764" y="116633"/>
            <a:ext cx="2808311" cy="179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999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000" dirty="0"/>
              <a:t>Machine learning Clustering with K-</a:t>
            </a:r>
            <a:r>
              <a:rPr lang="fr-FR" sz="1000" dirty="0" err="1"/>
              <a:t>means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33061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CE8176-E596-4881-ABDC-5F44CFA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86CC2E-7175-49F1-806B-5709FDE611CE}"/>
              </a:ext>
            </a:extLst>
          </p:cNvPr>
          <p:cNvSpPr txBox="1"/>
          <p:nvPr/>
        </p:nvSpPr>
        <p:spPr>
          <a:xfrm>
            <a:off x="3502124" y="376844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Autre Algorithme : DBSCAN 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73BA8F-923E-42A0-9353-15F6FD74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276872"/>
            <a:ext cx="5161211" cy="34408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73D58A7-9B59-4251-AF2F-8C6BF9C6CE72}"/>
              </a:ext>
            </a:extLst>
          </p:cNvPr>
          <p:cNvSpPr txBox="1"/>
          <p:nvPr/>
        </p:nvSpPr>
        <p:spPr>
          <a:xfrm>
            <a:off x="2286514" y="178666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2D en PCA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E0C3E2-C4B4-4E91-9245-0B44789F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38" y="2244010"/>
            <a:ext cx="5269706" cy="347366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8CF87C5-E3BC-4264-A05B-C052CA393B29}"/>
              </a:ext>
            </a:extLst>
          </p:cNvPr>
          <p:cNvSpPr txBox="1"/>
          <p:nvPr/>
        </p:nvSpPr>
        <p:spPr>
          <a:xfrm>
            <a:off x="7871220" y="1783997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3D en PCA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048C2A-5021-4FBC-9EA4-AF2466A1B8A3}"/>
              </a:ext>
            </a:extLst>
          </p:cNvPr>
          <p:cNvSpPr txBox="1"/>
          <p:nvPr/>
        </p:nvSpPr>
        <p:spPr>
          <a:xfrm>
            <a:off x="405780" y="1174065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 vaut pas le cout d’être approfondi </a:t>
            </a:r>
          </a:p>
        </p:txBody>
      </p:sp>
    </p:spTree>
    <p:extLst>
      <p:ext uri="{BB962C8B-B14F-4D97-AF65-F5344CB8AC3E}">
        <p14:creationId xmlns:p14="http://schemas.microsoft.com/office/powerpoint/2010/main" val="442479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DB1E9-F71E-4855-9A97-DA2C82D1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72" y="908720"/>
            <a:ext cx="3168352" cy="763519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29EDAF-7342-4745-B7BE-3B2C46E3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B86B66-4F41-4A95-B1E2-3BCB079C8A0A}"/>
              </a:ext>
            </a:extLst>
          </p:cNvPr>
          <p:cNvSpPr txBox="1"/>
          <p:nvPr/>
        </p:nvSpPr>
        <p:spPr>
          <a:xfrm>
            <a:off x="1125860" y="2780928"/>
            <a:ext cx="104663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Clusters facile à comprendre et a utiliser pour l’équipe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mise en route de la stratégie marketing rapidement grâce au nombre de clusters choisis.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Clusters suffisamment stable mais à mettre a jour chaque année.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99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06E5CC-71FC-4D89-87B6-A3B4991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005660-6ADA-4887-A5CD-6004094D4E47}"/>
              </a:ext>
            </a:extLst>
          </p:cNvPr>
          <p:cNvSpPr txBox="1">
            <a:spLocks/>
          </p:cNvSpPr>
          <p:nvPr/>
        </p:nvSpPr>
        <p:spPr>
          <a:xfrm>
            <a:off x="261765" y="116633"/>
            <a:ext cx="2520280" cy="17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999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>
              <a:lnSpc>
                <a:spcPct val="90000"/>
              </a:lnSpc>
            </a:pPr>
            <a:r>
              <a:rPr lang="en-US" sz="1000" dirty="0"/>
              <a:t>Preprocessing et Feature engineering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144038-C7AC-436A-8254-12E0971943BD}"/>
              </a:ext>
            </a:extLst>
          </p:cNvPr>
          <p:cNvSpPr txBox="1"/>
          <p:nvPr/>
        </p:nvSpPr>
        <p:spPr>
          <a:xfrm>
            <a:off x="3730789" y="836712"/>
            <a:ext cx="3918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Prochaine étape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9C6125-9181-48CE-B795-5AFFA08F620E}"/>
              </a:ext>
            </a:extLst>
          </p:cNvPr>
          <p:cNvSpPr txBox="1"/>
          <p:nvPr/>
        </p:nvSpPr>
        <p:spPr>
          <a:xfrm>
            <a:off x="1701924" y="2228671"/>
            <a:ext cx="7975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plus de données pour un clustering encore plus fiable.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d’avoir plus d’informations concernant le client pour les différencier d’avantage.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Utiliser un Xgboost ou autre pour essayer de prédire les clusters et ainsi comprendre l’importance des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Construire un système de recommandation pour cibler encore plus les produits.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47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586FA-E4BC-4CB8-A8B1-0BE5743B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74320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Merci de votre attention 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E31871-D675-4D20-B249-49139A28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765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058648" y="1162227"/>
            <a:ext cx="9144001" cy="1512168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000" dirty="0"/>
              <a:t>La problématique 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D9FEEF-3E40-48E9-AB64-32106724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55DAD-F62A-4E8E-81D9-541E9171A2FC}"/>
              </a:ext>
            </a:extLst>
          </p:cNvPr>
          <p:cNvSpPr/>
          <p:nvPr/>
        </p:nvSpPr>
        <p:spPr>
          <a:xfrm>
            <a:off x="1953951" y="2687717"/>
            <a:ext cx="8280920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2400" dirty="0"/>
              <a:t>Comprendre les différents types d’utilisateurs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Segmenter les clients de façon exploitable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algn="ctr" rtl="0"/>
            <a:r>
              <a:rPr lang="fr-FR" sz="5400" dirty="0"/>
              <a:t>Méthodologie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F1581C0-A1D6-4957-837F-3E3B587C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132856"/>
            <a:ext cx="9134391" cy="4114801"/>
          </a:xfrm>
        </p:spPr>
        <p:txBody>
          <a:bodyPr>
            <a:normAutofit/>
          </a:bodyPr>
          <a:lstStyle/>
          <a:p>
            <a:r>
              <a:rPr lang="fr-FR" dirty="0"/>
              <a:t>Analyse pré-exploratoire et cleaning de chaque dataset.</a:t>
            </a:r>
          </a:p>
          <a:p>
            <a:endParaRPr lang="fr-FR" dirty="0"/>
          </a:p>
          <a:p>
            <a:r>
              <a:rPr lang="fr-FR" dirty="0"/>
              <a:t>Exploration visuelle des données sur le dataset «  Master ».</a:t>
            </a:r>
          </a:p>
          <a:p>
            <a:endParaRPr lang="fr-FR" dirty="0"/>
          </a:p>
          <a:p>
            <a:r>
              <a:rPr lang="fr-FR" dirty="0"/>
              <a:t>Preprocessing et Feature engineering.</a:t>
            </a:r>
          </a:p>
          <a:p>
            <a:endParaRPr lang="fr-FR" dirty="0"/>
          </a:p>
          <a:p>
            <a:r>
              <a:rPr lang="fr-FR" dirty="0"/>
              <a:t>Préparation des features pour le clustering.</a:t>
            </a:r>
          </a:p>
          <a:p>
            <a:endParaRPr lang="fr-FR" dirty="0"/>
          </a:p>
          <a:p>
            <a:r>
              <a:rPr lang="fr-FR" dirty="0"/>
              <a:t>Stabilité des clusters en optimisant le nombre utilisé.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2089F-6367-4E37-9A15-BB18D867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F94F2-151A-4DEB-9648-34740779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580736"/>
            <a:ext cx="8981844" cy="850055"/>
          </a:xfrm>
        </p:spPr>
        <p:txBody>
          <a:bodyPr anchor="t"/>
          <a:lstStyle/>
          <a:p>
            <a:r>
              <a:rPr lang="fr-FR" sz="3200" dirty="0"/>
              <a:t>Première observation des différents datasets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FB0015-7764-435E-87F5-6BF11742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B4D0CA-E749-462E-B0D7-1C35F3F6AC57}"/>
              </a:ext>
            </a:extLst>
          </p:cNvPr>
          <p:cNvSpPr txBox="1"/>
          <p:nvPr/>
        </p:nvSpPr>
        <p:spPr>
          <a:xfrm>
            <a:off x="1953952" y="141277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Customer infos dataset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6104A5-E399-4233-AAD9-C52D3B49629C}"/>
              </a:ext>
            </a:extLst>
          </p:cNvPr>
          <p:cNvSpPr txBox="1"/>
          <p:nvPr/>
        </p:nvSpPr>
        <p:spPr>
          <a:xfrm>
            <a:off x="7856834" y="156072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Orders dataset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0E0A6371-D775-44B9-A1F2-1DAACC1579DF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2664296" cy="3649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/>
              <a:t>Analyse pré-exploratoire</a:t>
            </a: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4273BE-AF37-48C3-A31F-76FFDC35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58" y="1998132"/>
            <a:ext cx="4392488" cy="42132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316356-EFC8-4D69-ADA7-EB7D80B6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120" y="1994064"/>
            <a:ext cx="4062027" cy="42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764" y="32535"/>
            <a:ext cx="2664296" cy="364941"/>
          </a:xfrm>
        </p:spPr>
        <p:txBody>
          <a:bodyPr rtlCol="0" anchor="t"/>
          <a:lstStyle/>
          <a:p>
            <a:pPr rtl="0"/>
            <a:r>
              <a:rPr lang="fr-FR" sz="1600" dirty="0"/>
              <a:t>Analyse pré-exploratoire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0C321D-29AC-4B48-94FA-C452DA8B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6</a:t>
            </a:fld>
            <a:endParaRPr lang="fr-FR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E7D238-405A-4500-8947-6DB229AFA602}"/>
              </a:ext>
            </a:extLst>
          </p:cNvPr>
          <p:cNvSpPr txBox="1"/>
          <p:nvPr/>
        </p:nvSpPr>
        <p:spPr>
          <a:xfrm>
            <a:off x="5014292" y="184453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Reviews dataset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2A96A5-DEE9-49EB-B912-D1A4352F5058}"/>
              </a:ext>
            </a:extLst>
          </p:cNvPr>
          <p:cNvSpPr txBox="1"/>
          <p:nvPr/>
        </p:nvSpPr>
        <p:spPr>
          <a:xfrm>
            <a:off x="2402519" y="249289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A27883-49F3-45EE-AC72-07D03A2B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0" y="2996952"/>
            <a:ext cx="4991100" cy="23622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A2D91F6-3D3C-4494-8EC5-CF8B58143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3212976"/>
            <a:ext cx="4933950" cy="163830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7039C0F-AE18-4F2C-AB2D-185A7F5BFE22}"/>
              </a:ext>
            </a:extLst>
          </p:cNvPr>
          <p:cNvSpPr/>
          <p:nvPr/>
        </p:nvSpPr>
        <p:spPr>
          <a:xfrm>
            <a:off x="5820343" y="3870275"/>
            <a:ext cx="64807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64DB44-6DF6-4944-8882-69CF269BD181}"/>
              </a:ext>
            </a:extLst>
          </p:cNvPr>
          <p:cNvSpPr txBox="1"/>
          <p:nvPr/>
        </p:nvSpPr>
        <p:spPr>
          <a:xfrm>
            <a:off x="8510389" y="267756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2AC603-202F-4DBB-9654-C82B43EA0C39}"/>
              </a:ext>
            </a:extLst>
          </p:cNvPr>
          <p:cNvSpPr txBox="1"/>
          <p:nvPr/>
        </p:nvSpPr>
        <p:spPr>
          <a:xfrm>
            <a:off x="2618565" y="692695"/>
            <a:ext cx="5920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Transformations des Datasets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764" y="32535"/>
            <a:ext cx="4320480" cy="364941"/>
          </a:xfrm>
        </p:spPr>
        <p:txBody>
          <a:bodyPr rtlCol="0" anchor="t"/>
          <a:lstStyle/>
          <a:p>
            <a:pPr rtl="0"/>
            <a:r>
              <a:rPr lang="fr-FR" sz="1600" dirty="0"/>
              <a:t>Analyse pré-exploratoire et Preprocessing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0C321D-29AC-4B48-94FA-C452DA8B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7</a:t>
            </a:fld>
            <a:endParaRPr lang="fr-FR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E7D238-405A-4500-8947-6DB229AFA602}"/>
              </a:ext>
            </a:extLst>
          </p:cNvPr>
          <p:cNvSpPr txBox="1"/>
          <p:nvPr/>
        </p:nvSpPr>
        <p:spPr>
          <a:xfrm>
            <a:off x="4717546" y="2038481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Orders dataset (Achats)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2A96A5-DEE9-49EB-B912-D1A4352F5058}"/>
              </a:ext>
            </a:extLst>
          </p:cNvPr>
          <p:cNvSpPr txBox="1"/>
          <p:nvPr/>
        </p:nvSpPr>
        <p:spPr>
          <a:xfrm>
            <a:off x="2133972" y="267756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7039C0F-AE18-4F2C-AB2D-185A7F5BFE22}"/>
              </a:ext>
            </a:extLst>
          </p:cNvPr>
          <p:cNvSpPr/>
          <p:nvPr/>
        </p:nvSpPr>
        <p:spPr>
          <a:xfrm>
            <a:off x="5770377" y="3936928"/>
            <a:ext cx="64807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64DB44-6DF6-4944-8882-69CF269BD181}"/>
              </a:ext>
            </a:extLst>
          </p:cNvPr>
          <p:cNvSpPr txBox="1"/>
          <p:nvPr/>
        </p:nvSpPr>
        <p:spPr>
          <a:xfrm>
            <a:off x="8510389" y="267756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2AC603-202F-4DBB-9654-C82B43EA0C39}"/>
              </a:ext>
            </a:extLst>
          </p:cNvPr>
          <p:cNvSpPr txBox="1"/>
          <p:nvPr/>
        </p:nvSpPr>
        <p:spPr>
          <a:xfrm>
            <a:off x="3134307" y="679573"/>
            <a:ext cx="5920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Transformations des Datasets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779140-6F9F-4B94-A236-D413E591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6" y="3140968"/>
            <a:ext cx="5475828" cy="2213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936C4A-95E8-4D9D-BA76-9199ECDF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52" y="3140968"/>
            <a:ext cx="5267257" cy="2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AA4D3E-12ED-4F30-BB55-71FC52D4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8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D88EEC8-FEAD-4D19-BB42-CB691948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32535"/>
            <a:ext cx="4392488" cy="364941"/>
          </a:xfrm>
        </p:spPr>
        <p:txBody>
          <a:bodyPr rtlCol="0" anchor="t"/>
          <a:lstStyle/>
          <a:p>
            <a:r>
              <a:rPr lang="fr-FR" sz="1600" dirty="0"/>
              <a:t>Analyse pré-exploratoire et Preprocessing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760E5B-3EC1-4971-9D04-BEE9944CF184}"/>
              </a:ext>
            </a:extLst>
          </p:cNvPr>
          <p:cNvSpPr txBox="1"/>
          <p:nvPr/>
        </p:nvSpPr>
        <p:spPr>
          <a:xfrm>
            <a:off x="3257632" y="592893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Create Master Dataframe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74DA7B-5386-40D6-A431-20B8082FC778}"/>
              </a:ext>
            </a:extLst>
          </p:cNvPr>
          <p:cNvSpPr txBox="1"/>
          <p:nvPr/>
        </p:nvSpPr>
        <p:spPr>
          <a:xfrm>
            <a:off x="1899008" y="1927457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 dataframe features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EFBED-452E-4F9C-8653-3B7E91FD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436057"/>
            <a:ext cx="3305175" cy="3829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60AEB9-08FA-4D02-91E6-40FD6945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13" y="2436057"/>
            <a:ext cx="3295650" cy="3486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F55FBE-62D5-426E-AFB2-89CA5118125E}"/>
              </a:ext>
            </a:extLst>
          </p:cNvPr>
          <p:cNvSpPr/>
          <p:nvPr/>
        </p:nvSpPr>
        <p:spPr>
          <a:xfrm>
            <a:off x="847353" y="2492896"/>
            <a:ext cx="86409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14653-6DD6-49E8-8B5B-61495FA28CAA}"/>
              </a:ext>
            </a:extLst>
          </p:cNvPr>
          <p:cNvSpPr/>
          <p:nvPr/>
        </p:nvSpPr>
        <p:spPr>
          <a:xfrm>
            <a:off x="909836" y="3068960"/>
            <a:ext cx="208823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E54CC-5A41-4AED-8684-360541612ADD}"/>
              </a:ext>
            </a:extLst>
          </p:cNvPr>
          <p:cNvSpPr/>
          <p:nvPr/>
        </p:nvSpPr>
        <p:spPr>
          <a:xfrm>
            <a:off x="909836" y="4974234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8FF06-8751-405B-9F45-20EAD920A996}"/>
              </a:ext>
            </a:extLst>
          </p:cNvPr>
          <p:cNvSpPr/>
          <p:nvPr/>
        </p:nvSpPr>
        <p:spPr>
          <a:xfrm>
            <a:off x="909836" y="5301208"/>
            <a:ext cx="108012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586033-4108-4928-AD45-8D0D44FF1D65}"/>
              </a:ext>
            </a:extLst>
          </p:cNvPr>
          <p:cNvSpPr/>
          <p:nvPr/>
        </p:nvSpPr>
        <p:spPr>
          <a:xfrm>
            <a:off x="4143003" y="3002829"/>
            <a:ext cx="511249" cy="21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A8DE9B-6648-425F-ABBD-632265F084CB}"/>
              </a:ext>
            </a:extLst>
          </p:cNvPr>
          <p:cNvSpPr/>
          <p:nvPr/>
        </p:nvSpPr>
        <p:spPr>
          <a:xfrm>
            <a:off x="4158406" y="3234172"/>
            <a:ext cx="1159321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EAC67-EE42-42C9-A43F-599E2EA33F03}"/>
              </a:ext>
            </a:extLst>
          </p:cNvPr>
          <p:cNvSpPr/>
          <p:nvPr/>
        </p:nvSpPr>
        <p:spPr>
          <a:xfrm>
            <a:off x="4143003" y="3423123"/>
            <a:ext cx="1879401" cy="155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D8C8-466A-4619-8730-76D065241C79}"/>
              </a:ext>
            </a:extLst>
          </p:cNvPr>
          <p:cNvSpPr/>
          <p:nvPr/>
        </p:nvSpPr>
        <p:spPr>
          <a:xfrm>
            <a:off x="4143003" y="4200042"/>
            <a:ext cx="144735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80E3C-144A-47FE-9DBE-3176548EB8C1}"/>
              </a:ext>
            </a:extLst>
          </p:cNvPr>
          <p:cNvSpPr/>
          <p:nvPr/>
        </p:nvSpPr>
        <p:spPr>
          <a:xfrm>
            <a:off x="4143003" y="5517232"/>
            <a:ext cx="137534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1A778D-6764-4A2E-9E5A-68E1EF8A0933}"/>
              </a:ext>
            </a:extLst>
          </p:cNvPr>
          <p:cNvSpPr/>
          <p:nvPr/>
        </p:nvSpPr>
        <p:spPr>
          <a:xfrm>
            <a:off x="1845940" y="1927457"/>
            <a:ext cx="3248173" cy="3936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Master dataframe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228046-38F2-49B2-A6A8-A45E31B088BE}"/>
              </a:ext>
            </a:extLst>
          </p:cNvPr>
          <p:cNvSpPr/>
          <p:nvPr/>
        </p:nvSpPr>
        <p:spPr>
          <a:xfrm>
            <a:off x="909836" y="5733256"/>
            <a:ext cx="115212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A8F8BF-7D8A-4BF0-8E7E-74E1873C934A}"/>
              </a:ext>
            </a:extLst>
          </p:cNvPr>
          <p:cNvSpPr txBox="1"/>
          <p:nvPr/>
        </p:nvSpPr>
        <p:spPr>
          <a:xfrm>
            <a:off x="7629822" y="2343732"/>
            <a:ext cx="425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Prochaine étape ?</a:t>
            </a:r>
          </a:p>
          <a:p>
            <a:endParaRPr lang="fr-FR" dirty="0"/>
          </a:p>
          <a:p>
            <a:r>
              <a:rPr lang="fr-FR" dirty="0"/>
              <a:t> Visualiser les features hautement corrèles.</a:t>
            </a:r>
          </a:p>
        </p:txBody>
      </p:sp>
    </p:spTree>
    <p:extLst>
      <p:ext uri="{BB962C8B-B14F-4D97-AF65-F5344CB8AC3E}">
        <p14:creationId xmlns:p14="http://schemas.microsoft.com/office/powerpoint/2010/main" val="23217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25245A-E9BF-4BE8-BB07-628E688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9</a:t>
            </a:fld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703DE66-5456-4BF9-A5A0-3356521649E8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2998677" cy="263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" dirty="0"/>
              <a:t>Analyse pré-exploratoire et Preprocessing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0F6F04-5B38-43B0-B021-C10C8873B735}"/>
              </a:ext>
            </a:extLst>
          </p:cNvPr>
          <p:cNvSpPr txBox="1"/>
          <p:nvPr/>
        </p:nvSpPr>
        <p:spPr>
          <a:xfrm>
            <a:off x="2277988" y="44874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Visualisation des corrélations entres les features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3DB52B-7C77-4493-B01B-E1A82E6A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9" y="1844824"/>
            <a:ext cx="5582306" cy="474593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23E6875-DAEF-428B-B46D-6C5928B3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81" y="1844824"/>
            <a:ext cx="5296045" cy="4738392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D97F598-C288-4AA8-AD4C-E0C599824306}"/>
              </a:ext>
            </a:extLst>
          </p:cNvPr>
          <p:cNvSpPr/>
          <p:nvPr/>
        </p:nvSpPr>
        <p:spPr>
          <a:xfrm>
            <a:off x="5878388" y="1412776"/>
            <a:ext cx="64807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7B50DD-D1D8-435E-82F8-74D8A2747DDD}"/>
              </a:ext>
            </a:extLst>
          </p:cNvPr>
          <p:cNvSpPr txBox="1"/>
          <p:nvPr/>
        </p:nvSpPr>
        <p:spPr>
          <a:xfrm>
            <a:off x="2566020" y="138199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Brut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3E9146-871E-46D0-954E-D30068B443A8}"/>
              </a:ext>
            </a:extLst>
          </p:cNvPr>
          <p:cNvSpPr txBox="1"/>
          <p:nvPr/>
        </p:nvSpPr>
        <p:spPr>
          <a:xfrm>
            <a:off x="8995742" y="141247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Transformé</a:t>
            </a:r>
          </a:p>
        </p:txBody>
      </p:sp>
    </p:spTree>
    <p:extLst>
      <p:ext uri="{BB962C8B-B14F-4D97-AF65-F5344CB8AC3E}">
        <p14:creationId xmlns:p14="http://schemas.microsoft.com/office/powerpoint/2010/main" val="18814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Personnalisé</PresentationFormat>
  <Paragraphs>173</Paragraphs>
  <Slides>27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Corbel</vt:lpstr>
      <vt:lpstr>Wingdings 3</vt:lpstr>
      <vt:lpstr>Ion</vt:lpstr>
      <vt:lpstr>Bonjour !</vt:lpstr>
      <vt:lpstr>Segmentation des clients d'un site e-commerce</vt:lpstr>
      <vt:lpstr>La problématique ?</vt:lpstr>
      <vt:lpstr>Méthodologie</vt:lpstr>
      <vt:lpstr>Première observation des différents datasets</vt:lpstr>
      <vt:lpstr>Analyse pré-exploratoire</vt:lpstr>
      <vt:lpstr>Analyse pré-exploratoire et Preprocessing</vt:lpstr>
      <vt:lpstr>Analyse pré-exploratoire et Preprocessing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Feature engineering</vt:lpstr>
      <vt:lpstr>Feature engineering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  <vt:lpstr>Merci de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2020-01-23T17:42:30Z</dcterms:created>
  <dcterms:modified xsi:type="dcterms:W3CDTF">2020-02-23T23:37:41Z</dcterms:modified>
</cp:coreProperties>
</file>