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notesMasterIdLst>
    <p:notesMasterId r:id="rId26"/>
  </p:notesMasterIdLst>
  <p:handoutMasterIdLst>
    <p:handoutMasterId r:id="rId27"/>
  </p:handoutMasterIdLst>
  <p:sldIdLst>
    <p:sldId id="333" r:id="rId5"/>
    <p:sldId id="265" r:id="rId6"/>
    <p:sldId id="310" r:id="rId7"/>
    <p:sldId id="311" r:id="rId8"/>
    <p:sldId id="334" r:id="rId9"/>
    <p:sldId id="313" r:id="rId10"/>
    <p:sldId id="335" r:id="rId11"/>
    <p:sldId id="347" r:id="rId12"/>
    <p:sldId id="314" r:id="rId13"/>
    <p:sldId id="348" r:id="rId14"/>
    <p:sldId id="349" r:id="rId15"/>
    <p:sldId id="350" r:id="rId16"/>
    <p:sldId id="351" r:id="rId17"/>
    <p:sldId id="352" r:id="rId18"/>
    <p:sldId id="355" r:id="rId19"/>
    <p:sldId id="356" r:id="rId20"/>
    <p:sldId id="354" r:id="rId21"/>
    <p:sldId id="357" r:id="rId22"/>
    <p:sldId id="358" r:id="rId23"/>
    <p:sldId id="353" r:id="rId24"/>
    <p:sldId id="332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707" autoAdjust="0"/>
  </p:normalViewPr>
  <p:slideViewPr>
    <p:cSldViewPr showGuides="1">
      <p:cViewPr>
        <p:scale>
          <a:sx n="100" d="100"/>
          <a:sy n="100" d="100"/>
        </p:scale>
        <p:origin x="1262" y="51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40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23/01/2020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23/01/2020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22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42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modèle a Tendance a sous-estimer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70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5686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6951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01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8722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7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5121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714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99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59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726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87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8459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16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74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90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1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3A8B-BD4C-4427-8B8A-DB8810E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7432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Bonjour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D3E5A5-2B40-425E-85CC-2FEBC94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4" name="Sous-titre 3">
            <a:extLst>
              <a:ext uri="{FF2B5EF4-FFF2-40B4-BE49-F238E27FC236}">
                <a16:creationId xmlns:a16="http://schemas.microsoft.com/office/drawing/2014/main" id="{C52FD312-BCDC-401A-994D-5B87B1550301}"/>
              </a:ext>
            </a:extLst>
          </p:cNvPr>
          <p:cNvSpPr txBox="1">
            <a:spLocks/>
          </p:cNvSpPr>
          <p:nvPr/>
        </p:nvSpPr>
        <p:spPr>
          <a:xfrm>
            <a:off x="189756" y="6165304"/>
            <a:ext cx="468052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/>
              <a:t>Présenté par Aghiles Ait lounis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6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C91335-5128-4A73-A1C2-83C9ADC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16F71-3A6A-4DD7-8270-657783C0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5" y="116633"/>
            <a:ext cx="2520280" cy="21602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1000" dirty="0"/>
              <a:t>Preprocessing et Feature engineering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ABCF79-A89E-453D-A94D-9265290E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3068960"/>
            <a:ext cx="7212847" cy="266429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DE2E15-8750-4E35-A129-DD4E462A44BB}"/>
              </a:ext>
            </a:extLst>
          </p:cNvPr>
          <p:cNvSpPr txBox="1"/>
          <p:nvPr/>
        </p:nvSpPr>
        <p:spPr>
          <a:xfrm>
            <a:off x="333772" y="1337020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Fallait t’il utiliser OneHotEncoder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15F2B9-AD32-495E-92A3-46774C40187B}"/>
              </a:ext>
            </a:extLst>
          </p:cNvPr>
          <p:cNvSpPr txBox="1"/>
          <p:nvPr/>
        </p:nvSpPr>
        <p:spPr>
          <a:xfrm>
            <a:off x="2864632" y="2636911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Statistiques descriptives des features catégoriques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A47BE8-E376-441B-A65A-0A2F251F7696}"/>
              </a:ext>
            </a:extLst>
          </p:cNvPr>
          <p:cNvSpPr txBox="1"/>
          <p:nvPr/>
        </p:nvSpPr>
        <p:spPr>
          <a:xfrm>
            <a:off x="261765" y="1803007"/>
            <a:ext cx="605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- Faire une imputation par la moyenne, le mode…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FBBC0C-5186-4487-AC04-436BEE637180}"/>
              </a:ext>
            </a:extLst>
          </p:cNvPr>
          <p:cNvSpPr txBox="1"/>
          <p:nvPr/>
        </p:nvSpPr>
        <p:spPr>
          <a:xfrm>
            <a:off x="2067447" y="636523"/>
            <a:ext cx="789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Petit moment de réflexion avant de continuer le preprocessing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F26A68-12D2-4B74-9E1D-1C7DC12FE9AA}"/>
              </a:ext>
            </a:extLst>
          </p:cNvPr>
          <p:cNvSpPr txBox="1"/>
          <p:nvPr/>
        </p:nvSpPr>
        <p:spPr>
          <a:xfrm>
            <a:off x="765820" y="5994648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prend la décision de continuer avec une imputation par la moyenne et continuer a utiliser LabelEncoder.</a:t>
            </a:r>
          </a:p>
        </p:txBody>
      </p:sp>
    </p:spTree>
    <p:extLst>
      <p:ext uri="{BB962C8B-B14F-4D97-AF65-F5344CB8AC3E}">
        <p14:creationId xmlns:p14="http://schemas.microsoft.com/office/powerpoint/2010/main" val="2307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06E5CC-71FC-4D89-87B6-A3B4991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005660-6ADA-4887-A5CD-6004094D4E47}"/>
              </a:ext>
            </a:extLst>
          </p:cNvPr>
          <p:cNvSpPr txBox="1">
            <a:spLocks/>
          </p:cNvSpPr>
          <p:nvPr/>
        </p:nvSpPr>
        <p:spPr>
          <a:xfrm>
            <a:off x="261765" y="116633"/>
            <a:ext cx="2520280" cy="17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lnSpc>
                <a:spcPct val="90000"/>
              </a:lnSpc>
            </a:pPr>
            <a:r>
              <a:rPr lang="en-US" sz="1000" dirty="0"/>
              <a:t>Preprocessing et Feature engineering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487D31-0A7B-426E-9497-9FCB15A15B8A}"/>
              </a:ext>
            </a:extLst>
          </p:cNvPr>
          <p:cNvSpPr txBox="1"/>
          <p:nvPr/>
        </p:nvSpPr>
        <p:spPr>
          <a:xfrm>
            <a:off x="117748" y="1111728"/>
            <a:ext cx="4491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- Natural langage processing </a:t>
            </a:r>
          </a:p>
          <a:p>
            <a:endParaRPr lang="fr-FR" dirty="0"/>
          </a:p>
          <a:p>
            <a:r>
              <a:rPr lang="fr-FR" dirty="0"/>
              <a:t> -  feature text extraction</a:t>
            </a:r>
          </a:p>
          <a:p>
            <a:endParaRPr lang="fr-FR" dirty="0"/>
          </a:p>
          <a:p>
            <a:r>
              <a:rPr lang="fr-FR" dirty="0"/>
              <a:t> - Utilisation de TfidVectorizer, n_grame</a:t>
            </a:r>
          </a:p>
          <a:p>
            <a:endParaRPr lang="fr-FR" dirty="0"/>
          </a:p>
          <a:p>
            <a:r>
              <a:rPr lang="fr-FR" dirty="0"/>
              <a:t> Conclusion ?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B1BB9B-501A-4AA5-A496-4C737C36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501008"/>
            <a:ext cx="8796861" cy="27187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CDE091-81ED-44F4-A134-1001B4BB28A3}"/>
              </a:ext>
            </a:extLst>
          </p:cNvPr>
          <p:cNvSpPr txBox="1"/>
          <p:nvPr/>
        </p:nvSpPr>
        <p:spPr>
          <a:xfrm>
            <a:off x="3286100" y="2958387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du processing de la colonne: Adress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EF6C9-F157-4119-8929-DBCE60AAD58B}"/>
              </a:ext>
            </a:extLst>
          </p:cNvPr>
          <p:cNvSpPr/>
          <p:nvPr/>
        </p:nvSpPr>
        <p:spPr>
          <a:xfrm>
            <a:off x="4741537" y="398347"/>
            <a:ext cx="2705748" cy="5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complexe</a:t>
            </a:r>
          </a:p>
        </p:txBody>
      </p:sp>
    </p:spTree>
    <p:extLst>
      <p:ext uri="{BB962C8B-B14F-4D97-AF65-F5344CB8AC3E}">
        <p14:creationId xmlns:p14="http://schemas.microsoft.com/office/powerpoint/2010/main" val="62244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2BC375-42DC-4159-8356-AF6A4AE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12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1184C2-BDE3-4C5E-A841-2C05CA75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3284983"/>
            <a:ext cx="4057037" cy="24800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52960F-795F-4D4E-9A25-53CEF56A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3284983"/>
            <a:ext cx="2039665" cy="24800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F48421-FEB8-4EE8-9487-6DE167BB06AD}"/>
              </a:ext>
            </a:extLst>
          </p:cNvPr>
          <p:cNvSpPr txBox="1"/>
          <p:nvPr/>
        </p:nvSpPr>
        <p:spPr>
          <a:xfrm>
            <a:off x="1869460" y="281712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D9420F-66D1-49F4-A6D7-17842D851534}"/>
              </a:ext>
            </a:extLst>
          </p:cNvPr>
          <p:cNvSpPr txBox="1"/>
          <p:nvPr/>
        </p:nvSpPr>
        <p:spPr>
          <a:xfrm>
            <a:off x="5109246" y="28894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5BE873-485A-4F48-BDB0-9CE80A8D6E9F}"/>
              </a:ext>
            </a:extLst>
          </p:cNvPr>
          <p:cNvSpPr txBox="1"/>
          <p:nvPr/>
        </p:nvSpPr>
        <p:spPr>
          <a:xfrm>
            <a:off x="2798887" y="494907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feature qui peut remplacer une adresse ?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A7E5352-76FD-4352-B91C-31C2ABC1C115}"/>
              </a:ext>
            </a:extLst>
          </p:cNvPr>
          <p:cNvSpPr txBox="1">
            <a:spLocks/>
          </p:cNvSpPr>
          <p:nvPr/>
        </p:nvSpPr>
        <p:spPr>
          <a:xfrm>
            <a:off x="261765" y="116633"/>
            <a:ext cx="2520280" cy="17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999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lnSpc>
                <a:spcPct val="90000"/>
              </a:lnSpc>
            </a:pPr>
            <a:r>
              <a:rPr lang="en-US" sz="1000" dirty="0"/>
              <a:t>Preprocessing et Feature engineering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C4A10C-68F7-4D19-A152-4FCBDC5FBF87}"/>
              </a:ext>
            </a:extLst>
          </p:cNvPr>
          <p:cNvSpPr txBox="1"/>
          <p:nvPr/>
        </p:nvSpPr>
        <p:spPr>
          <a:xfrm>
            <a:off x="262459" y="1157047"/>
            <a:ext cx="5357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Extraction de latitude et longitude de la colonne ‘Location’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E4412B-EE60-40EC-AC33-E102813F3079}"/>
              </a:ext>
            </a:extLst>
          </p:cNvPr>
          <p:cNvSpPr txBox="1"/>
          <p:nvPr/>
        </p:nvSpPr>
        <p:spPr>
          <a:xfrm>
            <a:off x="260847" y="1580767"/>
            <a:ext cx="4330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Combiner les deux pour avoir 100%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B8F3EB-94CB-4582-AE83-556C3E434CFE}"/>
              </a:ext>
            </a:extLst>
          </p:cNvPr>
          <p:cNvSpPr txBox="1"/>
          <p:nvPr/>
        </p:nvSpPr>
        <p:spPr>
          <a:xfrm>
            <a:off x="260847" y="2023268"/>
            <a:ext cx="648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Au final on se retrouve avec 0% de données manquantes au lieu de 50%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C53388-19B5-4D30-ACCC-D9D74E63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83" y="3284983"/>
            <a:ext cx="4841917" cy="248009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ECC3805-5E4D-473D-86A0-7769623E0E6C}"/>
              </a:ext>
            </a:extLst>
          </p:cNvPr>
          <p:cNvSpPr/>
          <p:nvPr/>
        </p:nvSpPr>
        <p:spPr>
          <a:xfrm>
            <a:off x="6310436" y="2780928"/>
            <a:ext cx="64807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E1890B-0781-43F8-9F3A-D9ED3BB6A290}"/>
              </a:ext>
            </a:extLst>
          </p:cNvPr>
          <p:cNvSpPr txBox="1"/>
          <p:nvPr/>
        </p:nvSpPr>
        <p:spPr>
          <a:xfrm>
            <a:off x="8721309" y="278092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final </a:t>
            </a:r>
          </a:p>
        </p:txBody>
      </p:sp>
    </p:spTree>
    <p:extLst>
      <p:ext uri="{BB962C8B-B14F-4D97-AF65-F5344CB8AC3E}">
        <p14:creationId xmlns:p14="http://schemas.microsoft.com/office/powerpoint/2010/main" val="4681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43436F-73F7-4BE4-AA24-65FF8DC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182A33E-5BE8-4669-AA85-88ECAE561806}"/>
              </a:ext>
            </a:extLst>
          </p:cNvPr>
          <p:cNvSpPr/>
          <p:nvPr/>
        </p:nvSpPr>
        <p:spPr>
          <a:xfrm>
            <a:off x="2710036" y="448661"/>
            <a:ext cx="5904656" cy="512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Preprocessing et Feature engineering accompli </a:t>
            </a:r>
          </a:p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0B0E94-748A-446E-84D6-B5ABD41CE684}"/>
              </a:ext>
            </a:extLst>
          </p:cNvPr>
          <p:cNvSpPr txBox="1"/>
          <p:nvPr/>
        </p:nvSpPr>
        <p:spPr>
          <a:xfrm>
            <a:off x="2959124" y="2151726"/>
            <a:ext cx="7887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- Problème de scaling des Targets identifié.</a:t>
            </a:r>
          </a:p>
          <a:p>
            <a:r>
              <a:rPr lang="fr-FR" sz="2000" dirty="0"/>
              <a:t>  </a:t>
            </a:r>
          </a:p>
          <a:p>
            <a:r>
              <a:rPr lang="fr-FR" sz="2000" dirty="0"/>
              <a:t> - Toutes les features sont a présent numériques.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dirty="0"/>
              <a:t> - Toutes les features on été traités (combinaison, extraction…)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 - Nouvelles features crées apportant une valeur ajoutée.</a:t>
            </a:r>
          </a:p>
          <a:p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4154B-C57D-4808-9E5A-8B4DCF304AB7}"/>
              </a:ext>
            </a:extLst>
          </p:cNvPr>
          <p:cNvSpPr/>
          <p:nvPr/>
        </p:nvSpPr>
        <p:spPr>
          <a:xfrm>
            <a:off x="2926060" y="5229200"/>
            <a:ext cx="59766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DataFrame Prêt pour du Machine Learning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482C09-B02C-4605-B483-3A43ADB97AE4}"/>
              </a:ext>
            </a:extLst>
          </p:cNvPr>
          <p:cNvSpPr txBox="1"/>
          <p:nvPr/>
        </p:nvSpPr>
        <p:spPr>
          <a:xfrm>
            <a:off x="2205980" y="125946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Résumé :</a:t>
            </a:r>
          </a:p>
        </p:txBody>
      </p:sp>
    </p:spTree>
    <p:extLst>
      <p:ext uri="{BB962C8B-B14F-4D97-AF65-F5344CB8AC3E}">
        <p14:creationId xmlns:p14="http://schemas.microsoft.com/office/powerpoint/2010/main" val="38087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6C2303-825A-481E-82CC-7916364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53A78-6C93-4EE9-B4C8-60FE12B002D2}"/>
              </a:ext>
            </a:extLst>
          </p:cNvPr>
          <p:cNvSpPr/>
          <p:nvPr/>
        </p:nvSpPr>
        <p:spPr>
          <a:xfrm>
            <a:off x="837828" y="295730"/>
            <a:ext cx="9145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Implémentation de modèles de Machine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7455F-B74C-4DA9-B2B9-2597772E80A5}"/>
              </a:ext>
            </a:extLst>
          </p:cNvPr>
          <p:cNvSpPr txBox="1"/>
          <p:nvPr/>
        </p:nvSpPr>
        <p:spPr>
          <a:xfrm>
            <a:off x="193000" y="1305590"/>
            <a:ext cx="83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Première étape : Standardiser les données avec un Z-score (</a:t>
            </a:r>
            <a:r>
              <a:rPr lang="el-GR" b="1" dirty="0"/>
              <a:t>μ</a:t>
            </a:r>
            <a:r>
              <a:rPr lang="fr-FR" b="1" dirty="0"/>
              <a:t> = 0,</a:t>
            </a:r>
            <a:r>
              <a:rPr lang="el-GR" b="1" dirty="0"/>
              <a:t> σ</a:t>
            </a:r>
            <a:r>
              <a:rPr lang="fr-FR" b="1" dirty="0"/>
              <a:t>² = 1)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C553D8-CEDC-49E0-9325-B43345F81A6C}"/>
              </a:ext>
            </a:extLst>
          </p:cNvPr>
          <p:cNvSpPr txBox="1"/>
          <p:nvPr/>
        </p:nvSpPr>
        <p:spPr>
          <a:xfrm>
            <a:off x="196741" y="2176146"/>
            <a:ext cx="725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Réduction de dimension supervisé par norme L1: (Lambda = 20)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15CBC-6E9C-4ACA-AB5C-6345D32871F2}"/>
              </a:ext>
            </a:extLst>
          </p:cNvPr>
          <p:cNvSpPr/>
          <p:nvPr/>
        </p:nvSpPr>
        <p:spPr>
          <a:xfrm>
            <a:off x="693812" y="2808362"/>
            <a:ext cx="307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Modèle 1 linéaire : (Lasso)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BC4030-0793-4A22-9391-EF300D9D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39" y="2728097"/>
            <a:ext cx="2990850" cy="5565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D883A1-19E4-4225-B699-8B5C44E2BDF5}"/>
              </a:ext>
            </a:extLst>
          </p:cNvPr>
          <p:cNvSpPr txBox="1"/>
          <p:nvPr/>
        </p:nvSpPr>
        <p:spPr>
          <a:xfrm>
            <a:off x="837828" y="371586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obtenus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6DBCA9-4A9C-4533-8012-2B4B00A1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81" y="3638593"/>
            <a:ext cx="2905125" cy="52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A22F6D-A707-4C38-8D4D-ED8E1C505ED1}"/>
              </a:ext>
            </a:extLst>
          </p:cNvPr>
          <p:cNvSpPr txBox="1"/>
          <p:nvPr/>
        </p:nvSpPr>
        <p:spPr>
          <a:xfrm>
            <a:off x="819937" y="4660179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Dimensions obtenus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B8383DC-2128-4D2C-909F-3FD4B737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81" y="4563857"/>
            <a:ext cx="2228850" cy="561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370A82-C324-4546-8493-051D53F39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677" y="2844071"/>
            <a:ext cx="3560336" cy="27027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3885BD4-9A35-4BAD-8ACD-8A2A7E64418A}"/>
              </a:ext>
            </a:extLst>
          </p:cNvPr>
          <p:cNvSpPr txBox="1"/>
          <p:nvPr/>
        </p:nvSpPr>
        <p:spPr>
          <a:xfrm>
            <a:off x="8967685" y="240192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Lasso Coefs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208062-82F0-4FDD-A1BD-758B86387F78}"/>
              </a:ext>
            </a:extLst>
          </p:cNvPr>
          <p:cNvSpPr txBox="1"/>
          <p:nvPr/>
        </p:nvSpPr>
        <p:spPr>
          <a:xfrm>
            <a:off x="837828" y="6234190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N.B : hypothèse de problème linéaire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DBEF43-E394-448F-86C9-48CC7C780C09}"/>
              </a:ext>
            </a:extLst>
          </p:cNvPr>
          <p:cNvSpPr txBox="1"/>
          <p:nvPr/>
        </p:nvSpPr>
        <p:spPr>
          <a:xfrm>
            <a:off x="819937" y="544718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Prochaine étape ? </a:t>
            </a:r>
          </a:p>
        </p:txBody>
      </p:sp>
    </p:spTree>
    <p:extLst>
      <p:ext uri="{BB962C8B-B14F-4D97-AF65-F5344CB8AC3E}">
        <p14:creationId xmlns:p14="http://schemas.microsoft.com/office/powerpoint/2010/main" val="502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6C2303-825A-481E-82CC-7916364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53A78-6C93-4EE9-B4C8-60FE12B002D2}"/>
              </a:ext>
            </a:extLst>
          </p:cNvPr>
          <p:cNvSpPr/>
          <p:nvPr/>
        </p:nvSpPr>
        <p:spPr>
          <a:xfrm>
            <a:off x="193000" y="182885"/>
            <a:ext cx="3312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Implémentation de modèles de Machine Learning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D883A1-19E4-4225-B699-8B5C44E2BDF5}"/>
              </a:ext>
            </a:extLst>
          </p:cNvPr>
          <p:cNvSpPr txBox="1"/>
          <p:nvPr/>
        </p:nvSpPr>
        <p:spPr>
          <a:xfrm>
            <a:off x="310587" y="2400846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obtenus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885BD4-9A35-4BAD-8ACD-8A2A7E64418A}"/>
              </a:ext>
            </a:extLst>
          </p:cNvPr>
          <p:cNvSpPr txBox="1"/>
          <p:nvPr/>
        </p:nvSpPr>
        <p:spPr>
          <a:xfrm>
            <a:off x="7900706" y="242088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Random forests simplifié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7987FA-5532-46AA-B3F0-6EE1B03A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955226"/>
            <a:ext cx="5453334" cy="30861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DB7703-C450-469D-9131-89570B86A443}"/>
              </a:ext>
            </a:extLst>
          </p:cNvPr>
          <p:cNvSpPr txBox="1"/>
          <p:nvPr/>
        </p:nvSpPr>
        <p:spPr>
          <a:xfrm>
            <a:off x="2598413" y="878751"/>
            <a:ext cx="64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2 ensembliste : Random Forests  (max_depth : 7)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202901F-B7B8-4EBB-994F-8068E41B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7" y="2955226"/>
            <a:ext cx="5086350" cy="30861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6D8932B-E9C8-4131-9882-9BA07F429720}"/>
              </a:ext>
            </a:extLst>
          </p:cNvPr>
          <p:cNvSpPr txBox="1"/>
          <p:nvPr/>
        </p:nvSpPr>
        <p:spPr>
          <a:xfrm>
            <a:off x="477788" y="1556792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Fuite de données ?</a:t>
            </a:r>
          </a:p>
          <a:p>
            <a:r>
              <a:rPr lang="fr-FR" dirty="0"/>
              <a:t>- Quelles mesures prendre pour palier a cela ?</a:t>
            </a:r>
          </a:p>
        </p:txBody>
      </p:sp>
    </p:spTree>
    <p:extLst>
      <p:ext uri="{BB962C8B-B14F-4D97-AF65-F5344CB8AC3E}">
        <p14:creationId xmlns:p14="http://schemas.microsoft.com/office/powerpoint/2010/main" val="1315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6C2303-825A-481E-82CC-7916364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16</a:t>
            </a:fld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53A78-6C93-4EE9-B4C8-60FE12B002D2}"/>
              </a:ext>
            </a:extLst>
          </p:cNvPr>
          <p:cNvSpPr/>
          <p:nvPr/>
        </p:nvSpPr>
        <p:spPr>
          <a:xfrm>
            <a:off x="193000" y="182885"/>
            <a:ext cx="3312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Implémentation de modèles de Machine Learning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D883A1-19E4-4225-B699-8B5C44E2BDF5}"/>
              </a:ext>
            </a:extLst>
          </p:cNvPr>
          <p:cNvSpPr txBox="1"/>
          <p:nvPr/>
        </p:nvSpPr>
        <p:spPr>
          <a:xfrm>
            <a:off x="666751" y="2708920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obtenus : Consommation électrique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DB7703-C450-469D-9131-89570B86A443}"/>
              </a:ext>
            </a:extLst>
          </p:cNvPr>
          <p:cNvSpPr txBox="1"/>
          <p:nvPr/>
        </p:nvSpPr>
        <p:spPr>
          <a:xfrm>
            <a:off x="2598412" y="878751"/>
            <a:ext cx="666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2 ensembliste : Random Forests  (max_depth : 12)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D8932B-E9C8-4131-9882-9BA07F429720}"/>
              </a:ext>
            </a:extLst>
          </p:cNvPr>
          <p:cNvSpPr txBox="1"/>
          <p:nvPr/>
        </p:nvSpPr>
        <p:spPr>
          <a:xfrm>
            <a:off x="477788" y="1556792"/>
            <a:ext cx="9738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Suppression des features qui font une fuite de données ( Co2, Electricité (kbtu,kwh)</a:t>
            </a:r>
          </a:p>
          <a:p>
            <a:pPr marL="285750" indent="-285750">
              <a:buFontTx/>
              <a:buChar char="-"/>
            </a:pPr>
            <a:r>
              <a:rPr lang="fr-FR" dirty="0"/>
              <a:t>Suppression de la feature : EnergyStarScore.</a:t>
            </a:r>
          </a:p>
          <a:p>
            <a:r>
              <a:rPr lang="fr-FR" dirty="0"/>
              <a:t>-   Passage au Log de nos Targets.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A29B7F-DF7A-4D63-B739-4743C864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3141608"/>
            <a:ext cx="5117743" cy="36831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44A18F-0698-4903-A9F0-821D61F5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3141607"/>
            <a:ext cx="5356720" cy="368317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F46D57-3EC5-4B0C-8029-71CE7D78C24C}"/>
              </a:ext>
            </a:extLst>
          </p:cNvPr>
          <p:cNvSpPr txBox="1"/>
          <p:nvPr/>
        </p:nvSpPr>
        <p:spPr>
          <a:xfrm>
            <a:off x="7137841" y="270892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obtenus : Emissions Co2</a:t>
            </a:r>
          </a:p>
        </p:txBody>
      </p:sp>
    </p:spTree>
    <p:extLst>
      <p:ext uri="{BB962C8B-B14F-4D97-AF65-F5344CB8AC3E}">
        <p14:creationId xmlns:p14="http://schemas.microsoft.com/office/powerpoint/2010/main" val="30023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AC9922-49E4-43DA-8B0B-A1B1880A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17</a:t>
            </a:fld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8BE75E-C77D-4D1B-A37C-8683B63B04CD}"/>
              </a:ext>
            </a:extLst>
          </p:cNvPr>
          <p:cNvSpPr txBox="1"/>
          <p:nvPr/>
        </p:nvSpPr>
        <p:spPr>
          <a:xfrm>
            <a:off x="2422004" y="239662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Modèle Final : Xgboost Regressor algorithm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883B06-24CE-4A05-B374-56D8C32064B0}"/>
              </a:ext>
            </a:extLst>
          </p:cNvPr>
          <p:cNvSpPr txBox="1"/>
          <p:nvPr/>
        </p:nvSpPr>
        <p:spPr>
          <a:xfrm>
            <a:off x="261764" y="1772816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Optimisation des hyperparamètres avec RandomizedSearchCV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D6CB1D-7040-4E0B-94F0-38E9C625BB28}"/>
              </a:ext>
            </a:extLst>
          </p:cNvPr>
          <p:cNvSpPr txBox="1"/>
          <p:nvPr/>
        </p:nvSpPr>
        <p:spPr>
          <a:xfrm>
            <a:off x="477788" y="350100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obtenus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ABA7F0-509C-4E1C-890F-F1192B80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2174680"/>
            <a:ext cx="4104456" cy="12729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007598-C083-4763-B9CA-1AB91455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3573016"/>
            <a:ext cx="6562725" cy="3133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33FA3-8E22-4077-B7A0-C5A7513D5EAC}"/>
              </a:ext>
            </a:extLst>
          </p:cNvPr>
          <p:cNvSpPr/>
          <p:nvPr/>
        </p:nvSpPr>
        <p:spPr>
          <a:xfrm>
            <a:off x="4643492" y="1063417"/>
            <a:ext cx="2232248" cy="58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automatique</a:t>
            </a:r>
          </a:p>
        </p:txBody>
      </p:sp>
    </p:spTree>
    <p:extLst>
      <p:ext uri="{BB962C8B-B14F-4D97-AF65-F5344CB8AC3E}">
        <p14:creationId xmlns:p14="http://schemas.microsoft.com/office/powerpoint/2010/main" val="28389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0E8842-8978-4F13-AE15-9B13DFB3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18</a:t>
            </a:fld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00468A-6B9D-4B90-A49F-1CED3D9A544B}"/>
              </a:ext>
            </a:extLst>
          </p:cNvPr>
          <p:cNvSpPr txBox="1"/>
          <p:nvPr/>
        </p:nvSpPr>
        <p:spPr>
          <a:xfrm>
            <a:off x="117748" y="83591"/>
            <a:ext cx="2888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Modèle Final : Xgboost Regressor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398EF-63A1-4FCA-A222-04AEB386C972}"/>
              </a:ext>
            </a:extLst>
          </p:cNvPr>
          <p:cNvSpPr/>
          <p:nvPr/>
        </p:nvSpPr>
        <p:spPr>
          <a:xfrm>
            <a:off x="4654252" y="836712"/>
            <a:ext cx="2232248" cy="58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manuelle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02627B-12CB-4756-B7BA-366143EEA6D6}"/>
              </a:ext>
            </a:extLst>
          </p:cNvPr>
          <p:cNvSpPr txBox="1"/>
          <p:nvPr/>
        </p:nvSpPr>
        <p:spPr>
          <a:xfrm>
            <a:off x="230859" y="1749323"/>
            <a:ext cx="8352927" cy="64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- Sélection des features importantes de Xbgboost précèdent : On prend les features ayant un F score supérieur à la moyenne.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32661E-DAB4-47CD-8859-34A8101F7396}"/>
              </a:ext>
            </a:extLst>
          </p:cNvPr>
          <p:cNvSpPr txBox="1"/>
          <p:nvPr/>
        </p:nvSpPr>
        <p:spPr>
          <a:xfrm>
            <a:off x="333772" y="2726021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obtenus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EA451-D0DC-4858-AAB3-75B6C5DB02B2}"/>
              </a:ext>
            </a:extLst>
          </p:cNvPr>
          <p:cNvSpPr txBox="1"/>
          <p:nvPr/>
        </p:nvSpPr>
        <p:spPr>
          <a:xfrm>
            <a:off x="333772" y="3940865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 modèle trouvé à la main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179483-4479-436D-BBEE-0779336C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2697639"/>
            <a:ext cx="2857500" cy="457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339818-839D-4D6D-BB5A-B49B6994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68" y="3496881"/>
            <a:ext cx="2238375" cy="1257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0F9CEFA-6AB2-4641-A85F-699CF486F29A}"/>
              </a:ext>
            </a:extLst>
          </p:cNvPr>
          <p:cNvSpPr txBox="1"/>
          <p:nvPr/>
        </p:nvSpPr>
        <p:spPr>
          <a:xfrm>
            <a:off x="333772" y="958662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 : Consommation électrique: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3D36F8A-540D-43FE-9CB1-42041591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56" y="3721472"/>
            <a:ext cx="4557540" cy="28407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8EFCD5-4058-406F-8B72-B0A1A42F1001}"/>
              </a:ext>
            </a:extLst>
          </p:cNvPr>
          <p:cNvSpPr txBox="1"/>
          <p:nvPr/>
        </p:nvSpPr>
        <p:spPr>
          <a:xfrm>
            <a:off x="309342" y="4821618"/>
            <a:ext cx="5535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Conclusion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moins complexe (moins de features).</a:t>
            </a:r>
          </a:p>
          <a:p>
            <a:pPr marL="285750" indent="-285750">
              <a:buFontTx/>
              <a:buChar char="-"/>
            </a:pPr>
            <a:r>
              <a:rPr lang="fr-FR" dirty="0"/>
              <a:t>Variance plus basse.</a:t>
            </a:r>
          </a:p>
          <a:p>
            <a:pPr marL="285750" indent="-285750">
              <a:buFontTx/>
              <a:buChar char="-"/>
            </a:pPr>
            <a:r>
              <a:rPr lang="fr-FR" dirty="0"/>
              <a:t>Meilleur modèle sur le long terme ( 2050)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1E2B5B-883D-41F7-AFC3-8905DF691C0A}"/>
              </a:ext>
            </a:extLst>
          </p:cNvPr>
          <p:cNvSpPr txBox="1"/>
          <p:nvPr/>
        </p:nvSpPr>
        <p:spPr>
          <a:xfrm>
            <a:off x="7894612" y="3239527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idéale d’un modèle</a:t>
            </a:r>
          </a:p>
        </p:txBody>
      </p:sp>
    </p:spTree>
    <p:extLst>
      <p:ext uri="{BB962C8B-B14F-4D97-AF65-F5344CB8AC3E}">
        <p14:creationId xmlns:p14="http://schemas.microsoft.com/office/powerpoint/2010/main" val="25962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0E8842-8978-4F13-AE15-9B13DFB3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19</a:t>
            </a:fld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00468A-6B9D-4B90-A49F-1CED3D9A544B}"/>
              </a:ext>
            </a:extLst>
          </p:cNvPr>
          <p:cNvSpPr txBox="1"/>
          <p:nvPr/>
        </p:nvSpPr>
        <p:spPr>
          <a:xfrm>
            <a:off x="117748" y="83591"/>
            <a:ext cx="2888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Modèle Final : Xgboost Regressor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398EF-63A1-4FCA-A222-04AEB386C972}"/>
              </a:ext>
            </a:extLst>
          </p:cNvPr>
          <p:cNvSpPr/>
          <p:nvPr/>
        </p:nvSpPr>
        <p:spPr>
          <a:xfrm>
            <a:off x="4654252" y="836712"/>
            <a:ext cx="2232248" cy="58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manuelle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32661E-DAB4-47CD-8859-34A8101F7396}"/>
              </a:ext>
            </a:extLst>
          </p:cNvPr>
          <p:cNvSpPr txBox="1"/>
          <p:nvPr/>
        </p:nvSpPr>
        <p:spPr>
          <a:xfrm>
            <a:off x="279299" y="2121821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obtenus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EA451-D0DC-4858-AAB3-75B6C5DB02B2}"/>
              </a:ext>
            </a:extLst>
          </p:cNvPr>
          <p:cNvSpPr txBox="1"/>
          <p:nvPr/>
        </p:nvSpPr>
        <p:spPr>
          <a:xfrm>
            <a:off x="152101" y="3223022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 modèle trouvé à la main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F9CEFA-6AB2-4641-A85F-699CF486F29A}"/>
              </a:ext>
            </a:extLst>
          </p:cNvPr>
          <p:cNvSpPr txBox="1"/>
          <p:nvPr/>
        </p:nvSpPr>
        <p:spPr>
          <a:xfrm>
            <a:off x="333772" y="95866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 : Co2: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3D36F8A-540D-43FE-9CB1-42041591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2420888"/>
            <a:ext cx="4557540" cy="28407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8EFCD5-4058-406F-8B72-B0A1A42F1001}"/>
              </a:ext>
            </a:extLst>
          </p:cNvPr>
          <p:cNvSpPr txBox="1"/>
          <p:nvPr/>
        </p:nvSpPr>
        <p:spPr>
          <a:xfrm>
            <a:off x="309342" y="4821618"/>
            <a:ext cx="6721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Conclusion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moins complexe (moins de features).</a:t>
            </a:r>
          </a:p>
          <a:p>
            <a:pPr marL="285750" indent="-285750">
              <a:buFontTx/>
              <a:buChar char="-"/>
            </a:pPr>
            <a:r>
              <a:rPr lang="fr-FR" dirty="0"/>
              <a:t>Variance plus basse.</a:t>
            </a:r>
          </a:p>
          <a:p>
            <a:pPr marL="285750" indent="-285750">
              <a:buFontTx/>
              <a:buChar char="-"/>
            </a:pPr>
            <a:r>
              <a:rPr lang="fr-FR" dirty="0"/>
              <a:t>Meilleur modèle sur le long terme ( 2050)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ENERGYSTARScore n’a pas grand intérêt </a:t>
            </a:r>
          </a:p>
          <a:p>
            <a:r>
              <a:rPr lang="fr-FR" dirty="0"/>
              <a:t>                                                   ( 0.01 ~ 0.02 )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1E2B5B-883D-41F7-AFC3-8905DF691C0A}"/>
              </a:ext>
            </a:extLst>
          </p:cNvPr>
          <p:cNvSpPr txBox="1"/>
          <p:nvPr/>
        </p:nvSpPr>
        <p:spPr>
          <a:xfrm>
            <a:off x="7678588" y="1838446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idéale d’un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7D0C5D-A20E-4214-B878-A88E8E66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2121449"/>
            <a:ext cx="2743200" cy="466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8A894F-44D3-494A-9AD3-DD67B95B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64" y="3232548"/>
            <a:ext cx="2390775" cy="12573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D995AE2-B3F8-4198-A17E-7C5467561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4" y="6165304"/>
            <a:ext cx="2695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89756" y="1699270"/>
            <a:ext cx="11449272" cy="3817962"/>
          </a:xfrm>
        </p:spPr>
        <p:txBody>
          <a:bodyPr rtlCol="0" anchor="t">
            <a:normAutofit/>
          </a:bodyPr>
          <a:lstStyle/>
          <a:p>
            <a:pPr algn="ctr"/>
            <a:r>
              <a:rPr lang="fr-FR" sz="4400" b="1" dirty="0"/>
              <a:t>Anticipez les émissions de CO2 et la consommation totale d’énergie de la ville de Seattle.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61A7D5-EE7F-4CDD-A172-B556437C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20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29DC4D-7C94-417D-9F81-7AE7D5324785}"/>
              </a:ext>
            </a:extLst>
          </p:cNvPr>
          <p:cNvSpPr txBox="1"/>
          <p:nvPr/>
        </p:nvSpPr>
        <p:spPr>
          <a:xfrm>
            <a:off x="117748" y="83591"/>
            <a:ext cx="2888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Modèle Final : Xgboost Regressor algorithm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52C512-73EA-4674-A13E-965D7E7C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4" y="2298458"/>
            <a:ext cx="5867794" cy="43440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C6A4FB-0869-404F-B517-1A78C7A2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80" y="2298458"/>
            <a:ext cx="5773291" cy="43277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6D5E924-1111-4745-9ED3-2DB04F3F4AD4}"/>
              </a:ext>
            </a:extLst>
          </p:cNvPr>
          <p:cNvSpPr txBox="1"/>
          <p:nvPr/>
        </p:nvSpPr>
        <p:spPr>
          <a:xfrm>
            <a:off x="1130676" y="1844824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Consommation totale d'énergie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C53BF8-7265-4AB1-AFFB-18835F02D46D}"/>
              </a:ext>
            </a:extLst>
          </p:cNvPr>
          <p:cNvSpPr txBox="1"/>
          <p:nvPr/>
        </p:nvSpPr>
        <p:spPr>
          <a:xfrm>
            <a:off x="8042514" y="178902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Emissions de Co2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B51F61-7576-4B03-87D6-1F23AA72DEEA}"/>
              </a:ext>
            </a:extLst>
          </p:cNvPr>
          <p:cNvSpPr txBox="1"/>
          <p:nvPr/>
        </p:nvSpPr>
        <p:spPr>
          <a:xfrm>
            <a:off x="3586353" y="704084"/>
            <a:ext cx="501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Comprendre notre modèle </a:t>
            </a:r>
          </a:p>
        </p:txBody>
      </p:sp>
    </p:spTree>
    <p:extLst>
      <p:ext uri="{BB962C8B-B14F-4D97-AF65-F5344CB8AC3E}">
        <p14:creationId xmlns:p14="http://schemas.microsoft.com/office/powerpoint/2010/main" val="26985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586FA-E4BC-4CB8-A8B1-0BE5743B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7432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Merci de votre attention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E31871-D675-4D20-B249-49139A2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765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9144001" cy="1512168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000" dirty="0"/>
              <a:t>La problématique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D9FEEF-3E40-48E9-AB64-3210672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55DAD-F62A-4E8E-81D9-541E9171A2FC}"/>
              </a:ext>
            </a:extLst>
          </p:cNvPr>
          <p:cNvSpPr/>
          <p:nvPr/>
        </p:nvSpPr>
        <p:spPr>
          <a:xfrm>
            <a:off x="1917948" y="2060848"/>
            <a:ext cx="828092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400" dirty="0"/>
              <a:t>Atteindre l’objectif de ville neutre.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Se passer des relevés minutieux et coûteux à obtenir en anticipant pour les années à venir.</a:t>
            </a:r>
          </a:p>
          <a:p>
            <a:endParaRPr lang="fr-FR" sz="2400" dirty="0"/>
          </a:p>
          <a:p>
            <a:r>
              <a:rPr lang="fr-FR" sz="2400" dirty="0"/>
              <a:t>- Prédire les émissions de CO2 et les besoins en   consommation électrique.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algn="ctr" rtl="0"/>
            <a:r>
              <a:rPr lang="fr-FR" sz="5400" dirty="0"/>
              <a:t>Méthodologie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F1581C0-A1D6-4957-837F-3E3B587C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32856"/>
            <a:ext cx="9134391" cy="4114801"/>
          </a:xfrm>
        </p:spPr>
        <p:txBody>
          <a:bodyPr>
            <a:normAutofit/>
          </a:bodyPr>
          <a:lstStyle/>
          <a:p>
            <a:r>
              <a:rPr lang="fr-FR" dirty="0"/>
              <a:t>Analyse pré-exploratoire des données et de nos </a:t>
            </a:r>
            <a:r>
              <a:rPr lang="fr-FR" dirty="0" err="1"/>
              <a:t>targets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Preprocessing et Feature engineering.</a:t>
            </a:r>
          </a:p>
          <a:p>
            <a:endParaRPr lang="fr-FR" dirty="0"/>
          </a:p>
          <a:p>
            <a:r>
              <a:rPr lang="fr-FR" dirty="0"/>
              <a:t>Implémentation des premiers modèles de machine Learning.</a:t>
            </a:r>
          </a:p>
          <a:p>
            <a:endParaRPr lang="fr-FR" dirty="0"/>
          </a:p>
          <a:p>
            <a:r>
              <a:rPr lang="fr-FR" dirty="0"/>
              <a:t>Résolution du problème de data leakage ( fuite de données ).</a:t>
            </a:r>
          </a:p>
          <a:p>
            <a:endParaRPr lang="fr-FR" dirty="0"/>
          </a:p>
          <a:p>
            <a:r>
              <a:rPr lang="fr-FR" dirty="0"/>
              <a:t>Sélection du modèle final et optimisation des Hyperparamètres.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2089F-6367-4E37-9A15-BB18D867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F94F2-151A-4DEB-9648-34740779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92" y="615070"/>
            <a:ext cx="8718239" cy="658753"/>
          </a:xfrm>
        </p:spPr>
        <p:txBody>
          <a:bodyPr anchor="t"/>
          <a:lstStyle/>
          <a:p>
            <a:r>
              <a:rPr lang="fr-FR" sz="3200" dirty="0"/>
              <a:t>Première observation du jeu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FB0015-7764-435E-87F5-6BF11742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64C393-08AF-4C6B-9D9E-A0B20593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157359"/>
            <a:ext cx="5093413" cy="3705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83C197-58A2-4E2E-BCDC-2C1610E6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08" y="2157359"/>
            <a:ext cx="5093413" cy="37052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8B4D0CA-E749-462E-B0D7-1C35F3F6AC57}"/>
              </a:ext>
            </a:extLst>
          </p:cNvPr>
          <p:cNvSpPr txBox="1"/>
          <p:nvPr/>
        </p:nvSpPr>
        <p:spPr>
          <a:xfrm>
            <a:off x="2124394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Head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6104A5-E399-4233-AAD9-C52D3B49629C}"/>
              </a:ext>
            </a:extLst>
          </p:cNvPr>
          <p:cNvSpPr txBox="1"/>
          <p:nvPr/>
        </p:nvSpPr>
        <p:spPr>
          <a:xfrm>
            <a:off x="8518875" y="1628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Tail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E0A6371-D775-44B9-A1F2-1DAACC1579DF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2664296" cy="364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/>
              <a:t>Analyse pré-exploratoire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640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764" y="32535"/>
            <a:ext cx="2664296" cy="364941"/>
          </a:xfrm>
        </p:spPr>
        <p:txBody>
          <a:bodyPr rtlCol="0" anchor="t"/>
          <a:lstStyle/>
          <a:p>
            <a:pPr rtl="0"/>
            <a:r>
              <a:rPr lang="fr-FR" sz="1600" dirty="0"/>
              <a:t>Analyse pré-exploratoire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C321D-29AC-4B48-94FA-C452DA8B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6</a:t>
            </a:fld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E4B56C-4EA3-4BB9-8E6E-27A45977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7" y="2435221"/>
            <a:ext cx="11160990" cy="41242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E7D238-405A-4500-8947-6DB229AFA602}"/>
              </a:ext>
            </a:extLst>
          </p:cNvPr>
          <p:cNvSpPr txBox="1"/>
          <p:nvPr/>
        </p:nvSpPr>
        <p:spPr>
          <a:xfrm>
            <a:off x="2808897" y="98454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Distribution de la target : </a:t>
            </a:r>
            <a:r>
              <a:rPr lang="fr-FR" b="1" dirty="0"/>
              <a:t>consommation d’énergie totale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2A96A5-DEE9-49EB-B912-D1A4352F5058}"/>
              </a:ext>
            </a:extLst>
          </p:cNvPr>
          <p:cNvSpPr txBox="1"/>
          <p:nvPr/>
        </p:nvSpPr>
        <p:spPr>
          <a:xfrm>
            <a:off x="1341884" y="19132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Non transformé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6B8663-8664-4119-A3AC-120051B448E0}"/>
              </a:ext>
            </a:extLst>
          </p:cNvPr>
          <p:cNvSpPr txBox="1"/>
          <p:nvPr/>
        </p:nvSpPr>
        <p:spPr>
          <a:xfrm>
            <a:off x="5365687" y="193489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Logarithme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B5081E-1635-4BA4-9C77-025419D19040}"/>
              </a:ext>
            </a:extLst>
          </p:cNvPr>
          <p:cNvSpPr txBox="1"/>
          <p:nvPr/>
        </p:nvSpPr>
        <p:spPr>
          <a:xfrm>
            <a:off x="9179770" y="19409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AA4D3E-12ED-4F30-BB55-71FC52D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D88EEC8-FEAD-4D19-BB42-CB691948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32535"/>
            <a:ext cx="2664296" cy="364941"/>
          </a:xfrm>
        </p:spPr>
        <p:txBody>
          <a:bodyPr rtlCol="0" anchor="t"/>
          <a:lstStyle/>
          <a:p>
            <a:pPr rtl="0"/>
            <a:r>
              <a:rPr lang="fr-FR" sz="1600" dirty="0"/>
              <a:t>Analyse pré-exploratoire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760E5B-3EC1-4971-9D04-BEE9944CF184}"/>
              </a:ext>
            </a:extLst>
          </p:cNvPr>
          <p:cNvSpPr txBox="1"/>
          <p:nvPr/>
        </p:nvSpPr>
        <p:spPr>
          <a:xfrm>
            <a:off x="2808897" y="984548"/>
            <a:ext cx="505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Distribution de la target : </a:t>
            </a:r>
            <a:r>
              <a:rPr lang="fr-FR" b="1" dirty="0"/>
              <a:t>émissions de CO2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74DA7B-5386-40D6-A431-20B8082FC778}"/>
              </a:ext>
            </a:extLst>
          </p:cNvPr>
          <p:cNvSpPr txBox="1"/>
          <p:nvPr/>
        </p:nvSpPr>
        <p:spPr>
          <a:xfrm>
            <a:off x="1341884" y="19132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Non transformé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CC993F-3C21-4EED-BAED-DF7B3F08BFD3}"/>
              </a:ext>
            </a:extLst>
          </p:cNvPr>
          <p:cNvSpPr txBox="1"/>
          <p:nvPr/>
        </p:nvSpPr>
        <p:spPr>
          <a:xfrm>
            <a:off x="5365687" y="193489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Logarithme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FA53B5-8899-4FEF-A858-92015CFA7813}"/>
              </a:ext>
            </a:extLst>
          </p:cNvPr>
          <p:cNvSpPr txBox="1"/>
          <p:nvPr/>
        </p:nvSpPr>
        <p:spPr>
          <a:xfrm>
            <a:off x="9179770" y="19409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Racine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9D087A8-1FFD-4400-B18D-C03CEE56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5" y="2538505"/>
            <a:ext cx="11276133" cy="40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5245A-E9BF-4BE8-BB07-628E688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8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703DE66-5456-4BF9-A5A0-3356521649E8}"/>
              </a:ext>
            </a:extLst>
          </p:cNvPr>
          <p:cNvSpPr txBox="1">
            <a:spLocks/>
          </p:cNvSpPr>
          <p:nvPr/>
        </p:nvSpPr>
        <p:spPr>
          <a:xfrm>
            <a:off x="261764" y="32535"/>
            <a:ext cx="1863885" cy="263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" dirty="0"/>
              <a:t>Analyse pré-exploratoire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0F6F04-5B38-43B0-B021-C10C8873B735}"/>
              </a:ext>
            </a:extLst>
          </p:cNvPr>
          <p:cNvSpPr txBox="1"/>
          <p:nvPr/>
        </p:nvSpPr>
        <p:spPr>
          <a:xfrm>
            <a:off x="2386000" y="77466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Visualisation des corrélations entres les variables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36ACD6-4539-402E-8420-53D6C675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49" y="1484784"/>
            <a:ext cx="7937525" cy="51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4C168AB-7458-4DCD-A81B-49BEFA70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45" y="186747"/>
            <a:ext cx="7942799" cy="5588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sz="3700" dirty="0"/>
              <a:t>Preprocessing et Feature engineering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E67CAA-F5C5-41A6-80C3-F4028D81C1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884" y="2441448"/>
            <a:ext cx="1953394" cy="36027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9" name="Graphique 18" descr="Recherche">
            <a:extLst>
              <a:ext uri="{FF2B5EF4-FFF2-40B4-BE49-F238E27FC236}">
                <a16:creationId xmlns:a16="http://schemas.microsoft.com/office/drawing/2014/main" id="{6703B727-FB98-4D26-9959-5FEF3848E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5445" y="5301208"/>
            <a:ext cx="528797" cy="52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7B1E99-3CC0-4622-AF6F-63ED03B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A013F82-EE5E-44EE-A61D-E31C6657F26F}" type="slidenum">
              <a:rPr lang="en-US" sz="2800" noProof="0" smtClean="0"/>
              <a:pPr defTabSz="914400">
                <a:spcAft>
                  <a:spcPts val="600"/>
                </a:spcAft>
              </a:pPr>
              <a:t>9</a:t>
            </a:fld>
            <a:endParaRPr lang="en-US" sz="2800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71175-EC91-4727-8842-131628CC88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4572" y="2441449"/>
            <a:ext cx="1953394" cy="36027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3AF6CA-EC27-42EE-9092-682D8BAF999D}"/>
              </a:ext>
            </a:extLst>
          </p:cNvPr>
          <p:cNvSpPr txBox="1"/>
          <p:nvPr/>
        </p:nvSpPr>
        <p:spPr>
          <a:xfrm>
            <a:off x="904572" y="1982366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Transformation de 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06C425-6A8A-44A1-B550-65823857B92B}"/>
              </a:ext>
            </a:extLst>
          </p:cNvPr>
          <p:cNvSpPr txBox="1"/>
          <p:nvPr/>
        </p:nvSpPr>
        <p:spPr>
          <a:xfrm>
            <a:off x="6603535" y="1928888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Combinaison de deux colonnes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76AB7-1D12-4007-B683-BE1561E81A77}"/>
              </a:ext>
            </a:extLst>
          </p:cNvPr>
          <p:cNvSpPr/>
          <p:nvPr/>
        </p:nvSpPr>
        <p:spPr>
          <a:xfrm>
            <a:off x="3949303" y="898676"/>
            <a:ext cx="2705748" cy="5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simple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Personnalisé</PresentationFormat>
  <Paragraphs>152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Corbel</vt:lpstr>
      <vt:lpstr>Wingdings 3</vt:lpstr>
      <vt:lpstr>Ion</vt:lpstr>
      <vt:lpstr>Bonjour !</vt:lpstr>
      <vt:lpstr>Anticipez les émissions de CO2 et la consommation totale d’énergie de la ville de Seattle. </vt:lpstr>
      <vt:lpstr>La problématique ?</vt:lpstr>
      <vt:lpstr>Méthodologie</vt:lpstr>
      <vt:lpstr>Première observation du jeu de données</vt:lpstr>
      <vt:lpstr>Analyse pré-exploratoire</vt:lpstr>
      <vt:lpstr>Analyse pré-exploratoire</vt:lpstr>
      <vt:lpstr>Présentation PowerPoint</vt:lpstr>
      <vt:lpstr>Preprocessing et Feature engineering</vt:lpstr>
      <vt:lpstr>Preprocessing et Feature engineering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2020-01-23T17:42:30Z</dcterms:created>
  <dcterms:modified xsi:type="dcterms:W3CDTF">2020-01-24T05:14:30Z</dcterms:modified>
</cp:coreProperties>
</file>