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0"/>
  </p:notesMasterIdLst>
  <p:sldIdLst>
    <p:sldId id="256" r:id="rId4"/>
    <p:sldId id="303" r:id="rId5"/>
    <p:sldId id="382" r:id="rId6"/>
    <p:sldId id="287" r:id="rId7"/>
    <p:sldId id="313" r:id="rId8"/>
    <p:sldId id="312" r:id="rId9"/>
    <p:sldId id="299" r:id="rId10"/>
    <p:sldId id="328" r:id="rId11"/>
    <p:sldId id="366" r:id="rId12"/>
    <p:sldId id="353" r:id="rId13"/>
    <p:sldId id="357" r:id="rId14"/>
    <p:sldId id="360" r:id="rId15"/>
    <p:sldId id="365" r:id="rId16"/>
    <p:sldId id="354" r:id="rId17"/>
    <p:sldId id="386" r:id="rId18"/>
    <p:sldId id="363" r:id="rId19"/>
    <p:sldId id="372" r:id="rId20"/>
    <p:sldId id="387" r:id="rId21"/>
    <p:sldId id="388" r:id="rId22"/>
    <p:sldId id="389" r:id="rId23"/>
    <p:sldId id="390" r:id="rId24"/>
    <p:sldId id="391" r:id="rId25"/>
    <p:sldId id="373" r:id="rId26"/>
    <p:sldId id="396" r:id="rId27"/>
    <p:sldId id="394" r:id="rId28"/>
    <p:sldId id="374" r:id="rId29"/>
    <p:sldId id="393" r:id="rId30"/>
    <p:sldId id="383" r:id="rId31"/>
    <p:sldId id="381" r:id="rId32"/>
    <p:sldId id="364" r:id="rId33"/>
    <p:sldId id="320" r:id="rId34"/>
    <p:sldId id="327" r:id="rId35"/>
    <p:sldId id="344" r:id="rId36"/>
    <p:sldId id="369" r:id="rId37"/>
    <p:sldId id="370" r:id="rId38"/>
    <p:sldId id="368" r:id="rId39"/>
    <p:sldId id="395" r:id="rId40"/>
    <p:sldId id="323" r:id="rId41"/>
    <p:sldId id="316" r:id="rId42"/>
    <p:sldId id="379" r:id="rId43"/>
    <p:sldId id="376" r:id="rId44"/>
    <p:sldId id="350" r:id="rId45"/>
    <p:sldId id="351" r:id="rId46"/>
    <p:sldId id="397" r:id="rId47"/>
    <p:sldId id="398" r:id="rId48"/>
    <p:sldId id="26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8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45C"/>
    <a:srgbClr val="144F85"/>
    <a:srgbClr val="C51D28"/>
    <a:srgbClr val="01B644"/>
    <a:srgbClr val="000000"/>
    <a:srgbClr val="3E3221"/>
    <a:srgbClr val="AE61FB"/>
    <a:srgbClr val="CD5C5C"/>
    <a:srgbClr val="004876"/>
    <a:srgbClr val="8B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273" autoAdjust="0"/>
  </p:normalViewPr>
  <p:slideViewPr>
    <p:cSldViewPr snapToGrid="0">
      <p:cViewPr varScale="1">
        <p:scale>
          <a:sx n="102" d="100"/>
          <a:sy n="102" d="100"/>
        </p:scale>
        <p:origin x="22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9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072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387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953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328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2699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1944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4881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648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5574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471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510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706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4443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1573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929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090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8147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9096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8471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6821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01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2693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5410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1583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14765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2963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304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416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9356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42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6130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7529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645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0841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170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07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45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496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882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161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5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15.png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jpg"/><Relationship Id="rId5" Type="http://schemas.openxmlformats.org/officeDocument/2006/relationships/image" Target="../media/image55.jpeg"/><Relationship Id="rId4" Type="http://schemas.openxmlformats.org/officeDocument/2006/relationships/image" Target="../media/image5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oss.theoj.org/papers/10.21105/joss.01686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hyperlink" Target="https://www.tidyverse.org/package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7.png"/><Relationship Id="rId3" Type="http://schemas.openxmlformats.org/officeDocument/2006/relationships/hyperlink" Target="picshttps://magrittr.tidyverse.org/" TargetMode="External"/><Relationship Id="rId7" Type="http://schemas.openxmlformats.org/officeDocument/2006/relationships/hyperlink" Target="https://haven.tidyverse.org/" TargetMode="External"/><Relationship Id="rId12" Type="http://schemas.openxmlformats.org/officeDocument/2006/relationships/hyperlink" Target="https://dplyr.tidyverse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11" Type="http://schemas.openxmlformats.org/officeDocument/2006/relationships/hyperlink" Target="https://link.springer.com/book/10.1007/0-387-28695-0" TargetMode="External"/><Relationship Id="rId5" Type="http://schemas.openxmlformats.org/officeDocument/2006/relationships/hyperlink" Target="https://here.r-lib.org/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hyperlink" Target="https://ggplot2.tidyverse.org/" TargetMode="External"/><Relationship Id="rId1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iucarny/qrps_sose2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</a:t>
            </a:r>
            <a:b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Classical </a:t>
            </a: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3 (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28.04.2025)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33FE6-E098-4EED-B4FB-46C498D58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6" y="2616889"/>
            <a:ext cx="701943" cy="701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 distribution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Mean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pic>
        <p:nvPicPr>
          <p:cNvPr id="13" name="Picture 1" descr="code_files/figure-pptx/mean_2-1.png">
            <a:extLst>
              <a:ext uri="{FF2B5EF4-FFF2-40B4-BE49-F238E27FC236}">
                <a16:creationId xmlns:a16="http://schemas.microsoft.com/office/drawing/2014/main" id="{F7B3F40C-5EA2-4D7C-B27F-6E0826643C0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69086" y="1559124"/>
            <a:ext cx="4179024" cy="20895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2063586"/>
            <a:ext cx="653119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Calculated by summing all values and dividing by the number of observations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Sensitive to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every value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in the dataset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Affected by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extreme values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(outliers)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Mostly appropriate for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distributions</a:t>
            </a:r>
          </a:p>
          <a:p>
            <a:pPr marL="62865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08DF72A-FC8D-4F05-8C66-CF14B70BBF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7515" y="3618188"/>
                <a:ext cx="4080595" cy="269755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buNone/>
                  <a:defRPr lang="en-US" sz="1400" b="0" strike="noStrike" kern="1200" spc="-1">
                    <a:solidFill>
                      <a:schemeClr val="tx1"/>
                    </a:solidFill>
                    <a:latin typeface="Times New Roman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l"/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Where:</a:t>
                </a:r>
                <a:b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mean</a:t>
                </a:r>
                <a:b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each individual observation</a:t>
                </a:r>
                <a:b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the total number of observations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08DF72A-FC8D-4F05-8C66-CF14B70B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5" y="3618188"/>
                <a:ext cx="4080595" cy="2697557"/>
              </a:xfrm>
              <a:prstGeom prst="rect">
                <a:avLst/>
              </a:prstGeom>
              <a:blipFill>
                <a:blip r:embed="rId4"/>
                <a:stretch>
                  <a:fillRect l="-1194" r="-59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5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102121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Dispersion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Variance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/Standard Deviation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7900D-933C-473D-9832-E612F591CF92}"/>
              </a:ext>
            </a:extLst>
          </p:cNvPr>
          <p:cNvSpPr txBox="1"/>
          <p:nvPr/>
        </p:nvSpPr>
        <p:spPr>
          <a:xfrm>
            <a:off x="398520" y="1749821"/>
            <a:ext cx="65311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Measures the average squared deviation from the </a:t>
            </a:r>
            <a:r>
              <a:rPr lang="en-GB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Captures how data values spread out from the centre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Units are in squared scale of the original variable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Sensitive to outliers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8DCCC-A4B7-4A81-96F7-F9EB44DF57D6}"/>
              </a:ext>
            </a:extLst>
          </p:cNvPr>
          <p:cNvSpPr txBox="1"/>
          <p:nvPr/>
        </p:nvSpPr>
        <p:spPr>
          <a:xfrm>
            <a:off x="611637" y="128419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spc="-1" dirty="0" err="1">
                <a:solidFill>
                  <a:srgbClr val="004876"/>
                </a:solidFill>
                <a:latin typeface="Segoe UI"/>
              </a:rPr>
              <a:t>Variance</a:t>
            </a:r>
            <a:endParaRPr lang="en-GB" dirty="0">
              <a:solidFill>
                <a:srgbClr val="00487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D671B4-0BA6-44F4-B183-76DABCABEC03}"/>
                  </a:ext>
                </a:extLst>
              </p:cNvPr>
              <p:cNvSpPr txBox="1"/>
              <p:nvPr/>
            </p:nvSpPr>
            <p:spPr>
              <a:xfrm>
                <a:off x="5688516" y="1296877"/>
                <a:ext cx="6104964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D671B4-0BA6-44F4-B183-76DABCABE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16" y="1296877"/>
                <a:ext cx="6104964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C5D4DAE-7B65-4FAF-80BF-7F77239364CC}"/>
              </a:ext>
            </a:extLst>
          </p:cNvPr>
          <p:cNvSpPr txBox="1"/>
          <p:nvPr/>
        </p:nvSpPr>
        <p:spPr>
          <a:xfrm>
            <a:off x="398520" y="3627505"/>
            <a:ext cx="653119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Square root of the variance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Expresses dispersion in original units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Captures how data values spread out from the centre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Units are in original units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Most commonly used measure of spread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Like variance, sensitive to extreme values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CA462-FC46-402C-991B-5387E8117682}"/>
              </a:ext>
            </a:extLst>
          </p:cNvPr>
          <p:cNvSpPr txBox="1"/>
          <p:nvPr/>
        </p:nvSpPr>
        <p:spPr>
          <a:xfrm>
            <a:off x="611637" y="3161880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spc="-1" dirty="0">
                <a:solidFill>
                  <a:srgbClr val="004876"/>
                </a:solidFill>
                <a:latin typeface="Segoe UI"/>
              </a:rPr>
              <a:t>Standard </a:t>
            </a:r>
            <a:r>
              <a:rPr lang="de-DE" b="1" spc="-1" dirty="0" err="1">
                <a:solidFill>
                  <a:srgbClr val="004876"/>
                </a:solidFill>
                <a:latin typeface="Segoe UI"/>
              </a:rPr>
              <a:t>deviation</a:t>
            </a:r>
            <a:endParaRPr lang="en-GB" dirty="0">
              <a:solidFill>
                <a:srgbClr val="00487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6B689C-697C-4E08-9FBE-1CC95C3E6B65}"/>
                  </a:ext>
                </a:extLst>
              </p:cNvPr>
              <p:cNvSpPr txBox="1"/>
              <p:nvPr/>
            </p:nvSpPr>
            <p:spPr>
              <a:xfrm>
                <a:off x="5688516" y="2241500"/>
                <a:ext cx="6104964" cy="12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sz="200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  <m:ctrlPr>
                                            <a:rPr lang="ar-A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6B689C-697C-4E08-9FBE-1CC95C3E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16" y="2241500"/>
                <a:ext cx="6104964" cy="1289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" descr="code_files/figure-pptx/unnamed-chunk-1-1.png">
            <a:extLst>
              <a:ext uri="{FF2B5EF4-FFF2-40B4-BE49-F238E27FC236}">
                <a16:creationId xmlns:a16="http://schemas.microsoft.com/office/drawing/2014/main" id="{1AA58EC3-F901-4929-9005-F8F5CE231496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518481" y="3770072"/>
            <a:ext cx="4692794" cy="23463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5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9767456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Dispersion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Standard Error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B723A-356D-4EB4-8887-85219B80FBEA}"/>
              </a:ext>
            </a:extLst>
          </p:cNvPr>
          <p:cNvSpPr txBox="1"/>
          <p:nvPr/>
        </p:nvSpPr>
        <p:spPr>
          <a:xfrm>
            <a:off x="709613" y="1836774"/>
            <a:ext cx="56723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Measures the precision of the sample mean as an estimate of the population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- Is the standard deviation of the sample mean distribution!</a:t>
            </a:r>
            <a:b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Decreases with larger sample size</a:t>
            </a:r>
            <a:b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Used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confidence intervals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tests for means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– see below in the 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A18FF-4423-4231-9CED-3F1B15250007}"/>
                  </a:ext>
                </a:extLst>
              </p:cNvPr>
              <p:cNvSpPr txBox="1"/>
              <p:nvPr/>
            </p:nvSpPr>
            <p:spPr>
              <a:xfrm>
                <a:off x="6020804" y="1507898"/>
                <a:ext cx="6105524" cy="1027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3200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‾"/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ar-AE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A18FF-4423-4231-9CED-3F1B15250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804" y="1507898"/>
                <a:ext cx="6105524" cy="102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ode_files/figure-pptx/unnamed-chunk-2-1.png">
            <a:extLst>
              <a:ext uri="{FF2B5EF4-FFF2-40B4-BE49-F238E27FC236}">
                <a16:creationId xmlns:a16="http://schemas.microsoft.com/office/drawing/2014/main" id="{DE03C16E-34C6-4463-AF7B-A3670F7F8686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465514" y="2864491"/>
            <a:ext cx="5459985" cy="27299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42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666176" y="1511593"/>
            <a:ext cx="470198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Central distribution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Median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</a:p>
          <a:p>
            <a:pPr marL="285750" algn="ctr"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Different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statistics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BAD6D-6FF5-42F1-BD1E-E0759D3BE675}"/>
              </a:ext>
            </a:extLst>
          </p:cNvPr>
          <p:cNvSpPr txBox="1"/>
          <p:nvPr/>
        </p:nvSpPr>
        <p:spPr>
          <a:xfrm>
            <a:off x="2693298" y="3781344"/>
            <a:ext cx="6104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Dispersion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Variance/Standard deviation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Standard error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Percentiles/Quantiles 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Interquartile range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567AB-7AAD-45BE-8384-434B5C5B0720}"/>
              </a:ext>
            </a:extLst>
          </p:cNvPr>
          <p:cNvSpPr txBox="1"/>
          <p:nvPr/>
        </p:nvSpPr>
        <p:spPr>
          <a:xfrm>
            <a:off x="5745780" y="2050202"/>
            <a:ext cx="610496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Correlation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Covariance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Correlation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ChiSq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Quantiles </a:t>
            </a:r>
            <a:r>
              <a:rPr lang="en-GB" sz="4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friends </a:t>
            </a:r>
            <a:r>
              <a:rPr lang="en-GB" sz="4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(IQR)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1115414"/>
            <a:ext cx="6531198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Quantiles are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cut points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that divide the range of a distribution into continuous intervals with equal probabilities. They can partition data into any number of equal-sized, adjacent subgroups.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Common quantiles include: 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Quartiles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Divide data into four equal parts.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Deciles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Divide data into ten equal parts.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Percentiles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Divide data into 100 equal parts.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Thus,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percentiles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 specific type of quantile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. For instance, the 25th percentile (P25) is equivalent to the first quartile (Q1), and the 50th percentile (P50) corresponds to the median.</a:t>
            </a:r>
          </a:p>
          <a:p>
            <a:pPr lvl="0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interquartile range (IQR) is a common measure of dispersion when dealing with categorical and continuous variables</a:t>
            </a:r>
          </a:p>
          <a:p>
            <a:pPr lvl="0"/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" descr="code4vizs_files/figure-pptx/quants-1.png">
            <a:extLst>
              <a:ext uri="{FF2B5EF4-FFF2-40B4-BE49-F238E27FC236}">
                <a16:creationId xmlns:a16="http://schemas.microsoft.com/office/drawing/2014/main" id="{A7E25766-617D-416A-B0B3-ABE971D9CC4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46261" y="1639828"/>
            <a:ext cx="5047219" cy="25236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417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GB" sz="4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 </a:t>
            </a:r>
            <a:r>
              <a:rPr lang="en-GB" sz="48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up…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1115414"/>
            <a:ext cx="65311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Some measures are more useful for continuous variables – or in any case treated as such. This is the case of the mean, the variance, and the standard deviation. </a:t>
            </a:r>
          </a:p>
          <a:p>
            <a:pPr lvl="0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Other variables tend to be more useful when dealing with categorical variables, like the median and the IQR </a:t>
            </a:r>
          </a:p>
          <a:p>
            <a:pPr lvl="0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Nonetheless, remember that all these measures convey different information!</a:t>
            </a:r>
          </a:p>
          <a:p>
            <a:pPr lvl="0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" descr="code4vizs_files/figure-pptx/quants-1.png">
            <a:extLst>
              <a:ext uri="{FF2B5EF4-FFF2-40B4-BE49-F238E27FC236}">
                <a16:creationId xmlns:a16="http://schemas.microsoft.com/office/drawing/2014/main" id="{A7E25766-617D-416A-B0B3-ABE971D9CC4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46261" y="1639828"/>
            <a:ext cx="3340419" cy="16702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1" descr="code_files/figure-pptx/unnamed-chunk-1-1.png">
            <a:extLst>
              <a:ext uri="{FF2B5EF4-FFF2-40B4-BE49-F238E27FC236}">
                <a16:creationId xmlns:a16="http://schemas.microsoft.com/office/drawing/2014/main" id="{45A7144B-C962-4A73-B6D6-51B1D1CCCE1D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053499" y="3577920"/>
            <a:ext cx="3114282" cy="15571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9" descr="code_files/figure-pptx/unnamed-chunk-2-1.png">
            <a:extLst>
              <a:ext uri="{FF2B5EF4-FFF2-40B4-BE49-F238E27FC236}">
                <a16:creationId xmlns:a16="http://schemas.microsoft.com/office/drawing/2014/main" id="{59C70690-69CC-4D86-AACE-1DE5120E6A60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947040" y="4531734"/>
            <a:ext cx="3244094" cy="16220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897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16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30.04.2025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Hypothesis 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5276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latin typeface="Segoe UI"/>
              </a:rPr>
              <a:t>for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differences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21314-5828-487F-83EF-54FBF9C4D546}"/>
              </a:ext>
            </a:extLst>
          </p:cNvPr>
          <p:cNvSpPr txBox="1"/>
          <p:nvPr/>
        </p:nvSpPr>
        <p:spPr>
          <a:xfrm>
            <a:off x="398519" y="1038339"/>
            <a:ext cx="6906953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Sometimes we want to know whether two estimates are </a:t>
            </a:r>
            <a:r>
              <a:rPr lang="en-GB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systematically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different </a:t>
            </a:r>
          </a:p>
          <a:p>
            <a:pPr marL="285750"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How can we do that? 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We do that using what is commonly called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hypothesis testing </a:t>
            </a:r>
          </a:p>
          <a:p>
            <a:pPr marL="285750"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N.B.</a:t>
            </a:r>
            <a:r>
              <a:rPr lang="en-GB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We will look </a:t>
            </a:r>
            <a:r>
              <a:rPr lang="en-GB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at the case of continuous differences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will return useful in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multivariate analysis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when we will be talking about coefficients and parameters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But there are, of course, a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plethora of tests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which are specific to the nature of the random variable analysed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9FBBE-800B-4A5F-94CF-F04CF7414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724" y="2413484"/>
            <a:ext cx="2031031" cy="20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CD372-C116-4A63-9BF6-B8811453E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6" y="1462573"/>
            <a:ext cx="908596" cy="908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0A33BA-5C6E-4268-949E-8762547239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6" y="4177004"/>
            <a:ext cx="908597" cy="9085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C6BBBB-7F81-4906-94BA-50DE444041AE}"/>
              </a:ext>
            </a:extLst>
          </p:cNvPr>
          <p:cNvSpPr txBox="1"/>
          <p:nvPr/>
        </p:nvSpPr>
        <p:spPr>
          <a:xfrm>
            <a:off x="7838437" y="1041342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Population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Population size: 30mln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</a:t>
            </a: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</a:t>
            </a: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1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8E532-347A-4B74-BD37-69444C08D01B}"/>
              </a:ext>
            </a:extLst>
          </p:cNvPr>
          <p:cNvSpPr txBox="1"/>
          <p:nvPr/>
        </p:nvSpPr>
        <p:spPr>
          <a:xfrm>
            <a:off x="7838438" y="3714347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Sample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Sample size: 1000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45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20</a:t>
            </a:r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26A61B-5231-4081-95B7-E3D0DEEF22E0}"/>
              </a:ext>
            </a:extLst>
          </p:cNvPr>
          <p:cNvSpPr txBox="1"/>
          <p:nvPr/>
        </p:nvSpPr>
        <p:spPr>
          <a:xfrm>
            <a:off x="398519" y="1038339"/>
            <a:ext cx="6190817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hypothesis testing, let’s return to our (now, well-known) population-sample relationship…</a:t>
            </a:r>
          </a:p>
          <a:p>
            <a:pPr marL="285750"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We want to know how a variable (e.g., age) is distributed in the population. Let’s assume we don’t know the variable is distributed in the population. So… 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We take a (random)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sample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of individuals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We calculate the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variance/standard deviation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of the variable (age)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sample</a:t>
            </a:r>
          </a:p>
          <a:p>
            <a:pPr marL="285750"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2512D0-1056-4736-A7CC-A1AB4D5C548B}"/>
                  </a:ext>
                </a:extLst>
              </p:cNvPr>
              <p:cNvSpPr txBox="1"/>
              <p:nvPr/>
            </p:nvSpPr>
            <p:spPr>
              <a:xfrm>
                <a:off x="7738073" y="4723993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2512D0-1056-4736-A7CC-A1AB4D5C5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073" y="4723993"/>
                <a:ext cx="487497" cy="461665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BA5837-AAFB-4E12-94A8-95E4A73F039D}"/>
                  </a:ext>
                </a:extLst>
              </p:cNvPr>
              <p:cNvSpPr txBox="1"/>
              <p:nvPr/>
            </p:nvSpPr>
            <p:spPr>
              <a:xfrm>
                <a:off x="7740615" y="4362384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BA5837-AAFB-4E12-94A8-95E4A73F0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615" y="4362384"/>
                <a:ext cx="4874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BF26F6-255C-4902-B8D6-703FC1A7BA2F}"/>
                  </a:ext>
                </a:extLst>
              </p:cNvPr>
              <p:cNvSpPr txBox="1"/>
              <p:nvPr/>
            </p:nvSpPr>
            <p:spPr>
              <a:xfrm>
                <a:off x="7686938" y="5085601"/>
                <a:ext cx="5948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BF26F6-255C-4902-B8D6-703FC1A7B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38" y="5085601"/>
                <a:ext cx="5948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51D559-BEA6-40DA-B9D8-32DF6CDD228A}"/>
                  </a:ext>
                </a:extLst>
              </p:cNvPr>
              <p:cNvSpPr txBox="1"/>
              <p:nvPr/>
            </p:nvSpPr>
            <p:spPr>
              <a:xfrm>
                <a:off x="7745191" y="4000776"/>
                <a:ext cx="4732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51D559-BEA6-40DA-B9D8-32DF6CDD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91" y="4000776"/>
                <a:ext cx="47325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63116-2DE8-4473-ADEE-46E9217FDFA9}"/>
                  </a:ext>
                </a:extLst>
              </p:cNvPr>
              <p:cNvSpPr txBox="1"/>
              <p:nvPr/>
            </p:nvSpPr>
            <p:spPr>
              <a:xfrm>
                <a:off x="7745190" y="1357978"/>
                <a:ext cx="4732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63116-2DE8-4473-ADEE-46E9217FD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90" y="1357978"/>
                <a:ext cx="47325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782B8E-3A41-4EB9-B9D7-C2A8FE3F4716}"/>
                  </a:ext>
                </a:extLst>
              </p:cNvPr>
              <p:cNvSpPr txBox="1"/>
              <p:nvPr/>
            </p:nvSpPr>
            <p:spPr>
              <a:xfrm>
                <a:off x="7770364" y="1790630"/>
                <a:ext cx="422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782B8E-3A41-4EB9-B9D7-C2A8FE3F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64" y="1790630"/>
                <a:ext cx="422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18A4EA-0143-43FF-82D0-0D4A27938217}"/>
                  </a:ext>
                </a:extLst>
              </p:cNvPr>
              <p:cNvSpPr txBox="1"/>
              <p:nvPr/>
            </p:nvSpPr>
            <p:spPr>
              <a:xfrm>
                <a:off x="7851046" y="2091624"/>
                <a:ext cx="261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18A4EA-0143-43FF-82D0-0D4A27938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6" y="2091624"/>
                <a:ext cx="261545" cy="369332"/>
              </a:xfrm>
              <a:prstGeom prst="rect">
                <a:avLst/>
              </a:prstGeom>
              <a:blipFill>
                <a:blip r:embed="rId11"/>
                <a:stretch>
                  <a:fillRect l="-25581" r="-18605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72CE57-1DEA-4DAD-AFD4-36C16F3D82C0}"/>
                  </a:ext>
                </a:extLst>
              </p:cNvPr>
              <p:cNvSpPr txBox="1"/>
              <p:nvPr/>
            </p:nvSpPr>
            <p:spPr>
              <a:xfrm>
                <a:off x="7663683" y="2427954"/>
                <a:ext cx="6362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72CE57-1DEA-4DAD-AFD4-36C16F3D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683" y="2427954"/>
                <a:ext cx="63627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CD372-C116-4A63-9BF6-B8811453E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6" y="1462573"/>
            <a:ext cx="908596" cy="908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0A33BA-5C6E-4268-949E-8762547239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6" y="4177004"/>
            <a:ext cx="908597" cy="9085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C6BBBB-7F81-4906-94BA-50DE444041AE}"/>
              </a:ext>
            </a:extLst>
          </p:cNvPr>
          <p:cNvSpPr txBox="1"/>
          <p:nvPr/>
        </p:nvSpPr>
        <p:spPr>
          <a:xfrm>
            <a:off x="7838437" y="1041342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Population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Population size: 30mln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</a:t>
            </a: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</a:t>
            </a: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1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8E532-347A-4B74-BD37-69444C08D01B}"/>
              </a:ext>
            </a:extLst>
          </p:cNvPr>
          <p:cNvSpPr txBox="1"/>
          <p:nvPr/>
        </p:nvSpPr>
        <p:spPr>
          <a:xfrm>
            <a:off x="7838438" y="3714347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Sample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Sample size: 100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45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15</a:t>
            </a:r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/>
              <p:nvPr/>
            </p:nvSpPr>
            <p:spPr>
              <a:xfrm>
                <a:off x="398519" y="1038339"/>
                <a:ext cx="6190817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At this point, we want to know how much the sample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reflects the population mean (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marL="285750">
                  <a:spcAft>
                    <a:spcPts val="600"/>
                  </a:spcAft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Thanks to the Central Limit Theorem we know that if we have a great enough sample size the (sampling) </a:t>
                </a:r>
                <a:r>
                  <a:rPr lang="en-GB" sz="2000" b="1" dirty="0">
                    <a:solidFill>
                      <a:srgbClr val="8B3A3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distribution of the sample mean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will have a </a:t>
                </a:r>
                <a:r>
                  <a:rPr lang="en-GB" sz="2000" dirty="0">
                    <a:solidFill>
                      <a:srgbClr val="00487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normal distribution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0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z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this is pretty useful!</a:t>
                </a:r>
              </a:p>
              <a:p>
                <a:pPr marL="285750">
                  <a:spcAft>
                    <a:spcPts val="600"/>
                  </a:spcAft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9" y="1038339"/>
                <a:ext cx="6190817" cy="3170099"/>
              </a:xfrm>
              <a:prstGeom prst="rect">
                <a:avLst/>
              </a:prstGeom>
              <a:blipFill>
                <a:blip r:embed="rId5"/>
                <a:stretch>
                  <a:fillRect t="-769" r="-1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2512D0-1056-4736-A7CC-A1AB4D5C548B}"/>
                  </a:ext>
                </a:extLst>
              </p:cNvPr>
              <p:cNvSpPr txBox="1"/>
              <p:nvPr/>
            </p:nvSpPr>
            <p:spPr>
              <a:xfrm>
                <a:off x="7738073" y="4723993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2512D0-1056-4736-A7CC-A1AB4D5C5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073" y="4723993"/>
                <a:ext cx="487497" cy="461665"/>
              </a:xfrm>
              <a:prstGeom prst="rect">
                <a:avLst/>
              </a:prstGeom>
              <a:blipFill>
                <a:blip r:embed="rId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BA5837-AAFB-4E12-94A8-95E4A73F039D}"/>
                  </a:ext>
                </a:extLst>
              </p:cNvPr>
              <p:cNvSpPr txBox="1"/>
              <p:nvPr/>
            </p:nvSpPr>
            <p:spPr>
              <a:xfrm>
                <a:off x="7740615" y="4362384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BA5837-AAFB-4E12-94A8-95E4A73F0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615" y="4362384"/>
                <a:ext cx="48749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BF26F6-255C-4902-B8D6-703FC1A7BA2F}"/>
                  </a:ext>
                </a:extLst>
              </p:cNvPr>
              <p:cNvSpPr txBox="1"/>
              <p:nvPr/>
            </p:nvSpPr>
            <p:spPr>
              <a:xfrm>
                <a:off x="7686938" y="5085601"/>
                <a:ext cx="5948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BF26F6-255C-4902-B8D6-703FC1A7B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38" y="5085601"/>
                <a:ext cx="59485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51D559-BEA6-40DA-B9D8-32DF6CDD228A}"/>
                  </a:ext>
                </a:extLst>
              </p:cNvPr>
              <p:cNvSpPr txBox="1"/>
              <p:nvPr/>
            </p:nvSpPr>
            <p:spPr>
              <a:xfrm>
                <a:off x="7745191" y="4000776"/>
                <a:ext cx="4732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51D559-BEA6-40DA-B9D8-32DF6CDD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91" y="4000776"/>
                <a:ext cx="47325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63116-2DE8-4473-ADEE-46E9217FDFA9}"/>
                  </a:ext>
                </a:extLst>
              </p:cNvPr>
              <p:cNvSpPr txBox="1"/>
              <p:nvPr/>
            </p:nvSpPr>
            <p:spPr>
              <a:xfrm>
                <a:off x="7745190" y="1357978"/>
                <a:ext cx="4732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63116-2DE8-4473-ADEE-46E9217FD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90" y="1357978"/>
                <a:ext cx="47325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782B8E-3A41-4EB9-B9D7-C2A8FE3F4716}"/>
                  </a:ext>
                </a:extLst>
              </p:cNvPr>
              <p:cNvSpPr txBox="1"/>
              <p:nvPr/>
            </p:nvSpPr>
            <p:spPr>
              <a:xfrm>
                <a:off x="7770364" y="1790630"/>
                <a:ext cx="422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782B8E-3A41-4EB9-B9D7-C2A8FE3F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64" y="1790630"/>
                <a:ext cx="422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18A4EA-0143-43FF-82D0-0D4A27938217}"/>
                  </a:ext>
                </a:extLst>
              </p:cNvPr>
              <p:cNvSpPr txBox="1"/>
              <p:nvPr/>
            </p:nvSpPr>
            <p:spPr>
              <a:xfrm>
                <a:off x="7851046" y="2091624"/>
                <a:ext cx="261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18A4EA-0143-43FF-82D0-0D4A27938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6" y="2091624"/>
                <a:ext cx="261545" cy="369332"/>
              </a:xfrm>
              <a:prstGeom prst="rect">
                <a:avLst/>
              </a:prstGeom>
              <a:blipFill>
                <a:blip r:embed="rId12"/>
                <a:stretch>
                  <a:fillRect l="-25581" r="-18605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72CE57-1DEA-4DAD-AFD4-36C16F3D82C0}"/>
                  </a:ext>
                </a:extLst>
              </p:cNvPr>
              <p:cNvSpPr txBox="1"/>
              <p:nvPr/>
            </p:nvSpPr>
            <p:spPr>
              <a:xfrm>
                <a:off x="7663683" y="2427954"/>
                <a:ext cx="6362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72CE57-1DEA-4DAD-AFD4-36C16F3D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683" y="2427954"/>
                <a:ext cx="63627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F7ECDC-2FC6-4EA6-B402-0EF78DBF7010}"/>
              </a:ext>
            </a:extLst>
          </p:cNvPr>
          <p:cNvCxnSpPr/>
          <p:nvPr/>
        </p:nvCxnSpPr>
        <p:spPr>
          <a:xfrm flipH="1">
            <a:off x="5271078" y="4681709"/>
            <a:ext cx="987400" cy="0"/>
          </a:xfrm>
          <a:prstGeom prst="straightConnector1">
            <a:avLst/>
          </a:prstGeom>
          <a:ln w="38100">
            <a:solidFill>
              <a:srgbClr val="8B3A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" descr="class_3_vizs_files/figure-pptx/unnamed-chunk-1-1.png">
            <a:extLst>
              <a:ext uri="{FF2B5EF4-FFF2-40B4-BE49-F238E27FC236}">
                <a16:creationId xmlns:a16="http://schemas.microsoft.com/office/drawing/2014/main" id="{8AAACF9B-F782-4CFB-A02C-822DDD88D664}"/>
              </a:ext>
            </a:extLst>
          </p:cNvPr>
          <p:cNvPicPr>
            <a:picLocks noGrp="1" noChangeAspect="1"/>
          </p:cNvPicPr>
          <p:nvPr/>
        </p:nvPicPr>
        <p:blipFill>
          <a:blip r:embed="rId14"/>
          <a:stretch>
            <a:fillRect/>
          </a:stretch>
        </p:blipFill>
        <p:spPr bwMode="auto">
          <a:xfrm>
            <a:off x="977747" y="3975791"/>
            <a:ext cx="4217581" cy="21087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354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Today‘s</a:t>
            </a: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seminar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18149" y="1367190"/>
            <a:ext cx="645564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Review of the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assignments</a:t>
            </a:r>
            <a:endParaRPr lang="en-US" sz="32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Univariate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statistics 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(categorical)</a:t>
            </a:r>
            <a:endParaRPr lang="en-US" sz="32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Hypothesis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testing</a:t>
            </a:r>
            <a:r>
              <a:rPr lang="en-US" sz="3200" b="1" dirty="0">
                <a:solidFill>
                  <a:srgbClr val="FF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programming 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13713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/>
              <p:nvPr/>
            </p:nvSpPr>
            <p:spPr>
              <a:xfrm>
                <a:off x="398519" y="1038339"/>
                <a:ext cx="6190817" cy="5054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Why is this useful? </a:t>
                </a: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Because we </a:t>
                </a:r>
                <a:r>
                  <a:rPr lang="en-GB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know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 </a:t>
                </a:r>
                <a:r>
                  <a:rPr lang="en-GB" sz="20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properties of this distribution!</a:t>
                </a:r>
              </a:p>
              <a:p>
                <a:pPr marL="285750">
                  <a:spcAft>
                    <a:spcPts val="600"/>
                  </a:spcAft>
                </a:pPr>
                <a:endParaRPr lang="en-GB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know that for </a:t>
                </a:r>
                <a:r>
                  <a:rPr lang="en-GB" sz="2000" i="1" dirty="0">
                    <a:solidFill>
                      <a:srgbClr val="00487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every normal distribution</a:t>
                </a:r>
                <a:r>
                  <a:rPr lang="en-GB" sz="2000" dirty="0">
                    <a:solidFill>
                      <a:srgbClr val="00487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we </a:t>
                </a:r>
                <a:r>
                  <a:rPr lang="en-GB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add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and </a:t>
                </a:r>
                <a:r>
                  <a:rPr lang="en-GB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subtract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from the mean of an estimate (say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GB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GB" sz="2000" dirty="0">
                    <a:solidFill>
                      <a:srgbClr val="8B3A3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one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solidFill>
                      <a:srgbClr val="8B3A3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standard deviation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2000" i="1">
                            <a:solidFill>
                              <a:srgbClr val="8B3A3A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rgbClr val="8B3A3A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ar-AE" sz="2000" i="1">
                        <a:solidFill>
                          <a:srgbClr val="8B3A3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000" i="1">
                        <a:solidFill>
                          <a:srgbClr val="8B3A3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>
                    <a:solidFill>
                      <a:srgbClr val="8B3A3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distribution will contain </a:t>
                </a:r>
                <a:r>
                  <a:rPr lang="en-GB" sz="2000" dirty="0">
                    <a:solidFill>
                      <a:srgbClr val="8B3A3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68.2%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the possible values of the distribution</a:t>
                </a: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if we add or subtract </a:t>
                </a:r>
                <a:r>
                  <a:rPr lang="en-GB" sz="2000" dirty="0">
                    <a:solidFill>
                      <a:srgbClr val="CD5C5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two standard deviations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2000" i="1">
                            <a:solidFill>
                              <a:srgbClr val="CD5C5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rgbClr val="CD5C5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ar-AE" sz="2000" i="1">
                        <a:solidFill>
                          <a:srgbClr val="CD5C5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000" i="1">
                        <a:solidFill>
                          <a:srgbClr val="CD5C5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2000" i="1">
                        <a:solidFill>
                          <a:srgbClr val="CD5C5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sz="2000" i="1">
                        <a:solidFill>
                          <a:srgbClr val="CD5C5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rgbClr val="CD5C5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distribution will contain approximately </a:t>
                </a:r>
                <a:r>
                  <a:rPr lang="en-GB" sz="2000" dirty="0">
                    <a:solidFill>
                      <a:srgbClr val="CD5C5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95%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the possible values of the distribution</a:t>
                </a:r>
              </a:p>
              <a:p>
                <a:pPr marL="285750">
                  <a:spcAft>
                    <a:spcPts val="600"/>
                  </a:spcAft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Now, bare with me…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9" y="1038339"/>
                <a:ext cx="6190817" cy="5054397"/>
              </a:xfrm>
              <a:prstGeom prst="rect">
                <a:avLst/>
              </a:prstGeom>
              <a:blipFill>
                <a:blip r:embed="rId3"/>
                <a:stretch>
                  <a:fillRect t="-483" r="-1673" b="-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A7C649-A1CD-4A2D-8755-D9ED4C65BB9B}"/>
                  </a:ext>
                </a:extLst>
              </p:cNvPr>
              <p:cNvSpPr txBox="1"/>
              <p:nvPr/>
            </p:nvSpPr>
            <p:spPr>
              <a:xfrm>
                <a:off x="8996361" y="3226318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A7C649-A1CD-4A2D-8755-D9ED4C65B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361" y="3226318"/>
                <a:ext cx="487497" cy="461665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6F86099A-E6B2-47AF-A317-51A56264CE3B}"/>
              </a:ext>
            </a:extLst>
          </p:cNvPr>
          <p:cNvSpPr/>
          <p:nvPr/>
        </p:nvSpPr>
        <p:spPr>
          <a:xfrm rot="16200000">
            <a:off x="9172971" y="3239438"/>
            <a:ext cx="134274" cy="1351590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8B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DA8AFF8-7C95-43B0-9E78-49FDE83DB2CA}"/>
              </a:ext>
            </a:extLst>
          </p:cNvPr>
          <p:cNvSpPr/>
          <p:nvPr/>
        </p:nvSpPr>
        <p:spPr>
          <a:xfrm rot="16200000">
            <a:off x="9172972" y="2254469"/>
            <a:ext cx="134273" cy="2867027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696396-E236-48E4-9994-4716A02B1542}"/>
                  </a:ext>
                </a:extLst>
              </p:cNvPr>
              <p:cNvSpPr txBox="1"/>
              <p:nvPr/>
            </p:nvSpPr>
            <p:spPr>
              <a:xfrm>
                <a:off x="9240108" y="3905599"/>
                <a:ext cx="6676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 smtClean="0">
                              <a:solidFill>
                                <a:srgbClr val="8B3A3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8B3A3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ar-AE" sz="1600" i="1" smtClean="0">
                          <a:solidFill>
                            <a:srgbClr val="8B3A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b="0" i="1" smtClean="0">
                          <a:solidFill>
                            <a:srgbClr val="8B3A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696396-E236-48E4-9994-4716A02B1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108" y="3905599"/>
                <a:ext cx="66761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D431CB-58EC-4E64-8537-E8FFA176C6B9}"/>
                  </a:ext>
                </a:extLst>
              </p:cNvPr>
              <p:cNvSpPr txBox="1"/>
              <p:nvPr/>
            </p:nvSpPr>
            <p:spPr>
              <a:xfrm>
                <a:off x="10107745" y="3670371"/>
                <a:ext cx="8174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>
                              <a:solidFill>
                                <a:srgbClr val="CD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CD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ar-AE" sz="1600" i="1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i="1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sz="1600" i="1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1600" i="1" dirty="0">
                  <a:solidFill>
                    <a:srgbClr val="CD5C5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D431CB-58EC-4E64-8537-E8FFA176C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45" y="3670371"/>
                <a:ext cx="81743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" descr="class_3_vizs_files/figure-pptx/unnamed-chunk-1-1.png">
            <a:extLst>
              <a:ext uri="{FF2B5EF4-FFF2-40B4-BE49-F238E27FC236}">
                <a16:creationId xmlns:a16="http://schemas.microsoft.com/office/drawing/2014/main" id="{33C07346-2B92-4B1C-8C3C-6CC6886ED7A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8"/>
          <a:srcRect b="4813"/>
          <a:stretch/>
        </p:blipFill>
        <p:spPr bwMode="auto">
          <a:xfrm>
            <a:off x="6854066" y="1096663"/>
            <a:ext cx="4443790" cy="21149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95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/>
              <p:nvPr/>
            </p:nvSpPr>
            <p:spPr>
              <a:xfrm>
                <a:off x="398519" y="1038339"/>
                <a:ext cx="6564256" cy="4909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know that: </a:t>
                </a:r>
              </a:p>
              <a:p>
                <a:pPr marL="62865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sample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is an estimate of the population mean (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marL="62865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distribution of the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sample mean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is </a:t>
                </a:r>
                <a:r>
                  <a:rPr lang="en-GB" dirty="0">
                    <a:solidFill>
                      <a:srgbClr val="00487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normally distributed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(aka, z-distribution)</a:t>
                </a:r>
              </a:p>
              <a:p>
                <a:pPr marL="62865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know that the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standard error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is the standard deviation of the sample mean</a:t>
                </a:r>
              </a:p>
              <a:p>
                <a:pPr marL="62865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Then, if we add to or </a:t>
                </a:r>
                <a:r>
                  <a:rPr lang="en-GB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substract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from the sample mean two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standard errors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 smtClean="0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we have </a:t>
                </a:r>
                <a:r>
                  <a:rPr lang="en-GB" dirty="0">
                    <a:solidFill>
                      <a:srgbClr val="CD5C5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95%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the sample mean distribution </a:t>
                </a:r>
              </a:p>
              <a:p>
                <a:pPr marL="62865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sample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in 95% of the case will have a value between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  <m:r>
                      <a:rPr lang="en-GB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(~44 years) and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  <m:r>
                      <a:rPr lang="en-GB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0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(~46 years)</a:t>
                </a:r>
              </a:p>
              <a:p>
                <a:pPr marL="285750">
                  <a:spcAft>
                    <a:spcPts val="600"/>
                  </a:spcAft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Therefore, in approximately </a:t>
                </a:r>
                <a:r>
                  <a:rPr lang="en-GB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95% of the cases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population mean will fall between 44 and 46 years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9" y="1038339"/>
                <a:ext cx="6564256" cy="4909036"/>
              </a:xfrm>
              <a:prstGeom prst="rect">
                <a:avLst/>
              </a:prstGeom>
              <a:blipFill>
                <a:blip r:embed="rId3"/>
                <a:stretch>
                  <a:fillRect t="-496" r="-1393" b="-1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580A9B-FA96-4191-8E8B-AD87737F30A1}"/>
                  </a:ext>
                </a:extLst>
              </p:cNvPr>
              <p:cNvSpPr txBox="1"/>
              <p:nvPr/>
            </p:nvSpPr>
            <p:spPr>
              <a:xfrm>
                <a:off x="8996361" y="3226318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580A9B-FA96-4191-8E8B-AD87737F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361" y="3226318"/>
                <a:ext cx="487497" cy="461665"/>
              </a:xfrm>
              <a:prstGeom prst="rect">
                <a:avLst/>
              </a:prstGeom>
              <a:blipFill>
                <a:blip r:embed="rId5"/>
                <a:stretch>
                  <a:fillRect r="-1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60319034-37FA-43E5-A1AB-B7796A224943}"/>
              </a:ext>
            </a:extLst>
          </p:cNvPr>
          <p:cNvSpPr/>
          <p:nvPr/>
        </p:nvSpPr>
        <p:spPr>
          <a:xfrm rot="16200000">
            <a:off x="9172972" y="2254469"/>
            <a:ext cx="134273" cy="2867027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40712B-2BE0-4F2F-B3DB-536CEA8DA1BF}"/>
                  </a:ext>
                </a:extLst>
              </p:cNvPr>
              <p:cNvSpPr txBox="1"/>
              <p:nvPr/>
            </p:nvSpPr>
            <p:spPr>
              <a:xfrm>
                <a:off x="9168441" y="3903250"/>
                <a:ext cx="8174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 smtClean="0">
                              <a:solidFill>
                                <a:srgbClr val="8B3A3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solidFill>
                                <a:srgbClr val="8B3A3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600" i="1" smtClean="0">
                          <a:solidFill>
                            <a:srgbClr val="8B3A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b="0" i="1" smtClean="0">
                          <a:solidFill>
                            <a:srgbClr val="8B3A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40712B-2BE0-4F2F-B3DB-536CEA8DA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441" y="3903250"/>
                <a:ext cx="81743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96200A-C3A2-481C-A756-3FEFBD6D16DD}"/>
                  </a:ext>
                </a:extLst>
              </p:cNvPr>
              <p:cNvSpPr txBox="1"/>
              <p:nvPr/>
            </p:nvSpPr>
            <p:spPr>
              <a:xfrm>
                <a:off x="10107744" y="3670371"/>
                <a:ext cx="8841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 smtClean="0">
                              <a:solidFill>
                                <a:srgbClr val="CD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solidFill>
                                <a:srgbClr val="CD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600" i="1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i="1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sz="1600" b="0" i="1" smtClean="0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en-GB" sz="1600" i="1" dirty="0">
                  <a:solidFill>
                    <a:srgbClr val="CD5C5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96200A-C3A2-481C-A756-3FEFBD6D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44" y="3670371"/>
                <a:ext cx="8841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2C4BC1DF-84B0-4768-8E34-066B45C593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674" y="4830536"/>
            <a:ext cx="908597" cy="9085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D2C981-DDDE-43A8-BC16-0A59FBC5D59A}"/>
              </a:ext>
            </a:extLst>
          </p:cNvPr>
          <p:cNvSpPr txBox="1"/>
          <p:nvPr/>
        </p:nvSpPr>
        <p:spPr>
          <a:xfrm>
            <a:off x="8775069" y="4367879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Sample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Sample size: 100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45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15</a:t>
            </a:r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" descr="class_3_vizs_files/figure-pptx/unnamed-chunk-1-1.png">
            <a:extLst>
              <a:ext uri="{FF2B5EF4-FFF2-40B4-BE49-F238E27FC236}">
                <a16:creationId xmlns:a16="http://schemas.microsoft.com/office/drawing/2014/main" id="{02FB2344-91C1-4B5F-ABEC-12FB22236C9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9"/>
          <a:srcRect b="321"/>
          <a:stretch/>
        </p:blipFill>
        <p:spPr bwMode="auto">
          <a:xfrm>
            <a:off x="6854066" y="1096663"/>
            <a:ext cx="4443790" cy="22147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F877FAAE-F87B-4F69-91D7-918DE09DCA84}"/>
              </a:ext>
            </a:extLst>
          </p:cNvPr>
          <p:cNvSpPr/>
          <p:nvPr/>
        </p:nvSpPr>
        <p:spPr>
          <a:xfrm rot="16200000">
            <a:off x="9172971" y="3239438"/>
            <a:ext cx="134274" cy="1351590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8B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3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/>
              <p:nvPr/>
            </p:nvSpPr>
            <p:spPr>
              <a:xfrm>
                <a:off x="398519" y="1038339"/>
                <a:ext cx="6449742" cy="5478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>
                  <a:spcAft>
                    <a:spcPts val="600"/>
                  </a:spcAft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These are what we call the </a:t>
                </a:r>
                <a:b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2800" dirty="0">
                    <a:solidFill>
                      <a:srgbClr val="CD5C5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confidence intervals </a:t>
                </a:r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our estimates</a:t>
                </a:r>
              </a:p>
              <a:p>
                <a:pPr marL="62865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most commonly used is the 95% c.i.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2400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sz="2400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400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2400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96</m:t>
                    </m:r>
                    <m:r>
                      <a:rPr lang="en-GB" sz="2400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  <m:r>
                      <a:rPr lang="en-GB" sz="2400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marL="62865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But it can have other (arbitrary) values – e.g., the 99% c.i.</a:t>
                </a:r>
              </a:p>
              <a:p>
                <a:pPr marL="62865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>
                  <a:spcAft>
                    <a:spcPts val="600"/>
                  </a:spcAft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use the confidence intervals to examine whether two (sample) means (or other estimates) differ from each other </a:t>
                </a:r>
                <a:r>
                  <a:rPr lang="en-GB" sz="2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systematically.  </a:t>
                </a:r>
              </a:p>
              <a:p>
                <a:pPr marL="285750">
                  <a:spcAft>
                    <a:spcPts val="600"/>
                  </a:spcAft>
                </a:pPr>
                <a:endParaRPr lang="en-GB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>
                  <a:spcAft>
                    <a:spcPts val="600"/>
                  </a:spcAft>
                </a:pPr>
                <a:endParaRPr lang="en-GB" sz="2400" dirty="0">
                  <a:solidFill>
                    <a:srgbClr val="CD5C5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9" y="1038339"/>
                <a:ext cx="6449742" cy="5478423"/>
              </a:xfrm>
              <a:prstGeom prst="rect">
                <a:avLst/>
              </a:prstGeom>
              <a:blipFill>
                <a:blip r:embed="rId3"/>
                <a:stretch>
                  <a:fillRect t="-779" r="-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EFBD68-A6DB-4725-8D5F-A480B4467318}"/>
                  </a:ext>
                </a:extLst>
              </p:cNvPr>
              <p:cNvSpPr txBox="1"/>
              <p:nvPr/>
            </p:nvSpPr>
            <p:spPr>
              <a:xfrm>
                <a:off x="8996361" y="3226318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EFBD68-A6DB-4725-8D5F-A480B446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361" y="3226318"/>
                <a:ext cx="487497" cy="461665"/>
              </a:xfrm>
              <a:prstGeom prst="rect">
                <a:avLst/>
              </a:prstGeom>
              <a:blipFill>
                <a:blip r:embed="rId4"/>
                <a:stretch>
                  <a:fillRect r="-1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A7C3A8CE-E498-4FD5-B538-EB7E2B1C88B9}"/>
              </a:ext>
            </a:extLst>
          </p:cNvPr>
          <p:cNvSpPr/>
          <p:nvPr/>
        </p:nvSpPr>
        <p:spPr>
          <a:xfrm rot="16200000">
            <a:off x="9140623" y="2514280"/>
            <a:ext cx="134273" cy="2856772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48222F-2F62-4A94-9517-95980EB51435}"/>
                  </a:ext>
                </a:extLst>
              </p:cNvPr>
              <p:cNvSpPr txBox="1"/>
              <p:nvPr/>
            </p:nvSpPr>
            <p:spPr>
              <a:xfrm>
                <a:off x="9338520" y="4158055"/>
                <a:ext cx="8174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 smtClean="0">
                              <a:solidFill>
                                <a:srgbClr val="8B3A3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solidFill>
                                <a:srgbClr val="8B3A3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600" i="1" smtClean="0">
                          <a:solidFill>
                            <a:srgbClr val="8B3A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b="0" i="1" smtClean="0">
                          <a:solidFill>
                            <a:srgbClr val="8B3A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48222F-2F62-4A94-9517-95980EB51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520" y="4158055"/>
                <a:ext cx="81743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0DE686-3C2E-4534-8998-2D9D3FF9C670}"/>
                  </a:ext>
                </a:extLst>
              </p:cNvPr>
              <p:cNvSpPr txBox="1"/>
              <p:nvPr/>
            </p:nvSpPr>
            <p:spPr>
              <a:xfrm>
                <a:off x="10044762" y="3926649"/>
                <a:ext cx="11955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 smtClean="0">
                              <a:solidFill>
                                <a:srgbClr val="CD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solidFill>
                                <a:srgbClr val="CD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600" i="1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b="0" i="1" smtClean="0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sz="1600" b="0" i="1" smtClean="0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1600" b="0" i="1" smtClean="0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96</m:t>
                      </m:r>
                      <m:r>
                        <a:rPr lang="en-GB" sz="1600" b="0" i="1" smtClean="0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en-GB" sz="1600" i="1" dirty="0">
                  <a:solidFill>
                    <a:srgbClr val="CD5C5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0DE686-3C2E-4534-8998-2D9D3FF9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762" y="3926649"/>
                <a:ext cx="119551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1" descr="class_3_vizs_files/figure-pptx/unnamed-chunk-1-1.png">
            <a:extLst>
              <a:ext uri="{FF2B5EF4-FFF2-40B4-BE49-F238E27FC236}">
                <a16:creationId xmlns:a16="http://schemas.microsoft.com/office/drawing/2014/main" id="{871889E7-851A-4E32-8FFB-5842835B218E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7"/>
          <a:srcRect b="321"/>
          <a:stretch/>
        </p:blipFill>
        <p:spPr bwMode="auto">
          <a:xfrm>
            <a:off x="6854066" y="1096663"/>
            <a:ext cx="4443790" cy="22147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9EB025B8-427D-47E4-B9DD-F2C166AFEAC7}"/>
              </a:ext>
            </a:extLst>
          </p:cNvPr>
          <p:cNvSpPr/>
          <p:nvPr/>
        </p:nvSpPr>
        <p:spPr>
          <a:xfrm rot="16200000">
            <a:off x="9152968" y="3448130"/>
            <a:ext cx="134274" cy="1351590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8B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1" descr="class_3_vizs_files/figure-pptx/unnamed-chunk-2-1.png">
            <a:extLst>
              <a:ext uri="{FF2B5EF4-FFF2-40B4-BE49-F238E27FC236}">
                <a16:creationId xmlns:a16="http://schemas.microsoft.com/office/drawing/2014/main" id="{F7749B85-D096-4496-B760-D01AAF0DE367}"/>
              </a:ext>
            </a:extLst>
          </p:cNvPr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6848261" y="1084166"/>
            <a:ext cx="4429508" cy="22147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9" name="Left Brace 28">
            <a:extLst>
              <a:ext uri="{FF2B5EF4-FFF2-40B4-BE49-F238E27FC236}">
                <a16:creationId xmlns:a16="http://schemas.microsoft.com/office/drawing/2014/main" id="{8C2F2632-5190-4937-99C9-97C85EB45DF7}"/>
              </a:ext>
            </a:extLst>
          </p:cNvPr>
          <p:cNvSpPr/>
          <p:nvPr/>
        </p:nvSpPr>
        <p:spPr>
          <a:xfrm rot="16200000">
            <a:off x="9113789" y="1919434"/>
            <a:ext cx="187940" cy="3645418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EF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FB7B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9210F3-713E-44EF-A7D6-C5A8CE9E1DCD}"/>
                  </a:ext>
                </a:extLst>
              </p:cNvPr>
              <p:cNvSpPr txBox="1"/>
              <p:nvPr/>
            </p:nvSpPr>
            <p:spPr>
              <a:xfrm>
                <a:off x="10840856" y="3695243"/>
                <a:ext cx="11955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 smtClean="0">
                              <a:solidFill>
                                <a:srgbClr val="EFB7B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solidFill>
                                <a:srgbClr val="EFB7B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600" i="1">
                          <a:solidFill>
                            <a:srgbClr val="EFB7B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b="0" i="1" smtClean="0">
                          <a:solidFill>
                            <a:srgbClr val="EFB7B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sz="1600" b="0" i="1" smtClean="0">
                          <a:solidFill>
                            <a:srgbClr val="EFB7B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1600" b="0" i="1" smtClean="0">
                          <a:solidFill>
                            <a:srgbClr val="EFB7B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58</m:t>
                      </m:r>
                      <m:r>
                        <a:rPr lang="en-GB" sz="1600" b="0" i="1" smtClean="0">
                          <a:solidFill>
                            <a:srgbClr val="EFB7B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en-GB" sz="1600" i="1" dirty="0">
                  <a:solidFill>
                    <a:srgbClr val="EFB7B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9210F3-713E-44EF-A7D6-C5A8CE9E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856" y="3695243"/>
                <a:ext cx="11955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49E5D2F-FC97-4748-A3B7-D5210D11559F}"/>
              </a:ext>
            </a:extLst>
          </p:cNvPr>
          <p:cNvSpPr txBox="1"/>
          <p:nvPr/>
        </p:nvSpPr>
        <p:spPr>
          <a:xfrm>
            <a:off x="8245585" y="4190746"/>
            <a:ext cx="817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B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68% c.i.</a:t>
            </a:r>
            <a:endParaRPr lang="en-GB" sz="1400" dirty="0">
              <a:solidFill>
                <a:srgbClr val="8B3A3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32D5E8-8C22-4CB2-AEE1-28E5EBE65F84}"/>
              </a:ext>
            </a:extLst>
          </p:cNvPr>
          <p:cNvSpPr txBox="1"/>
          <p:nvPr/>
        </p:nvSpPr>
        <p:spPr>
          <a:xfrm>
            <a:off x="7428155" y="3969879"/>
            <a:ext cx="817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95% c.i.</a:t>
            </a:r>
            <a:endParaRPr lang="en-GB" sz="1400" dirty="0">
              <a:solidFill>
                <a:srgbClr val="CD5C5C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31E664-E870-4E1A-A5EC-62D24CBCE172}"/>
              </a:ext>
            </a:extLst>
          </p:cNvPr>
          <p:cNvSpPr txBox="1"/>
          <p:nvPr/>
        </p:nvSpPr>
        <p:spPr>
          <a:xfrm>
            <a:off x="6827289" y="3742142"/>
            <a:ext cx="817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EFB7B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99% c.i.</a:t>
            </a:r>
            <a:endParaRPr lang="en-GB" sz="1400" dirty="0">
              <a:solidFill>
                <a:srgbClr val="EFB7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A3577-11C0-44E9-B9C1-0DE121604E0D}"/>
              </a:ext>
            </a:extLst>
          </p:cNvPr>
          <p:cNvSpPr txBox="1"/>
          <p:nvPr/>
        </p:nvSpPr>
        <p:spPr>
          <a:xfrm>
            <a:off x="398520" y="1034640"/>
            <a:ext cx="538731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What are (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statistical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 statistical hypothesis test is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method of statistical inference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used to decide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whether the data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 </a:t>
            </a:r>
            <a:r>
              <a:rPr lang="en-GB" sz="200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sufficient evidence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reject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 particular hypothesis.</a:t>
            </a: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are many tests, but the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most common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setup is the following:</a:t>
            </a:r>
            <a:endParaRPr lang="en-GB" sz="2000" b="1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Null Hypothesis (H₀)</a:t>
            </a:r>
            <a:r>
              <a:rPr lang="en-GB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There is no difference, no effect, or no relationship.</a:t>
            </a:r>
          </a:p>
          <a:p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Alternative Hypothesis (H₁):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There is a difference, an effect, or a relationship.</a:t>
            </a:r>
          </a:p>
          <a:p>
            <a:endParaRPr lang="en-GB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1" descr="class_3_vizs_files/figure-pptx/unnamed-chunk-3-1.png">
            <a:extLst>
              <a:ext uri="{FF2B5EF4-FFF2-40B4-BE49-F238E27FC236}">
                <a16:creationId xmlns:a16="http://schemas.microsoft.com/office/drawing/2014/main" id="{52F36E77-CF92-4E23-9D3D-CA57CF88FF6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90546" y="1306135"/>
            <a:ext cx="5721022" cy="28605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59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0A3577-11C0-44E9-B9C1-0DE121604E0D}"/>
                  </a:ext>
                </a:extLst>
              </p:cNvPr>
              <p:cNvSpPr txBox="1"/>
              <p:nvPr/>
            </p:nvSpPr>
            <p:spPr>
              <a:xfrm>
                <a:off x="398520" y="1034640"/>
                <a:ext cx="5697480" cy="550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What we usually do, then: 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compare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two distributions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perform a test, that will account for the sample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), the standard error of the sample mean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𝑠𝑒</m:t>
                        </m:r>
                      </m:e>
                      <m:sub>
                        <m:acc>
                          <m:accPr>
                            <m:chr m:val="‾"/>
                            <m:ctrlPr>
                              <a:rPr lang="ar-A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),….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get a test statistic (in this case, a </a:t>
                </a:r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z-test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), which will return a </a:t>
                </a:r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test statistic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our case the test statistic is a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z-value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and knowing the distribution of the variable (normal) we get a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p-value 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p-value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tells us how probable it is to get a value that is extreme or more extreme than the one you got by pure chance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 know, it’s convoluted, but you don’t need to remember all the passages… (I’ll show them in R) </a:t>
                </a:r>
              </a:p>
              <a:p>
                <a:pPr>
                  <a:spcAft>
                    <a:spcPts val="600"/>
                  </a:spcAft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0A3577-11C0-44E9-B9C1-0DE12160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034640"/>
                <a:ext cx="5697480" cy="5509200"/>
              </a:xfrm>
              <a:prstGeom prst="rect">
                <a:avLst/>
              </a:prstGeom>
              <a:blipFill>
                <a:blip r:embed="rId3"/>
                <a:stretch>
                  <a:fillRect l="-1176" t="-554" r="-17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40A7F7F3-29E8-41B3-826F-E84AAFCF40C5}"/>
              </a:ext>
            </a:extLst>
          </p:cNvPr>
          <p:cNvSpPr/>
          <p:nvPr/>
        </p:nvSpPr>
        <p:spPr>
          <a:xfrm rot="16200000">
            <a:off x="8536929" y="3120190"/>
            <a:ext cx="108025" cy="2570330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20A85-F342-4F4D-8363-E30075767D47}"/>
              </a:ext>
            </a:extLst>
          </p:cNvPr>
          <p:cNvSpPr txBox="1"/>
          <p:nvPr/>
        </p:nvSpPr>
        <p:spPr>
          <a:xfrm>
            <a:off x="10224427" y="4055274"/>
            <a:ext cx="1065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95% </a:t>
            </a:r>
            <a:r>
              <a:rPr lang="en-GB" sz="1400" dirty="0" err="1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c.i.s</a:t>
            </a:r>
            <a:endParaRPr lang="en-GB" sz="1400" dirty="0">
              <a:solidFill>
                <a:srgbClr val="CD5C5C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C22F9C9-D0DD-4D5A-B0DD-60DD02020D27}"/>
              </a:ext>
            </a:extLst>
          </p:cNvPr>
          <p:cNvSpPr/>
          <p:nvPr/>
        </p:nvSpPr>
        <p:spPr>
          <a:xfrm rot="16200000">
            <a:off x="8701799" y="2860751"/>
            <a:ext cx="108025" cy="2570328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p:pic>
        <p:nvPicPr>
          <p:cNvPr id="18" name="Picture 1" descr="class_3_vizs_files/figure-pptx/unnamed-chunk-4-1.png">
            <a:extLst>
              <a:ext uri="{FF2B5EF4-FFF2-40B4-BE49-F238E27FC236}">
                <a16:creationId xmlns:a16="http://schemas.microsoft.com/office/drawing/2014/main" id="{B2693E2B-C203-46D4-AFCF-6538EB84BA7C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914702" y="1337468"/>
            <a:ext cx="5422094" cy="27110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8051BC-D22C-4AD3-89DD-D6DDFAFFFFE3}"/>
              </a:ext>
            </a:extLst>
          </p:cNvPr>
          <p:cNvSpPr txBox="1"/>
          <p:nvPr/>
        </p:nvSpPr>
        <p:spPr>
          <a:xfrm>
            <a:off x="6118200" y="5233870"/>
            <a:ext cx="5675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In short, the test tells us whether 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 data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provide </a:t>
            </a:r>
            <a:r>
              <a:rPr lang="en-GB" sz="180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sufficient evidence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GB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reject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null hypothesis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at a certain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28121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A3577-11C0-44E9-B9C1-0DE121604E0D}"/>
              </a:ext>
            </a:extLst>
          </p:cNvPr>
          <p:cNvSpPr txBox="1"/>
          <p:nvPr/>
        </p:nvSpPr>
        <p:spPr>
          <a:xfrm>
            <a:off x="398520" y="1034640"/>
            <a:ext cx="65132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Significance</a:t>
            </a:r>
            <a:endParaRPr lang="en-GB" sz="2000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If the data are very unlikely under the null hypothesis, we say the result is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statistically significant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at a certain confidence interval/p-value</a:t>
            </a: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C.I. and p-value are somewhat complementary. For instance: 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p-value &lt; 0.05 indicates that we can be confident that at least in 95% (1 – 0.05) of the cases the difference between the two means is not by random chance. This is usually considered a statistically significant difference  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p-value on the right (0.817) tells us that only in less than 19.83% (1 – 0.817) of the cases the observed difference would not be due to random chance — and this would not be considered a statistically significant difference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C5C16A2-C0CB-4CBC-9488-BB5961EEACB9}"/>
              </a:ext>
            </a:extLst>
          </p:cNvPr>
          <p:cNvSpPr/>
          <p:nvPr/>
        </p:nvSpPr>
        <p:spPr>
          <a:xfrm rot="16200000">
            <a:off x="9383358" y="3457014"/>
            <a:ext cx="108025" cy="2570330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E5D7D2-8188-4D3F-B167-FE3464E1C0C3}"/>
              </a:ext>
            </a:extLst>
          </p:cNvPr>
          <p:cNvSpPr/>
          <p:nvPr/>
        </p:nvSpPr>
        <p:spPr>
          <a:xfrm rot="16200000">
            <a:off x="9548228" y="3197575"/>
            <a:ext cx="108025" cy="2570328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p:pic>
        <p:nvPicPr>
          <p:cNvPr id="19" name="Picture 1" descr="class_3_vizs_files/figure-pptx/unnamed-chunk-4-1.png">
            <a:extLst>
              <a:ext uri="{FF2B5EF4-FFF2-40B4-BE49-F238E27FC236}">
                <a16:creationId xmlns:a16="http://schemas.microsoft.com/office/drawing/2014/main" id="{104F6ECB-1A9E-4A26-A798-328CBE5154D4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10924" r="7188"/>
          <a:stretch/>
        </p:blipFill>
        <p:spPr bwMode="auto">
          <a:xfrm>
            <a:off x="7353455" y="1674292"/>
            <a:ext cx="4440025" cy="27110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1C310-B990-4D07-9DD0-C33AEBD16C41}"/>
              </a:ext>
            </a:extLst>
          </p:cNvPr>
          <p:cNvSpPr txBox="1"/>
          <p:nvPr/>
        </p:nvSpPr>
        <p:spPr>
          <a:xfrm>
            <a:off x="10722536" y="4642303"/>
            <a:ext cx="1065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95% </a:t>
            </a:r>
            <a:r>
              <a:rPr lang="en-GB" sz="1400" dirty="0" err="1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c.i.s</a:t>
            </a:r>
            <a:endParaRPr lang="en-GB" sz="1400" dirty="0">
              <a:solidFill>
                <a:srgbClr val="CD5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0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Z-test </a:t>
            </a:r>
            <a:r>
              <a:rPr lang="de-DE" sz="4800" b="1" spc="-1" dirty="0">
                <a:solidFill>
                  <a:srgbClr val="144F85"/>
                </a:solidFill>
                <a:latin typeface="Segoe UI"/>
              </a:rPr>
              <a:t>and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t-test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180743"/>
            <a:ext cx="59183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Another thing: For normal distributions, the most common test is the </a:t>
            </a:r>
            <a:r>
              <a:rPr lang="en-GB" dirty="0">
                <a:solidFill>
                  <a:srgbClr val="C00000"/>
                </a:solidFill>
              </a:rPr>
              <a:t>z-test. </a:t>
            </a:r>
          </a:p>
          <a:p>
            <a:endParaRPr lang="en-GB" b="1" dirty="0">
              <a:solidFill>
                <a:srgbClr val="3E3221"/>
              </a:solidFill>
            </a:endParaRPr>
          </a:p>
          <a:p>
            <a:r>
              <a:rPr lang="en-GB" dirty="0">
                <a:solidFill>
                  <a:srgbClr val="3E3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Nonetheless, </a:t>
            </a:r>
            <a:r>
              <a:rPr lang="en-GB" dirty="0">
                <a:solidFill>
                  <a:srgbClr val="3E3221"/>
                </a:solidFill>
              </a:rPr>
              <a:t>the test relies on a </a:t>
            </a:r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 assumption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>
                <a:solidFill>
                  <a:srgbClr val="3E3221"/>
                </a:solidFill>
              </a:rPr>
              <a:t>namely that </a:t>
            </a:r>
            <a:r>
              <a:rPr lang="en-GB" dirty="0">
                <a:solidFill>
                  <a:srgbClr val="3E3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know the standard deviation of the population</a:t>
            </a:r>
          </a:p>
          <a:p>
            <a:endParaRPr lang="en-GB" b="1" dirty="0">
              <a:solidFill>
                <a:srgbClr val="3E3221"/>
              </a:solidFill>
            </a:endParaRPr>
          </a:p>
          <a:p>
            <a:r>
              <a:rPr lang="en-GB" dirty="0">
                <a:solidFill>
                  <a:srgbClr val="3E3221"/>
                </a:solidFill>
              </a:rPr>
              <a:t>But often we don’t know it (as in our example)!</a:t>
            </a:r>
          </a:p>
          <a:p>
            <a:endParaRPr lang="en-GB" dirty="0">
              <a:solidFill>
                <a:srgbClr val="3E3221"/>
              </a:solidFill>
            </a:endParaRPr>
          </a:p>
          <a:p>
            <a:r>
              <a:rPr lang="en-GB" dirty="0">
                <a:solidFill>
                  <a:srgbClr val="3E3221"/>
                </a:solidFill>
              </a:rPr>
              <a:t>So… what to do? </a:t>
            </a:r>
          </a:p>
          <a:p>
            <a:endParaRPr lang="en-GB" dirty="0">
              <a:solidFill>
                <a:srgbClr val="3E3221"/>
              </a:solidFill>
            </a:endParaRPr>
          </a:p>
          <a:p>
            <a:r>
              <a:rPr lang="en-GB" dirty="0"/>
              <a:t>We must assume that the mean distribution follows </a:t>
            </a:r>
            <a:r>
              <a:rPr lang="en-GB" i="1" dirty="0"/>
              <a:t>another distribution</a:t>
            </a:r>
            <a:r>
              <a:rPr lang="en-GB" dirty="0"/>
              <a:t> that is not the z (normal) distribution but the t (student) distribution! </a:t>
            </a:r>
          </a:p>
          <a:p>
            <a:endParaRPr lang="en-GB" b="1" dirty="0"/>
          </a:p>
          <a:p>
            <a:r>
              <a:rPr lang="en-GB" b="1" dirty="0"/>
              <a:t>OH NO</a:t>
            </a:r>
            <a:r>
              <a:rPr lang="en-GB" dirty="0"/>
              <a:t>… But there’s a good news!</a:t>
            </a:r>
          </a:p>
          <a:p>
            <a:endParaRPr lang="en-GB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0A78B5D-47EB-4D45-A5E8-A897F8AD2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1085640"/>
            <a:ext cx="4667040" cy="46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6A3CD3-3106-4151-B5D1-2B53470DE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6" y="1462573"/>
            <a:ext cx="908596" cy="9085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93900C-7A70-4055-8B98-B3C3E571BE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6" y="4177004"/>
            <a:ext cx="908597" cy="9085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E28733-9448-45E1-B706-3FB8B544389A}"/>
              </a:ext>
            </a:extLst>
          </p:cNvPr>
          <p:cNvSpPr txBox="1"/>
          <p:nvPr/>
        </p:nvSpPr>
        <p:spPr>
          <a:xfrm>
            <a:off x="7838437" y="1041342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Population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Population size: 30mln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</a:t>
            </a: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</a:t>
            </a: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1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FF669-BBBC-437F-8A12-EF93AF7E9E3D}"/>
              </a:ext>
            </a:extLst>
          </p:cNvPr>
          <p:cNvSpPr txBox="1"/>
          <p:nvPr/>
        </p:nvSpPr>
        <p:spPr>
          <a:xfrm>
            <a:off x="7838438" y="3714347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Sample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Sample size: 100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45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15</a:t>
            </a:r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9AB7AC-92A7-402D-A3C3-65232C46B739}"/>
                  </a:ext>
                </a:extLst>
              </p:cNvPr>
              <p:cNvSpPr txBox="1"/>
              <p:nvPr/>
            </p:nvSpPr>
            <p:spPr>
              <a:xfrm>
                <a:off x="7738073" y="4723993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9AB7AC-92A7-402D-A3C3-65232C46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073" y="4723993"/>
                <a:ext cx="487497" cy="461665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5D4CF0-2454-4EF3-AB63-13E450FB1CFB}"/>
                  </a:ext>
                </a:extLst>
              </p:cNvPr>
              <p:cNvSpPr txBox="1"/>
              <p:nvPr/>
            </p:nvSpPr>
            <p:spPr>
              <a:xfrm>
                <a:off x="7740615" y="4362384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5D4CF0-2454-4EF3-AB63-13E450FB1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615" y="4362384"/>
                <a:ext cx="4874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AA17E8-2683-4449-86B3-11FE5A5B453C}"/>
                  </a:ext>
                </a:extLst>
              </p:cNvPr>
              <p:cNvSpPr txBox="1"/>
              <p:nvPr/>
            </p:nvSpPr>
            <p:spPr>
              <a:xfrm>
                <a:off x="7686938" y="5085601"/>
                <a:ext cx="5948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AA17E8-2683-4449-86B3-11FE5A5B4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38" y="5085601"/>
                <a:ext cx="5948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118B7-B9F1-408A-A33B-2BF49CD6D98F}"/>
                  </a:ext>
                </a:extLst>
              </p:cNvPr>
              <p:cNvSpPr txBox="1"/>
              <p:nvPr/>
            </p:nvSpPr>
            <p:spPr>
              <a:xfrm>
                <a:off x="7745191" y="4000776"/>
                <a:ext cx="4732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118B7-B9F1-408A-A33B-2BF49CD6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91" y="4000776"/>
                <a:ext cx="47325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6E8955-4977-49EB-BE19-BF93E32E4A99}"/>
                  </a:ext>
                </a:extLst>
              </p:cNvPr>
              <p:cNvSpPr txBox="1"/>
              <p:nvPr/>
            </p:nvSpPr>
            <p:spPr>
              <a:xfrm>
                <a:off x="7745190" y="1357978"/>
                <a:ext cx="4732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6E8955-4977-49EB-BE19-BF93E32E4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90" y="1357978"/>
                <a:ext cx="47325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B9AF51-5F56-441E-A330-6A6472DF90C2}"/>
                  </a:ext>
                </a:extLst>
              </p:cNvPr>
              <p:cNvSpPr txBox="1"/>
              <p:nvPr/>
            </p:nvSpPr>
            <p:spPr>
              <a:xfrm>
                <a:off x="7770364" y="1790630"/>
                <a:ext cx="422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B9AF51-5F56-441E-A330-6A6472DF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64" y="1790630"/>
                <a:ext cx="422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D4022-A7F4-415B-BAB0-2AE43E686351}"/>
                  </a:ext>
                </a:extLst>
              </p:cNvPr>
              <p:cNvSpPr txBox="1"/>
              <p:nvPr/>
            </p:nvSpPr>
            <p:spPr>
              <a:xfrm>
                <a:off x="7851046" y="2091624"/>
                <a:ext cx="261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D4022-A7F4-415B-BAB0-2AE43E686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6" y="2091624"/>
                <a:ext cx="261545" cy="369332"/>
              </a:xfrm>
              <a:prstGeom prst="rect">
                <a:avLst/>
              </a:prstGeom>
              <a:blipFill>
                <a:blip r:embed="rId11"/>
                <a:stretch>
                  <a:fillRect l="-25581" r="-18605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68553-A882-4B58-8836-9DF275316153}"/>
                  </a:ext>
                </a:extLst>
              </p:cNvPr>
              <p:cNvSpPr txBox="1"/>
              <p:nvPr/>
            </p:nvSpPr>
            <p:spPr>
              <a:xfrm>
                <a:off x="7663683" y="2427954"/>
                <a:ext cx="6362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68553-A882-4B58-8836-9DF275316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683" y="2427954"/>
                <a:ext cx="63627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02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0A78B5D-47EB-4D45-A5E8-A897F8AD2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1085640"/>
            <a:ext cx="4667040" cy="46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20710-C197-4531-8F49-8D6B01C0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00" y="1488687"/>
            <a:ext cx="6288052" cy="3880626"/>
          </a:xfrm>
          <a:prstGeom prst="rect">
            <a:avLst/>
          </a:prstGeom>
        </p:spPr>
      </p:pic>
      <p:sp>
        <p:nvSpPr>
          <p:cNvPr id="11" name="PlaceHolder 1">
            <a:extLst>
              <a:ext uri="{FF2B5EF4-FFF2-40B4-BE49-F238E27FC236}">
                <a16:creationId xmlns:a16="http://schemas.microsoft.com/office/drawing/2014/main" id="{C7C974F7-7EC1-414A-ADF9-91E1D0EB8FE9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Z-test </a:t>
            </a:r>
            <a:r>
              <a:rPr lang="de-DE" sz="4800" b="1" spc="-1" dirty="0">
                <a:solidFill>
                  <a:srgbClr val="144F85"/>
                </a:solidFill>
                <a:latin typeface="Segoe UI"/>
              </a:rPr>
              <a:t>and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t-test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BD0EB-B89B-4517-824A-01C936B6F3DB}"/>
              </a:ext>
            </a:extLst>
          </p:cNvPr>
          <p:cNvSpPr txBox="1"/>
          <p:nvPr/>
        </p:nvSpPr>
        <p:spPr>
          <a:xfrm>
            <a:off x="653741" y="1336035"/>
            <a:ext cx="48986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When the sample size is sufficiently large, even if we don’t know the standard deviation of the population,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 distribution approximates the z distribution</a:t>
            </a:r>
            <a:r>
              <a:rPr lang="en-GB" dirty="0"/>
              <a:t>! </a:t>
            </a:r>
          </a:p>
          <a:p>
            <a:endParaRPr lang="en-GB" dirty="0"/>
          </a:p>
          <a:p>
            <a:r>
              <a:rPr lang="en-GB" dirty="0"/>
              <a:t>Thus, in a situation with a large sample size (say, 1000 observations), even if we don’t know the standard deviation of the population, </a:t>
            </a:r>
            <a:r>
              <a:rPr lang="en-GB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keep using a t-distribution (and t-test)</a:t>
            </a:r>
            <a:r>
              <a:rPr lang="en-GB" dirty="0"/>
              <a:t>…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</a:t>
            </a:r>
            <a:r>
              <a:rPr lang="en-GB" dirty="0"/>
              <a:t> if we use the z-distribution it wouldn’t change much. </a:t>
            </a:r>
          </a:p>
          <a:p>
            <a:endParaRPr lang="en-GB" dirty="0"/>
          </a:p>
          <a:p>
            <a:r>
              <a:rPr lang="en-GB" dirty="0"/>
              <a:t>We would have problems when we have </a:t>
            </a:r>
            <a:r>
              <a:rPr lang="en-GB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small </a:t>
            </a:r>
            <a:r>
              <a:rPr lang="en-GB" dirty="0"/>
              <a:t>sample sizes (say, n&lt;30)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088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144F85"/>
                </a:solidFill>
                <a:latin typeface="Segoe UI"/>
              </a:rPr>
              <a:t>Hold </a:t>
            </a:r>
            <a:r>
              <a:rPr lang="de-DE" sz="4800" b="1" spc="-1" dirty="0" err="1">
                <a:solidFill>
                  <a:srgbClr val="144F85"/>
                </a:solidFill>
                <a:latin typeface="Segoe UI"/>
              </a:rPr>
              <a:t>by</a:t>
            </a:r>
            <a:r>
              <a:rPr lang="de-DE" sz="4800" b="1" spc="-1" dirty="0">
                <a:solidFill>
                  <a:srgbClr val="144F85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beer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…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034640"/>
            <a:ext cx="627465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The t-test has an interesting story...</a:t>
            </a:r>
          </a:p>
          <a:p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William Sealy </a:t>
            </a:r>
            <a:r>
              <a:rPr lang="en-GB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Gosset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(1876–1937), an English chemist and statistician, employed at the Guinness Brewery in Dublin, Ireland.​</a:t>
            </a:r>
          </a:p>
          <a:p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Gosset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faced challenges in quality control, particularly in assessing the chemical properties of barley with small sample sizes. </a:t>
            </a:r>
          </a:p>
          <a:p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Existing statistical methods were inadequate for such small samples. So he developed a new statistical method to estimate the mean and variability from small samples, leading to the formulation of the </a:t>
            </a: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t-distribution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t-test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In 1908, </a:t>
            </a:r>
            <a:r>
              <a:rPr lang="en-GB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Gosset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published his findings in the journal </a:t>
            </a:r>
            <a:r>
              <a:rPr lang="en-GB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Biometrika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under the pseudonym </a:t>
            </a: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"Student"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due to Guinness's policy against employees publishing under their real names</a:t>
            </a:r>
          </a:p>
          <a:p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The method became known as </a:t>
            </a: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Student's t-test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, widely used for hypothesis testing when dealing with small sample sizes.</a:t>
            </a:r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300F6-FA5F-4700-AD02-8E05E4213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7" y="1034640"/>
            <a:ext cx="4966423" cy="28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cannot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confirm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an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Hp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034640"/>
            <a:ext cx="65132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Final point: we cannot “confirm" the Null Hypothesis</a:t>
            </a:r>
          </a:p>
          <a:p>
            <a:endParaRPr lang="en-GB" sz="2000" dirty="0"/>
          </a:p>
          <a:p>
            <a:r>
              <a:rPr lang="en-GB" sz="2000" dirty="0"/>
              <a:t>In hypothesis testing, we are looking for evidence </a:t>
            </a:r>
            <a:r>
              <a:rPr lang="en-GB" sz="2000" b="1" dirty="0"/>
              <a:t>against </a:t>
            </a:r>
            <a:r>
              <a:rPr lang="en-GB" sz="2000" dirty="0"/>
              <a:t>the null hypothesis, not for it.</a:t>
            </a:r>
          </a:p>
          <a:p>
            <a:endParaRPr lang="en-GB" sz="2000" dirty="0"/>
          </a:p>
          <a:p>
            <a:r>
              <a:rPr lang="en-GB" sz="2000" dirty="0"/>
              <a:t>If we </a:t>
            </a:r>
            <a:r>
              <a:rPr lang="en-GB" sz="2000" b="1" dirty="0"/>
              <a:t>reject </a:t>
            </a:r>
            <a:r>
              <a:rPr lang="en-GB" sz="2000" dirty="0"/>
              <a:t>the null hypothesis (because the p-value is small), we have evidence that something is happening.</a:t>
            </a:r>
          </a:p>
          <a:p>
            <a:endParaRPr lang="en-GB" sz="2000" dirty="0"/>
          </a:p>
          <a:p>
            <a:r>
              <a:rPr lang="en-GB" sz="2000" dirty="0"/>
              <a:t>But if we </a:t>
            </a:r>
            <a:r>
              <a:rPr lang="en-GB" sz="2000" b="1" dirty="0"/>
              <a:t>do not reject </a:t>
            </a:r>
            <a:r>
              <a:rPr lang="en-GB" sz="2000" dirty="0"/>
              <a:t>the null hypothesis (because the p-value is large), it does not mean the null hypothesis is true — it only means we do not have enough evidence to prove it false.</a:t>
            </a:r>
          </a:p>
          <a:p>
            <a:endParaRPr lang="en-GB" sz="2000" dirty="0"/>
          </a:p>
          <a:p>
            <a:r>
              <a:rPr lang="en-GB" sz="2000" dirty="0"/>
              <a:t>We can return on this, but for now I leave it here…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CAAB368-CD6C-4C7E-9164-D4355C2440CE}"/>
              </a:ext>
            </a:extLst>
          </p:cNvPr>
          <p:cNvSpPr/>
          <p:nvPr/>
        </p:nvSpPr>
        <p:spPr>
          <a:xfrm rot="16200000">
            <a:off x="9383358" y="3457014"/>
            <a:ext cx="108025" cy="2570330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37F4FA-662A-472C-8735-8F5AEDBB1771}"/>
              </a:ext>
            </a:extLst>
          </p:cNvPr>
          <p:cNvSpPr/>
          <p:nvPr/>
        </p:nvSpPr>
        <p:spPr>
          <a:xfrm rot="16200000">
            <a:off x="9548228" y="3197575"/>
            <a:ext cx="108025" cy="2570328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p:pic>
        <p:nvPicPr>
          <p:cNvPr id="15" name="Picture 1" descr="class_3_vizs_files/figure-pptx/unnamed-chunk-4-1.png">
            <a:extLst>
              <a:ext uri="{FF2B5EF4-FFF2-40B4-BE49-F238E27FC236}">
                <a16:creationId xmlns:a16="http://schemas.microsoft.com/office/drawing/2014/main" id="{77FB9C5F-AB5E-44A8-959E-970474587497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10924" r="7188"/>
          <a:stretch/>
        </p:blipFill>
        <p:spPr bwMode="auto">
          <a:xfrm>
            <a:off x="7353455" y="1674292"/>
            <a:ext cx="4440025" cy="27110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70A9EE-EB3A-428C-8CAA-9D44C795176A}"/>
              </a:ext>
            </a:extLst>
          </p:cNvPr>
          <p:cNvSpPr txBox="1"/>
          <p:nvPr/>
        </p:nvSpPr>
        <p:spPr>
          <a:xfrm>
            <a:off x="10722536" y="4642303"/>
            <a:ext cx="1065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95% </a:t>
            </a:r>
            <a:r>
              <a:rPr lang="en-GB" sz="1400" dirty="0" err="1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c.i.s</a:t>
            </a:r>
            <a:endParaRPr lang="en-GB" sz="1400" dirty="0">
              <a:solidFill>
                <a:srgbClr val="CD5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8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Before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we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start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…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IMPORTANT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846D1610-BA5F-4ED6-B113-04B7A7591448}"/>
              </a:ext>
            </a:extLst>
          </p:cNvPr>
          <p:cNvSpPr txBox="1"/>
          <p:nvPr/>
        </p:nvSpPr>
        <p:spPr>
          <a:xfrm>
            <a:off x="1219177" y="2500406"/>
            <a:ext cx="975364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We must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remove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one of the courses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from the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LSF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platform 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‘How to Analyse Digital Content for Political Science Research’ by Alexander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Veranstaltungsnummer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1566865)</a:t>
            </a: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Please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de-register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from that course on the LSF course </a:t>
            </a:r>
            <a:b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soon as possible</a:t>
            </a:r>
          </a:p>
          <a:p>
            <a:pPr algn="ctr"/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This course (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Veranstaltungsnummer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156687) will then be modified </a:t>
            </a:r>
          </a:p>
          <a:p>
            <a:pPr algn="ctr"/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5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30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30.04.2025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</a:t>
            </a: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programming</a:t>
            </a:r>
            <a:endParaRPr lang="en-US" sz="4800" b="1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48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1326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 few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rules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that can make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your life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easier:</a:t>
            </a:r>
            <a:endParaRPr lang="en-GB" sz="2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project 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 a 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rational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folder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structure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Keep different file types in different folder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 sub-folders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Keep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it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tidy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naming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there are no wrong answers,…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use all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case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upper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case ( helps you in never forgetting the cases )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underscore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 between 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make the name as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as possible </a:t>
            </a: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As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said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before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…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665D6-8DDA-4454-8B70-004CD301079C}"/>
              </a:ext>
            </a:extLst>
          </p:cNvPr>
          <p:cNvSpPr txBox="1"/>
          <p:nvPr/>
        </p:nvSpPr>
        <p:spPr>
          <a:xfrm>
            <a:off x="7569670" y="5808876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! </a:t>
            </a:r>
            <a:r>
              <a:rPr lang="en-GB" dirty="0"/>
              <a:t>You can create it with 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4D3E9-2660-4ABB-BF82-DF6633C5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8"/>
          <a:stretch/>
        </p:blipFill>
        <p:spPr>
          <a:xfrm>
            <a:off x="6857711" y="1647576"/>
            <a:ext cx="481305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There is an additional software that can make your life easier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Git: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version control system that tracks versions of files</a:t>
            </a:r>
          </a:p>
          <a:p>
            <a:pPr marL="742950" lvl="1">
              <a:spcAft>
                <a:spcPts val="600"/>
              </a:spcAft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Very useful backup of your code</a:t>
            </a:r>
          </a:p>
          <a:p>
            <a:pPr marL="742950" lvl="1">
              <a:spcAft>
                <a:spcPts val="600"/>
              </a:spcAft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cannot backup files &gt;~ 20mb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basic version needs to be programmed using the OS console – e.g., </a:t>
            </a:r>
            <a:r>
              <a:rPr lang="en-GB" sz="1600" dirty="0" err="1">
                <a:latin typeface="Lucida Sans" panose="020B0602030504020204" pitchFamily="34" charset="0"/>
                <a:cs typeface="Segoe UI" panose="020B0502040204020203" pitchFamily="34" charset="0"/>
              </a:rPr>
              <a:t>cmd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Windows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But there’s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</a:p>
          <a:p>
            <a:pPr marL="742950" lvl="1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proprietary) developer platform that allows users to create, store, manage, and share their code.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89709-2123-4F20-BA91-AA66B3557572}"/>
              </a:ext>
            </a:extLst>
          </p:cNvPr>
          <p:cNvSpPr txBox="1"/>
          <p:nvPr/>
        </p:nvSpPr>
        <p:spPr>
          <a:xfrm>
            <a:off x="5560290" y="4387272"/>
            <a:ext cx="858983" cy="338554"/>
          </a:xfrm>
          <a:custGeom>
            <a:avLst/>
            <a:gdLst>
              <a:gd name="connsiteX0" fmla="*/ 0 w 858983"/>
              <a:gd name="connsiteY0" fmla="*/ 0 h 338554"/>
              <a:gd name="connsiteX1" fmla="*/ 446671 w 858983"/>
              <a:gd name="connsiteY1" fmla="*/ 0 h 338554"/>
              <a:gd name="connsiteX2" fmla="*/ 858983 w 858983"/>
              <a:gd name="connsiteY2" fmla="*/ 0 h 338554"/>
              <a:gd name="connsiteX3" fmla="*/ 858983 w 858983"/>
              <a:gd name="connsiteY3" fmla="*/ 338554 h 338554"/>
              <a:gd name="connsiteX4" fmla="*/ 446671 w 858983"/>
              <a:gd name="connsiteY4" fmla="*/ 338554 h 338554"/>
              <a:gd name="connsiteX5" fmla="*/ 0 w 858983"/>
              <a:gd name="connsiteY5" fmla="*/ 338554 h 338554"/>
              <a:gd name="connsiteX6" fmla="*/ 0 w 858983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983" h="338554" fill="none" extrusionOk="0">
                <a:moveTo>
                  <a:pt x="0" y="0"/>
                </a:moveTo>
                <a:cubicBezTo>
                  <a:pt x="177512" y="-46968"/>
                  <a:pt x="307955" y="248"/>
                  <a:pt x="446671" y="0"/>
                </a:cubicBezTo>
                <a:cubicBezTo>
                  <a:pt x="585387" y="-248"/>
                  <a:pt x="660066" y="37097"/>
                  <a:pt x="858983" y="0"/>
                </a:cubicBezTo>
                <a:cubicBezTo>
                  <a:pt x="895948" y="146899"/>
                  <a:pt x="833739" y="242209"/>
                  <a:pt x="858983" y="338554"/>
                </a:cubicBezTo>
                <a:cubicBezTo>
                  <a:pt x="717289" y="368785"/>
                  <a:pt x="545920" y="331956"/>
                  <a:pt x="446671" y="338554"/>
                </a:cubicBezTo>
                <a:cubicBezTo>
                  <a:pt x="347422" y="345152"/>
                  <a:pt x="173464" y="312777"/>
                  <a:pt x="0" y="338554"/>
                </a:cubicBezTo>
                <a:cubicBezTo>
                  <a:pt x="-3676" y="188739"/>
                  <a:pt x="20954" y="96794"/>
                  <a:pt x="0" y="0"/>
                </a:cubicBezTo>
                <a:close/>
              </a:path>
              <a:path w="858983" h="338554" stroke="0" extrusionOk="0">
                <a:moveTo>
                  <a:pt x="0" y="0"/>
                </a:moveTo>
                <a:cubicBezTo>
                  <a:pt x="151195" y="-27336"/>
                  <a:pt x="329629" y="8204"/>
                  <a:pt x="446671" y="0"/>
                </a:cubicBezTo>
                <a:cubicBezTo>
                  <a:pt x="563713" y="-8204"/>
                  <a:pt x="761934" y="40470"/>
                  <a:pt x="858983" y="0"/>
                </a:cubicBezTo>
                <a:cubicBezTo>
                  <a:pt x="860604" y="148202"/>
                  <a:pt x="841726" y="237676"/>
                  <a:pt x="858983" y="338554"/>
                </a:cubicBezTo>
                <a:cubicBezTo>
                  <a:pt x="733141" y="381885"/>
                  <a:pt x="620930" y="321848"/>
                  <a:pt x="438081" y="338554"/>
                </a:cubicBezTo>
                <a:cubicBezTo>
                  <a:pt x="255232" y="355260"/>
                  <a:pt x="177747" y="332854"/>
                  <a:pt x="0" y="338554"/>
                </a:cubicBezTo>
                <a:cubicBezTo>
                  <a:pt x="-12504" y="181517"/>
                  <a:pt x="15124" y="96413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painful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B305F-D578-4EE2-AD2E-42C31DB3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0" y="1948768"/>
            <a:ext cx="613440" cy="613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2F145-184D-4178-B6A3-6A24465F4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0" y="4990268"/>
            <a:ext cx="734400" cy="68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48147-6757-43CA-8F91-8D7A73B57C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06" y="2994557"/>
            <a:ext cx="2248800" cy="3107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01FD10-5EB1-4103-BBCC-D26BF9124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88" y="1024971"/>
            <a:ext cx="3343716" cy="19695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CAF07-44CB-4827-837E-F9FC138A17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06" y="3119131"/>
            <a:ext cx="2485644" cy="2427387"/>
          </a:xfrm>
          <a:prstGeom prst="rect">
            <a:avLst/>
          </a:prstGeom>
        </p:spPr>
      </p:pic>
      <p:sp>
        <p:nvSpPr>
          <p:cNvPr id="13" name="PlaceHolder 1">
            <a:extLst>
              <a:ext uri="{FF2B5EF4-FFF2-40B4-BE49-F238E27FC236}">
                <a16:creationId xmlns:a16="http://schemas.microsoft.com/office/drawing/2014/main" id="{215722E7-94D3-4926-88DD-1C3194BE720B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As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said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before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…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00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If you want an understandable, efficient code…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DIY: D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 by </a:t>
            </a:r>
            <a:r>
              <a:rPr lang="en-GB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GB" sz="2400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ourself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KIS: K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eep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Be clear about inputs and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ouputs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Break down problems, split tasks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Aggregate tasks in the output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DRY: D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on’t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epeat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ourself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Do not perform the same calculation/operation twice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Instead define an object/a function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Write comments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tabs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04C0A4-40E7-43BD-A376-61E2AE62E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09" y="1776617"/>
            <a:ext cx="3444628" cy="43165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F398B2-6099-406A-B08C-655B7ADD41F7}"/>
              </a:ext>
            </a:extLst>
          </p:cNvPr>
          <p:cNvSpPr txBox="1"/>
          <p:nvPr/>
        </p:nvSpPr>
        <p:spPr>
          <a:xfrm>
            <a:off x="6229927" y="1358086"/>
            <a:ext cx="610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Debugging will become </a:t>
            </a:r>
            <a:r>
              <a:rPr lang="en-GB" sz="1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much</a:t>
            </a:r>
            <a:r>
              <a:rPr lang="en-GB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8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much</a:t>
            </a:r>
            <a:r>
              <a:rPr lang="en-GB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easier… </a:t>
            </a: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8509DB18-D382-4F68-B2AA-FBE644A5D7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As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said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before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…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3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4355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R has a native syntax which allows you to do amazing things. Nonetheless,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can be pretty dense, unreadable, convoluted </a:t>
            </a: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Because of this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Wickham et al (2019)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came up with the idea to create a complementary syntax and set of packages that allows you to do the same things that you would do in base R, but differently… and in a tidier, more readable, and more user friendly way.</a:t>
            </a:r>
          </a:p>
          <a:p>
            <a:pPr marL="285750">
              <a:spcAft>
                <a:spcPts val="600"/>
              </a:spcAft>
            </a:pP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sz="2400" i="0" dirty="0" err="1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tidyverse</a:t>
            </a:r>
            <a:r>
              <a:rPr lang="en-GB" sz="2400" i="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GB" sz="2000" b="1" i="0" dirty="0">
                <a:solidFill>
                  <a:srgbClr val="1A19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1A19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Opinionated </a:t>
            </a:r>
            <a:r>
              <a:rPr lang="en-GB" b="0" i="0" u="none" strike="noStrike" dirty="0">
                <a:solidFill>
                  <a:srgbClr val="38577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collection of R packages</a:t>
            </a:r>
            <a:r>
              <a:rPr lang="en-GB" b="0" i="0" dirty="0">
                <a:solidFill>
                  <a:srgbClr val="1A19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designed for data science. All packages share an underlying design philosophy, grammar, and data structures.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base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and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tidyverse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69F10-F751-4EC0-B2F0-7F6C11C83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58" y="1186412"/>
            <a:ext cx="4095441" cy="1219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7C3BC7-DBF6-4CFD-9A81-A2A4EFE70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11" y="2889909"/>
            <a:ext cx="4325845" cy="21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5317813" cy="5832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Packages are extensions to the R statistical programming language.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They allow you to do things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without reinventing every time the wheel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But over-reliance on packages can be dangerous 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They can be 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updated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They can be </a:t>
            </a:r>
            <a:r>
              <a:rPr lang="en-GB" sz="2400" dirty="0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deleted</a:t>
            </a:r>
            <a:r>
              <a:rPr lang="en-GB" sz="2400" dirty="0">
                <a:solidFill>
                  <a:srgbClr val="8B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Your code might become be 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reproducible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in the future 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packages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	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5022B-B6F2-4619-A52A-324429A8C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2" y="1238609"/>
            <a:ext cx="5334744" cy="1190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026140-2E27-4202-8D37-EAAC295F5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92" y="1391009"/>
            <a:ext cx="5334744" cy="1190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4C9E8B-176A-4EF9-B69E-E7BD7EA5B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92" y="1543409"/>
            <a:ext cx="5334744" cy="1190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F8DA2B-19F6-4192-A935-DCE5688CF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92" y="1695809"/>
            <a:ext cx="5334744" cy="1190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1999FC-94E6-4121-906C-AE9B02048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92" y="1848209"/>
            <a:ext cx="5334744" cy="1190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F3B122-D3B0-448C-A6C8-DA25E43CA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92" y="2000609"/>
            <a:ext cx="5334744" cy="1190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9CAB2F-4C43-4857-A4E5-ACDF76E5F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92" y="2153009"/>
            <a:ext cx="5334744" cy="11907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A87BC8-733E-4348-98B8-4DF796E7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92" y="2305409"/>
            <a:ext cx="5334744" cy="1190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9BB6C5-21F0-4985-B15E-19ABACC74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92" y="2457809"/>
            <a:ext cx="5334744" cy="11907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D816F7-2D87-4DD3-864A-121A62ED1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92" y="2610209"/>
            <a:ext cx="5334744" cy="11907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FE56C8-5F71-44BF-8D80-77236A523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2" y="2762609"/>
            <a:ext cx="5334744" cy="11907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EE70EE-39D5-4044-B139-55F8CDE59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2" y="2915009"/>
            <a:ext cx="5334744" cy="11907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C97790-9E43-429A-B2F5-5C90AED2D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392" y="3067409"/>
            <a:ext cx="5334744" cy="11907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C0F435-1B70-48E5-81C4-7EF254DF3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92" y="3219809"/>
            <a:ext cx="5334744" cy="1190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20B8F-0B95-4EC4-96EB-9BAA3B57F1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92" y="686529"/>
            <a:ext cx="3680885" cy="54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5417818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Now, we need to introduce some packages that will make your life </a:t>
            </a:r>
            <a:r>
              <a:rPr lang="en-GB" sz="2000" b="1" i="1" u="sng" dirty="0">
                <a:latin typeface="Segoe UI" panose="020B0502040204020203" pitchFamily="34" charset="0"/>
                <a:cs typeface="Segoe UI" panose="020B0502040204020203" pitchFamily="34" charset="0"/>
              </a:rPr>
              <a:t>much easier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and are mostly part of the </a:t>
            </a:r>
            <a:r>
              <a:rPr lang="en-GB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tidyverse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>
              <a:spcAft>
                <a:spcPts val="600"/>
              </a:spcAft>
            </a:pP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224520A1-B634-487A-98EE-0C6B260B6349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packages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	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A1F89178-A647-4508-8EA6-A00D2EEE2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42" y="3717906"/>
            <a:ext cx="1016112" cy="1176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A9B0DC-C171-40F0-B2AE-55BC9CC25569}"/>
              </a:ext>
            </a:extLst>
          </p:cNvPr>
          <p:cNvSpPr txBox="1"/>
          <p:nvPr/>
        </p:nvSpPr>
        <p:spPr>
          <a:xfrm>
            <a:off x="-520305" y="3866322"/>
            <a:ext cx="2534642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r">
              <a:spcAft>
                <a:spcPts val="600"/>
              </a:spcAft>
            </a:pPr>
            <a:r>
              <a:rPr lang="en-GB" sz="2400" dirty="0" err="1">
                <a:solidFill>
                  <a:srgbClr val="3E3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magrittr</a:t>
            </a:r>
            <a:endParaRPr lang="en-GB" sz="2400" dirty="0">
              <a:solidFill>
                <a:srgbClr val="3E32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cs typeface="Segoe UI" panose="020B0502040204020203" pitchFamily="34" charset="0"/>
            </a:endParaRPr>
          </a:p>
          <a:p>
            <a:pPr marL="285750" algn="r">
              <a:spcAft>
                <a:spcPts val="600"/>
              </a:spcAft>
            </a:pPr>
            <a:r>
              <a:rPr lang="en-GB" sz="1800" dirty="0">
                <a:latin typeface="Lucida Sans" panose="020B0602030504020204" pitchFamily="34" charset="0"/>
                <a:cs typeface="Segoe UI" panose="020B0502040204020203" pitchFamily="34" charset="0"/>
              </a:rPr>
              <a:t>famous for the pipe operator seen before</a:t>
            </a:r>
          </a:p>
        </p:txBody>
      </p:sp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C50F0D02-BCFA-45A7-8182-FEEC0C42EB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6" y="2289080"/>
            <a:ext cx="2209236" cy="1901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028B82-9357-4F61-BC03-BEFEA1D80813}"/>
              </a:ext>
            </a:extLst>
          </p:cNvPr>
          <p:cNvSpPr txBox="1"/>
          <p:nvPr/>
        </p:nvSpPr>
        <p:spPr>
          <a:xfrm>
            <a:off x="8365558" y="4079906"/>
            <a:ext cx="24037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AE61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here</a:t>
            </a:r>
            <a:br>
              <a:rPr lang="en-GB" sz="2400" dirty="0">
                <a:solidFill>
                  <a:srgbClr val="AE61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</a:br>
            <a:r>
              <a:rPr lang="en-GB" dirty="0">
                <a:solidFill>
                  <a:srgbClr val="2E3A45"/>
                </a:solidFill>
                <a:latin typeface="Source Sans Pro" panose="020B0503030403020204" pitchFamily="34" charset="0"/>
              </a:rPr>
              <a:t>extremely useful for avoiding to hard code every time the path to your files!</a:t>
            </a:r>
          </a:p>
        </p:txBody>
      </p:sp>
      <p:pic>
        <p:nvPicPr>
          <p:cNvPr id="17" name="Picture 16">
            <a:hlinkClick r:id="rId7"/>
            <a:extLst>
              <a:ext uri="{FF2B5EF4-FFF2-40B4-BE49-F238E27FC236}">
                <a16:creationId xmlns:a16="http://schemas.microsoft.com/office/drawing/2014/main" id="{BB9F3450-9E9D-4D94-8DB0-D3986D03F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86" y="2693560"/>
            <a:ext cx="1016111" cy="11727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478D37-7DB9-4B44-B2FC-BB736B0B391B}"/>
              </a:ext>
            </a:extLst>
          </p:cNvPr>
          <p:cNvSpPr txBox="1"/>
          <p:nvPr/>
        </p:nvSpPr>
        <p:spPr>
          <a:xfrm>
            <a:off x="89944" y="2410734"/>
            <a:ext cx="253464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r">
              <a:spcAft>
                <a:spcPts val="600"/>
              </a:spcAft>
            </a:pPr>
            <a:r>
              <a:rPr lang="en-GB" sz="240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haven</a:t>
            </a:r>
          </a:p>
          <a:p>
            <a:pPr marL="285750" algn="r">
              <a:spcAft>
                <a:spcPts val="600"/>
              </a:spcAft>
            </a:pPr>
            <a:r>
              <a:rPr lang="en-GB" dirty="0">
                <a:latin typeface="Lucida Sans" panose="020B0602030504020204" pitchFamily="34" charset="0"/>
                <a:cs typeface="Segoe UI" panose="020B0502040204020203" pitchFamily="34" charset="0"/>
              </a:rPr>
              <a:t>To load multiple types of datasets</a:t>
            </a:r>
            <a:endParaRPr lang="en-GB" sz="1800" dirty="0">
              <a:latin typeface="Lucida Sans" panose="020B060203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hlinkClick r:id="rId9"/>
            <a:extLst>
              <a:ext uri="{FF2B5EF4-FFF2-40B4-BE49-F238E27FC236}">
                <a16:creationId xmlns:a16="http://schemas.microsoft.com/office/drawing/2014/main" id="{907F27FE-A702-41F1-A4A9-B7516F090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08" y="3717906"/>
            <a:ext cx="1016111" cy="11727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B5CF1D-53D2-4107-8702-082F9E5B1EBA}"/>
              </a:ext>
            </a:extLst>
          </p:cNvPr>
          <p:cNvSpPr txBox="1"/>
          <p:nvPr/>
        </p:nvSpPr>
        <p:spPr>
          <a:xfrm>
            <a:off x="3066679" y="4890488"/>
            <a:ext cx="305192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ggplot2</a:t>
            </a:r>
            <a:b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</a:b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is a system for declaratively creating graphics, based on </a:t>
            </a:r>
            <a:r>
              <a:rPr lang="en-GB" b="0" i="0" u="sng" dirty="0">
                <a:solidFill>
                  <a:srgbClr val="447099"/>
                </a:solidFill>
                <a:effectLst/>
                <a:latin typeface="Source Sans Pro" panose="020B0503030403020204" pitchFamily="34" charset="0"/>
                <a:hlinkClick r:id="rId11"/>
              </a:rPr>
              <a:t>The Grammar of Graphics</a:t>
            </a: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4E721-A9F5-41B0-93DB-BDF4826A99E5}"/>
              </a:ext>
            </a:extLst>
          </p:cNvPr>
          <p:cNvSpPr txBox="1"/>
          <p:nvPr/>
        </p:nvSpPr>
        <p:spPr>
          <a:xfrm>
            <a:off x="4885857" y="1834626"/>
            <a:ext cx="3372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Impact" panose="020B0806030902050204" pitchFamily="34" charset="0"/>
                <a:cs typeface="Segoe UI" panose="020B0502040204020203" pitchFamily="34" charset="0"/>
              </a:rPr>
              <a:t>Click on the icons!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26AB28-EF18-4632-BA4E-7F262FB7D18E}"/>
              </a:ext>
            </a:extLst>
          </p:cNvPr>
          <p:cNvCxnSpPr>
            <a:cxnSpLocks/>
          </p:cNvCxnSpPr>
          <p:nvPr/>
        </p:nvCxnSpPr>
        <p:spPr>
          <a:xfrm flipH="1">
            <a:off x="4267419" y="2203958"/>
            <a:ext cx="1000420" cy="17613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EA829B-2C0E-4AB0-9BC6-77FFB1D72753}"/>
              </a:ext>
            </a:extLst>
          </p:cNvPr>
          <p:cNvCxnSpPr>
            <a:cxnSpLocks/>
          </p:cNvCxnSpPr>
          <p:nvPr/>
        </p:nvCxnSpPr>
        <p:spPr>
          <a:xfrm flipH="1">
            <a:off x="4831380" y="2356358"/>
            <a:ext cx="588859" cy="33251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36C898-2639-4431-91E5-5B3F91803B3B}"/>
              </a:ext>
            </a:extLst>
          </p:cNvPr>
          <p:cNvCxnSpPr>
            <a:cxnSpLocks/>
          </p:cNvCxnSpPr>
          <p:nvPr/>
        </p:nvCxnSpPr>
        <p:spPr>
          <a:xfrm>
            <a:off x="7816430" y="2439447"/>
            <a:ext cx="615506" cy="25992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hlinkClick r:id="rId12"/>
            <a:extLst>
              <a:ext uri="{FF2B5EF4-FFF2-40B4-BE49-F238E27FC236}">
                <a16:creationId xmlns:a16="http://schemas.microsoft.com/office/drawing/2014/main" id="{A7A7E1FB-2DA1-4E37-ABD0-DD2CB746D9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70" y="2693561"/>
            <a:ext cx="1016110" cy="117276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EB539FF-DE31-41C7-8D31-9F99CB1076A0}"/>
              </a:ext>
            </a:extLst>
          </p:cNvPr>
          <p:cNvSpPr txBox="1"/>
          <p:nvPr/>
        </p:nvSpPr>
        <p:spPr>
          <a:xfrm>
            <a:off x="4930331" y="2717890"/>
            <a:ext cx="22092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9F04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dplyr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 </a:t>
            </a:r>
            <a:b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</a:b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a grammar of data manipulation</a:t>
            </a:r>
            <a:endParaRPr lang="en-GB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C59AFCC-451E-4ED2-9006-2085CA060C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73" y="3717727"/>
            <a:ext cx="1016112" cy="11727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D52DD3B-555F-4CE4-8AF3-182CC8E62147}"/>
              </a:ext>
            </a:extLst>
          </p:cNvPr>
          <p:cNvSpPr txBox="1"/>
          <p:nvPr/>
        </p:nvSpPr>
        <p:spPr>
          <a:xfrm>
            <a:off x="5544521" y="3898602"/>
            <a:ext cx="22092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1B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tidyr</a:t>
            </a:r>
            <a:b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</a:b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The goal is to help you create </a:t>
            </a:r>
            <a:r>
              <a:rPr lang="en-GB" b="1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 data</a:t>
            </a: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059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1" y="1038339"/>
            <a:ext cx="532354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We will go through the packages during our hands-on sessions… but the </a:t>
            </a:r>
            <a:r>
              <a:rPr lang="en-GB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tidyr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package description gives you some indications that, in my opinion, are always useful: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GB" sz="2000" b="0" i="0" dirty="0">
              <a:solidFill>
                <a:srgbClr val="2E3A45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The goal of </a:t>
            </a:r>
            <a:r>
              <a:rPr lang="en-GB" sz="20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tidyr</a:t>
            </a:r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 is to help you create </a:t>
            </a:r>
            <a:r>
              <a:rPr lang="en-GB" sz="2000" b="1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 data</a:t>
            </a:r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pPr algn="l"/>
            <a:endParaRPr lang="en-GB" sz="2000" dirty="0">
              <a:solidFill>
                <a:srgbClr val="2E3A45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 data is data where: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Each</a:t>
            </a:r>
            <a:r>
              <a:rPr lang="en-GB" sz="20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GB" sz="2000" b="0" i="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variable</a:t>
            </a:r>
            <a:r>
              <a:rPr lang="en-GB" sz="2000" b="0" i="0" dirty="0">
                <a:effectLst/>
                <a:latin typeface="Source Sans Pro" panose="020B0503030403020204" pitchFamily="34" charset="0"/>
              </a:rPr>
              <a:t> is a </a:t>
            </a:r>
            <a:r>
              <a:rPr lang="en-GB" sz="2000" b="0" i="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column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Each</a:t>
            </a:r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GB" sz="2000" b="0" i="0" dirty="0">
                <a:solidFill>
                  <a:srgbClr val="9F04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observation</a:t>
            </a:r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 is a </a:t>
            </a:r>
            <a:r>
              <a:rPr lang="en-GB" sz="2000" b="0" i="0" dirty="0">
                <a:solidFill>
                  <a:srgbClr val="9F04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row</a:t>
            </a:r>
            <a:endParaRPr lang="en-GB" sz="2000" b="0" i="0" dirty="0">
              <a:solidFill>
                <a:srgbClr val="2E3A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Each</a:t>
            </a:r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GB" sz="2000" b="0" i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value</a:t>
            </a:r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 is a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cell</a:t>
            </a:r>
            <a:endParaRPr lang="en-GB" sz="2000" b="0" i="0" dirty="0">
              <a:solidFill>
                <a:srgbClr val="2E3A45"/>
              </a:solidFill>
              <a:effectLst/>
              <a:latin typeface="Source Sans Pro" panose="020B0503030403020204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224520A1-B634-487A-98EE-0C6B260B6349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packages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	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52F559-2430-4CDB-A47A-6F68F9D48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44" y="1086382"/>
            <a:ext cx="1016112" cy="1172762"/>
          </a:xfrm>
          <a:prstGeom prst="rect">
            <a:avLst/>
          </a:prstGeom>
        </p:spPr>
      </p:pic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8211AA0D-7922-4EDE-83F3-AC72C2E4E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845908"/>
              </p:ext>
            </p:extLst>
          </p:nvPr>
        </p:nvGraphicFramePr>
        <p:xfrm>
          <a:off x="8574332" y="1232692"/>
          <a:ext cx="2625437" cy="284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gdpchange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South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-0.5451864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1.4891976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South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1.4370989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1.4935178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South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2.4436615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1.5612424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South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-0.9620170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-0.0697980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South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1.6643350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1.0570046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4DB86C-A395-4DEB-AD0F-8F986A814FBF}"/>
              </a:ext>
            </a:extLst>
          </p:cNvPr>
          <p:cNvSpPr txBox="1"/>
          <p:nvPr/>
        </p:nvSpPr>
        <p:spPr>
          <a:xfrm>
            <a:off x="7001759" y="2259144"/>
            <a:ext cx="1425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Tidy dataset 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DC2275-343B-4815-A6E9-CC7C15DC6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56343"/>
              </p:ext>
            </p:extLst>
          </p:nvPr>
        </p:nvGraphicFramePr>
        <p:xfrm>
          <a:off x="6416516" y="5222274"/>
          <a:ext cx="5656195" cy="754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4743">
                  <a:extLst>
                    <a:ext uri="{9D8B030D-6E8A-4147-A177-3AD203B41FA5}">
                      <a16:colId xmlns:a16="http://schemas.microsoft.com/office/drawing/2014/main" val="1290137607"/>
                    </a:ext>
                  </a:extLst>
                </a:gridCol>
                <a:gridCol w="1314896">
                  <a:extLst>
                    <a:ext uri="{9D8B030D-6E8A-4147-A177-3AD203B41FA5}">
                      <a16:colId xmlns:a16="http://schemas.microsoft.com/office/drawing/2014/main" val="3012704011"/>
                    </a:ext>
                  </a:extLst>
                </a:gridCol>
                <a:gridCol w="848429">
                  <a:extLst>
                    <a:ext uri="{9D8B030D-6E8A-4147-A177-3AD203B41FA5}">
                      <a16:colId xmlns:a16="http://schemas.microsoft.com/office/drawing/2014/main" val="3918019790"/>
                    </a:ext>
                  </a:extLst>
                </a:gridCol>
                <a:gridCol w="848429">
                  <a:extLst>
                    <a:ext uri="{9D8B030D-6E8A-4147-A177-3AD203B41FA5}">
                      <a16:colId xmlns:a16="http://schemas.microsoft.com/office/drawing/2014/main" val="1040693052"/>
                    </a:ext>
                  </a:extLst>
                </a:gridCol>
                <a:gridCol w="951269">
                  <a:extLst>
                    <a:ext uri="{9D8B030D-6E8A-4147-A177-3AD203B41FA5}">
                      <a16:colId xmlns:a16="http://schemas.microsoft.com/office/drawing/2014/main" val="1375960782"/>
                    </a:ext>
                  </a:extLst>
                </a:gridCol>
                <a:gridCol w="848429">
                  <a:extLst>
                    <a:ext uri="{9D8B030D-6E8A-4147-A177-3AD203B41FA5}">
                      <a16:colId xmlns:a16="http://schemas.microsoft.com/office/drawing/2014/main" val="4223850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050"/>
                        <a:t>city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2001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2002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2003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2004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2005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9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050" dirty="0"/>
                        <a:t>South Park</a:t>
                      </a:r>
                      <a:endParaRPr sz="105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-0.5451864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 dirty="0"/>
                        <a:t>1.437099</a:t>
                      </a:r>
                      <a:endParaRPr sz="105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2.443662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-0.962017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1.664335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7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050"/>
                        <a:t>Springfield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1.4891976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 dirty="0"/>
                        <a:t>1.493518</a:t>
                      </a:r>
                      <a:endParaRPr sz="105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1.561242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-0.069798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 dirty="0"/>
                        <a:t>1.057005</a:t>
                      </a:r>
                      <a:endParaRPr sz="105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8606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6E73221-2C80-4150-ADC1-5E73F4C2D382}"/>
              </a:ext>
            </a:extLst>
          </p:cNvPr>
          <p:cNvSpPr txBox="1"/>
          <p:nvPr/>
        </p:nvSpPr>
        <p:spPr>
          <a:xfrm>
            <a:off x="7251056" y="4782288"/>
            <a:ext cx="201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Not tidy dataset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696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38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30.04.2025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Hands-on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practice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123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Checkpoint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BAC91-305D-41CA-9DC5-488F62DEBA8F}"/>
              </a:ext>
            </a:extLst>
          </p:cNvPr>
          <p:cNvSpPr txBox="1"/>
          <p:nvPr/>
        </p:nvSpPr>
        <p:spPr>
          <a:xfrm>
            <a:off x="1625399" y="2967335"/>
            <a:ext cx="1923815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Git &amp; </a:t>
            </a:r>
            <a:r>
              <a:rPr lang="en-GB" sz="2400" dirty="0" err="1">
                <a:solidFill>
                  <a:schemeClr val="bg1"/>
                </a:solidFill>
              </a:rPr>
              <a:t>Github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AE83-C265-4959-A625-39E61661E49C}"/>
              </a:ext>
            </a:extLst>
          </p:cNvPr>
          <p:cNvSpPr txBox="1"/>
          <p:nvPr/>
        </p:nvSpPr>
        <p:spPr>
          <a:xfrm>
            <a:off x="3549215" y="2998112"/>
            <a:ext cx="6486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Did you fork and clone the repository? Issues?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E03C1-9E1C-4AA1-B8A1-28DC9E0FB104}"/>
              </a:ext>
            </a:extLst>
          </p:cNvPr>
          <p:cNvSpPr txBox="1"/>
          <p:nvPr/>
        </p:nvSpPr>
        <p:spPr>
          <a:xfrm>
            <a:off x="2680570" y="4140326"/>
            <a:ext cx="6875260" cy="1077218"/>
          </a:xfrm>
          <a:custGeom>
            <a:avLst/>
            <a:gdLst>
              <a:gd name="connsiteX0" fmla="*/ 0 w 6875260"/>
              <a:gd name="connsiteY0" fmla="*/ 0 h 1077218"/>
              <a:gd name="connsiteX1" fmla="*/ 641691 w 6875260"/>
              <a:gd name="connsiteY1" fmla="*/ 0 h 1077218"/>
              <a:gd name="connsiteX2" fmla="*/ 1145877 w 6875260"/>
              <a:gd name="connsiteY2" fmla="*/ 0 h 1077218"/>
              <a:gd name="connsiteX3" fmla="*/ 1650062 w 6875260"/>
              <a:gd name="connsiteY3" fmla="*/ 0 h 1077218"/>
              <a:gd name="connsiteX4" fmla="*/ 2360506 w 6875260"/>
              <a:gd name="connsiteY4" fmla="*/ 0 h 1077218"/>
              <a:gd name="connsiteX5" fmla="*/ 2933444 w 6875260"/>
              <a:gd name="connsiteY5" fmla="*/ 0 h 1077218"/>
              <a:gd name="connsiteX6" fmla="*/ 3506383 w 6875260"/>
              <a:gd name="connsiteY6" fmla="*/ 0 h 1077218"/>
              <a:gd name="connsiteX7" fmla="*/ 3873063 w 6875260"/>
              <a:gd name="connsiteY7" fmla="*/ 0 h 1077218"/>
              <a:gd name="connsiteX8" fmla="*/ 4446001 w 6875260"/>
              <a:gd name="connsiteY8" fmla="*/ 0 h 1077218"/>
              <a:gd name="connsiteX9" fmla="*/ 4881435 w 6875260"/>
              <a:gd name="connsiteY9" fmla="*/ 0 h 1077218"/>
              <a:gd name="connsiteX10" fmla="*/ 5454373 w 6875260"/>
              <a:gd name="connsiteY10" fmla="*/ 0 h 1077218"/>
              <a:gd name="connsiteX11" fmla="*/ 6164816 w 6875260"/>
              <a:gd name="connsiteY11" fmla="*/ 0 h 1077218"/>
              <a:gd name="connsiteX12" fmla="*/ 6875260 w 6875260"/>
              <a:gd name="connsiteY12" fmla="*/ 0 h 1077218"/>
              <a:gd name="connsiteX13" fmla="*/ 6875260 w 6875260"/>
              <a:gd name="connsiteY13" fmla="*/ 517065 h 1077218"/>
              <a:gd name="connsiteX14" fmla="*/ 6875260 w 6875260"/>
              <a:gd name="connsiteY14" fmla="*/ 1077218 h 1077218"/>
              <a:gd name="connsiteX15" fmla="*/ 6371074 w 6875260"/>
              <a:gd name="connsiteY15" fmla="*/ 1077218 h 1077218"/>
              <a:gd name="connsiteX16" fmla="*/ 5935641 w 6875260"/>
              <a:gd name="connsiteY16" fmla="*/ 1077218 h 1077218"/>
              <a:gd name="connsiteX17" fmla="*/ 5362703 w 6875260"/>
              <a:gd name="connsiteY17" fmla="*/ 1077218 h 1077218"/>
              <a:gd name="connsiteX18" fmla="*/ 4721012 w 6875260"/>
              <a:gd name="connsiteY18" fmla="*/ 1077218 h 1077218"/>
              <a:gd name="connsiteX19" fmla="*/ 4148074 w 6875260"/>
              <a:gd name="connsiteY19" fmla="*/ 1077218 h 1077218"/>
              <a:gd name="connsiteX20" fmla="*/ 3712640 w 6875260"/>
              <a:gd name="connsiteY20" fmla="*/ 1077218 h 1077218"/>
              <a:gd name="connsiteX21" fmla="*/ 3208455 w 6875260"/>
              <a:gd name="connsiteY21" fmla="*/ 1077218 h 1077218"/>
              <a:gd name="connsiteX22" fmla="*/ 2635516 w 6875260"/>
              <a:gd name="connsiteY22" fmla="*/ 1077218 h 1077218"/>
              <a:gd name="connsiteX23" fmla="*/ 1993825 w 6875260"/>
              <a:gd name="connsiteY23" fmla="*/ 1077218 h 1077218"/>
              <a:gd name="connsiteX24" fmla="*/ 1420887 w 6875260"/>
              <a:gd name="connsiteY24" fmla="*/ 1077218 h 1077218"/>
              <a:gd name="connsiteX25" fmla="*/ 985454 w 6875260"/>
              <a:gd name="connsiteY25" fmla="*/ 1077218 h 1077218"/>
              <a:gd name="connsiteX26" fmla="*/ 618773 w 6875260"/>
              <a:gd name="connsiteY26" fmla="*/ 1077218 h 1077218"/>
              <a:gd name="connsiteX27" fmla="*/ 0 w 6875260"/>
              <a:gd name="connsiteY27" fmla="*/ 1077218 h 1077218"/>
              <a:gd name="connsiteX28" fmla="*/ 0 w 6875260"/>
              <a:gd name="connsiteY28" fmla="*/ 517065 h 1077218"/>
              <a:gd name="connsiteX29" fmla="*/ 0 w 6875260"/>
              <a:gd name="connsiteY29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875260" h="1077218" extrusionOk="0">
                <a:moveTo>
                  <a:pt x="0" y="0"/>
                </a:moveTo>
                <a:cubicBezTo>
                  <a:pt x="282411" y="-30224"/>
                  <a:pt x="332654" y="2662"/>
                  <a:pt x="641691" y="0"/>
                </a:cubicBezTo>
                <a:cubicBezTo>
                  <a:pt x="950728" y="-2662"/>
                  <a:pt x="984892" y="26436"/>
                  <a:pt x="1145877" y="0"/>
                </a:cubicBezTo>
                <a:cubicBezTo>
                  <a:pt x="1306862" y="-26436"/>
                  <a:pt x="1404236" y="2455"/>
                  <a:pt x="1650062" y="0"/>
                </a:cubicBezTo>
                <a:cubicBezTo>
                  <a:pt x="1895889" y="-2455"/>
                  <a:pt x="2217455" y="44868"/>
                  <a:pt x="2360506" y="0"/>
                </a:cubicBezTo>
                <a:cubicBezTo>
                  <a:pt x="2503557" y="-44868"/>
                  <a:pt x="2806988" y="20750"/>
                  <a:pt x="2933444" y="0"/>
                </a:cubicBezTo>
                <a:cubicBezTo>
                  <a:pt x="3059900" y="-20750"/>
                  <a:pt x="3302383" y="63209"/>
                  <a:pt x="3506383" y="0"/>
                </a:cubicBezTo>
                <a:cubicBezTo>
                  <a:pt x="3710383" y="-63209"/>
                  <a:pt x="3761564" y="39866"/>
                  <a:pt x="3873063" y="0"/>
                </a:cubicBezTo>
                <a:cubicBezTo>
                  <a:pt x="3984562" y="-39866"/>
                  <a:pt x="4300783" y="22854"/>
                  <a:pt x="4446001" y="0"/>
                </a:cubicBezTo>
                <a:cubicBezTo>
                  <a:pt x="4591219" y="-22854"/>
                  <a:pt x="4709727" y="45573"/>
                  <a:pt x="4881435" y="0"/>
                </a:cubicBezTo>
                <a:cubicBezTo>
                  <a:pt x="5053143" y="-45573"/>
                  <a:pt x="5327716" y="41793"/>
                  <a:pt x="5454373" y="0"/>
                </a:cubicBezTo>
                <a:cubicBezTo>
                  <a:pt x="5581030" y="-41793"/>
                  <a:pt x="5947369" y="53575"/>
                  <a:pt x="6164816" y="0"/>
                </a:cubicBezTo>
                <a:cubicBezTo>
                  <a:pt x="6382263" y="-53575"/>
                  <a:pt x="6692398" y="74613"/>
                  <a:pt x="6875260" y="0"/>
                </a:cubicBezTo>
                <a:cubicBezTo>
                  <a:pt x="6905065" y="126041"/>
                  <a:pt x="6872235" y="330489"/>
                  <a:pt x="6875260" y="517065"/>
                </a:cubicBezTo>
                <a:cubicBezTo>
                  <a:pt x="6878285" y="703641"/>
                  <a:pt x="6860528" y="961171"/>
                  <a:pt x="6875260" y="1077218"/>
                </a:cubicBezTo>
                <a:cubicBezTo>
                  <a:pt x="6679623" y="1120053"/>
                  <a:pt x="6577805" y="1039534"/>
                  <a:pt x="6371074" y="1077218"/>
                </a:cubicBezTo>
                <a:cubicBezTo>
                  <a:pt x="6164343" y="1114902"/>
                  <a:pt x="6032757" y="1043858"/>
                  <a:pt x="5935641" y="1077218"/>
                </a:cubicBezTo>
                <a:cubicBezTo>
                  <a:pt x="5838525" y="1110578"/>
                  <a:pt x="5558609" y="1067726"/>
                  <a:pt x="5362703" y="1077218"/>
                </a:cubicBezTo>
                <a:cubicBezTo>
                  <a:pt x="5166797" y="1086710"/>
                  <a:pt x="4966016" y="1027434"/>
                  <a:pt x="4721012" y="1077218"/>
                </a:cubicBezTo>
                <a:cubicBezTo>
                  <a:pt x="4476008" y="1127002"/>
                  <a:pt x="4264140" y="1025857"/>
                  <a:pt x="4148074" y="1077218"/>
                </a:cubicBezTo>
                <a:cubicBezTo>
                  <a:pt x="4032008" y="1128579"/>
                  <a:pt x="3923739" y="1032888"/>
                  <a:pt x="3712640" y="1077218"/>
                </a:cubicBezTo>
                <a:cubicBezTo>
                  <a:pt x="3501541" y="1121548"/>
                  <a:pt x="3425007" y="1049746"/>
                  <a:pt x="3208455" y="1077218"/>
                </a:cubicBezTo>
                <a:cubicBezTo>
                  <a:pt x="2991904" y="1104690"/>
                  <a:pt x="2763582" y="1010248"/>
                  <a:pt x="2635516" y="1077218"/>
                </a:cubicBezTo>
                <a:cubicBezTo>
                  <a:pt x="2507450" y="1144188"/>
                  <a:pt x="2218058" y="1029575"/>
                  <a:pt x="1993825" y="1077218"/>
                </a:cubicBezTo>
                <a:cubicBezTo>
                  <a:pt x="1769592" y="1124861"/>
                  <a:pt x="1538301" y="1012971"/>
                  <a:pt x="1420887" y="1077218"/>
                </a:cubicBezTo>
                <a:cubicBezTo>
                  <a:pt x="1303473" y="1141465"/>
                  <a:pt x="1192893" y="1059798"/>
                  <a:pt x="985454" y="1077218"/>
                </a:cubicBezTo>
                <a:cubicBezTo>
                  <a:pt x="778015" y="1094638"/>
                  <a:pt x="705740" y="1055073"/>
                  <a:pt x="618773" y="1077218"/>
                </a:cubicBezTo>
                <a:cubicBezTo>
                  <a:pt x="531806" y="1099363"/>
                  <a:pt x="229365" y="1039820"/>
                  <a:pt x="0" y="1077218"/>
                </a:cubicBezTo>
                <a:cubicBezTo>
                  <a:pt x="-11005" y="890587"/>
                  <a:pt x="1263" y="788137"/>
                  <a:pt x="0" y="517065"/>
                </a:cubicBezTo>
                <a:cubicBezTo>
                  <a:pt x="-1263" y="245993"/>
                  <a:pt x="50957" y="22264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75586844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Garamond" panose="02020404030301010803" pitchFamily="18" charset="0"/>
                <a:cs typeface="Segoe UI" panose="020B0502040204020203" pitchFamily="34" charset="0"/>
              </a:rPr>
              <a:t>Check the new hand-out in the </a:t>
            </a:r>
            <a:br>
              <a:rPr lang="en-GB" sz="3200" dirty="0">
                <a:latin typeface="Garamond" panose="02020404030301010803" pitchFamily="18" charset="0"/>
                <a:cs typeface="Segoe UI" panose="020B0502040204020203" pitchFamily="34" charset="0"/>
              </a:rPr>
            </a:br>
            <a:r>
              <a:rPr lang="en-GB" sz="3200" dirty="0">
                <a:latin typeface="Garamond" panose="02020404030301010803" pitchFamily="18" charset="0"/>
                <a:cs typeface="Segoe UI" panose="020B0502040204020203" pitchFamily="34" charset="0"/>
              </a:rPr>
              <a:t>class 3 folder!!</a:t>
            </a:r>
          </a:p>
        </p:txBody>
      </p:sp>
    </p:spTree>
    <p:extLst>
      <p:ext uri="{BB962C8B-B14F-4D97-AF65-F5344CB8AC3E}">
        <p14:creationId xmlns:p14="http://schemas.microsoft.com/office/powerpoint/2010/main" val="341601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4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30.04.2025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85340" y="1622188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Review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the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assignments</a:t>
            </a:r>
            <a:endParaRPr lang="de-DE" sz="60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86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Formatting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your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script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F40D46-4EC9-4822-845D-C12C4BBB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30" y="1219846"/>
            <a:ext cx="6962948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There are very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few clear rules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about it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My (current) workflow (that you don’t have to follow, until you remain rational in your choices) is the following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Admin/Setup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packages, and options of the session, and environment cleaning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with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functions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used in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</a:t>
            </a: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loading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wrangling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visualizations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exporting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output datasets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85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Hands-on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session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F40D46-4EC9-4822-845D-C12C4BBB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780" y="2358793"/>
            <a:ext cx="6962948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Hints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are working with </a:t>
            </a:r>
            <a:r>
              <a:rPr lang="en-GB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one wave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of a </a:t>
            </a:r>
            <a:r>
              <a:rPr lang="en-GB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cross-sectional surve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y, this means that </a:t>
            </a:r>
            <a:r>
              <a:rPr lang="en-GB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the rows represent an individual interviewed at one single point in time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Therefore the values in the columns (variables) are the replies of the respondent to the survey questions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People can also </a:t>
            </a:r>
            <a:r>
              <a:rPr lang="en-GB" alt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do not reply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because they don’t know the answer or other reasons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Usually these values are what we call “missing values”, and normally are dropped from the analyses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31575DE-1C14-4428-8D4F-89F23461B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20" y="1499196"/>
            <a:ext cx="696294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Admin/Setup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packages, and options of the session, and environment cleaning </a:t>
            </a:r>
            <a:endParaRPr lang="en-US" altLang="en-US" sz="20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data using </a:t>
            </a:r>
            <a:r>
              <a:rPr lang="en-US" altLang="en-US" sz="2000" dirty="0">
                <a:solidFill>
                  <a:srgbClr val="C00000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here</a:t>
            </a:r>
            <a:endParaRPr lang="en-US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cs typeface="Segoe UI" panose="020B0502040204020203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 of interest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Check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the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4073360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42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30.04.2025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486828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Your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536D3-E84D-4BD3-960E-A3FA0CD5E639}"/>
              </a:ext>
            </a:extLst>
          </p:cNvPr>
          <p:cNvSpPr txBox="1"/>
          <p:nvPr/>
        </p:nvSpPr>
        <p:spPr>
          <a:xfrm>
            <a:off x="361734" y="1766611"/>
            <a:ext cx="37788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Come up with a research question about a variable that is “a matter of degree”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Select a dependent variable based on the 2019 European Election Study voter study questionnaire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Select another variable in order to test differences among groups</a:t>
            </a: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BB8D6226-6D6B-4E95-B9BA-C29C8054D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3A97DC-CE4F-4CB0-BB33-F7E6B8CA4CDB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061FA-921D-4A40-8AC0-F19C17A7536D}"/>
              </a:ext>
            </a:extLst>
          </p:cNvPr>
          <p:cNvSpPr txBox="1"/>
          <p:nvPr/>
        </p:nvSpPr>
        <p:spPr>
          <a:xfrm>
            <a:off x="2912906" y="4566785"/>
            <a:ext cx="1709122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 dirty="0"/>
              <a:t>I</a:t>
            </a:r>
            <a:r>
              <a:rPr lang="en-GB" sz="2000" b="0" dirty="0"/>
              <a:t>ndependent</a:t>
            </a:r>
            <a:r>
              <a:rPr lang="en-GB" b="0" dirty="0"/>
              <a:t> </a:t>
            </a:r>
            <a:br>
              <a:rPr lang="en-GB" b="0" dirty="0"/>
            </a:br>
            <a:r>
              <a:rPr lang="en-GB" dirty="0"/>
              <a:t>V</a:t>
            </a:r>
            <a:r>
              <a:rPr lang="en-GB" sz="2000" b="0" dirty="0"/>
              <a:t>ariable</a:t>
            </a:r>
            <a:endParaRPr lang="en-GB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2DD5A-D0C9-4436-93EE-AF6653CB69BD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E4424D-3BA0-4CA6-BD84-0B508FD27CE4}"/>
              </a:ext>
            </a:extLst>
          </p:cNvPr>
          <p:cNvSpPr txBox="1"/>
          <p:nvPr/>
        </p:nvSpPr>
        <p:spPr>
          <a:xfrm>
            <a:off x="8154651" y="2676956"/>
            <a:ext cx="37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N.B.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This is not necessarily the one you’ll develop in you term paper… so no worries, but come up with something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plausible</a:t>
            </a:r>
          </a:p>
        </p:txBody>
      </p:sp>
    </p:spTree>
    <p:extLst>
      <p:ext uri="{BB962C8B-B14F-4D97-AF65-F5344CB8AC3E}">
        <p14:creationId xmlns:p14="http://schemas.microsoft.com/office/powerpoint/2010/main" val="907835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 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06582" y="1854075"/>
            <a:ext cx="3778836" cy="2308324"/>
          </a:xfrm>
          <a:custGeom>
            <a:avLst/>
            <a:gdLst>
              <a:gd name="connsiteX0" fmla="*/ 0 w 3778836"/>
              <a:gd name="connsiteY0" fmla="*/ 0 h 2308324"/>
              <a:gd name="connsiteX1" fmla="*/ 667594 w 3778836"/>
              <a:gd name="connsiteY1" fmla="*/ 0 h 2308324"/>
              <a:gd name="connsiteX2" fmla="*/ 1259612 w 3778836"/>
              <a:gd name="connsiteY2" fmla="*/ 0 h 2308324"/>
              <a:gd name="connsiteX3" fmla="*/ 1927206 w 3778836"/>
              <a:gd name="connsiteY3" fmla="*/ 0 h 2308324"/>
              <a:gd name="connsiteX4" fmla="*/ 2481436 w 3778836"/>
              <a:gd name="connsiteY4" fmla="*/ 0 h 2308324"/>
              <a:gd name="connsiteX5" fmla="*/ 3111242 w 3778836"/>
              <a:gd name="connsiteY5" fmla="*/ 0 h 2308324"/>
              <a:gd name="connsiteX6" fmla="*/ 3778836 w 3778836"/>
              <a:gd name="connsiteY6" fmla="*/ 0 h 2308324"/>
              <a:gd name="connsiteX7" fmla="*/ 3778836 w 3778836"/>
              <a:gd name="connsiteY7" fmla="*/ 507831 h 2308324"/>
              <a:gd name="connsiteX8" fmla="*/ 3778836 w 3778836"/>
              <a:gd name="connsiteY8" fmla="*/ 1107996 h 2308324"/>
              <a:gd name="connsiteX9" fmla="*/ 3778836 w 3778836"/>
              <a:gd name="connsiteY9" fmla="*/ 1731243 h 2308324"/>
              <a:gd name="connsiteX10" fmla="*/ 3778836 w 3778836"/>
              <a:gd name="connsiteY10" fmla="*/ 2308324 h 2308324"/>
              <a:gd name="connsiteX11" fmla="*/ 3224607 w 3778836"/>
              <a:gd name="connsiteY11" fmla="*/ 2308324 h 2308324"/>
              <a:gd name="connsiteX12" fmla="*/ 2557012 w 3778836"/>
              <a:gd name="connsiteY12" fmla="*/ 2308324 h 2308324"/>
              <a:gd name="connsiteX13" fmla="*/ 1964995 w 3778836"/>
              <a:gd name="connsiteY13" fmla="*/ 2308324 h 2308324"/>
              <a:gd name="connsiteX14" fmla="*/ 1372977 w 3778836"/>
              <a:gd name="connsiteY14" fmla="*/ 2308324 h 2308324"/>
              <a:gd name="connsiteX15" fmla="*/ 856536 w 3778836"/>
              <a:gd name="connsiteY15" fmla="*/ 2308324 h 2308324"/>
              <a:gd name="connsiteX16" fmla="*/ 0 w 3778836"/>
              <a:gd name="connsiteY16" fmla="*/ 2308324 h 2308324"/>
              <a:gd name="connsiteX17" fmla="*/ 0 w 3778836"/>
              <a:gd name="connsiteY17" fmla="*/ 1731243 h 2308324"/>
              <a:gd name="connsiteX18" fmla="*/ 0 w 3778836"/>
              <a:gd name="connsiteY18" fmla="*/ 1223412 h 2308324"/>
              <a:gd name="connsiteX19" fmla="*/ 0 w 3778836"/>
              <a:gd name="connsiteY19" fmla="*/ 600164 h 2308324"/>
              <a:gd name="connsiteX20" fmla="*/ 0 w 3778836"/>
              <a:gd name="connsiteY20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78836" h="2308324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72633" y="165846"/>
                  <a:pt x="3773860" y="297116"/>
                  <a:pt x="3778836" y="507831"/>
                </a:cubicBezTo>
                <a:cubicBezTo>
                  <a:pt x="3783812" y="718546"/>
                  <a:pt x="3788726" y="956477"/>
                  <a:pt x="3778836" y="1107996"/>
                </a:cubicBezTo>
                <a:cubicBezTo>
                  <a:pt x="3768946" y="1259515"/>
                  <a:pt x="3798943" y="1565387"/>
                  <a:pt x="3778836" y="1731243"/>
                </a:cubicBezTo>
                <a:cubicBezTo>
                  <a:pt x="3758729" y="1897099"/>
                  <a:pt x="3778665" y="2175891"/>
                  <a:pt x="3778836" y="2308324"/>
                </a:cubicBezTo>
                <a:cubicBezTo>
                  <a:pt x="3654490" y="2314811"/>
                  <a:pt x="3436650" y="2305150"/>
                  <a:pt x="3224607" y="2308324"/>
                </a:cubicBezTo>
                <a:cubicBezTo>
                  <a:pt x="3012564" y="2311498"/>
                  <a:pt x="2807222" y="2318548"/>
                  <a:pt x="2557012" y="2308324"/>
                </a:cubicBezTo>
                <a:cubicBezTo>
                  <a:pt x="2306803" y="2298100"/>
                  <a:pt x="2111663" y="2304459"/>
                  <a:pt x="1964995" y="2308324"/>
                </a:cubicBezTo>
                <a:cubicBezTo>
                  <a:pt x="1818327" y="2312189"/>
                  <a:pt x="1595344" y="2336319"/>
                  <a:pt x="1372977" y="2308324"/>
                </a:cubicBezTo>
                <a:cubicBezTo>
                  <a:pt x="1150610" y="2280329"/>
                  <a:pt x="991027" y="2297820"/>
                  <a:pt x="856536" y="2308324"/>
                </a:cubicBezTo>
                <a:cubicBezTo>
                  <a:pt x="722045" y="2318828"/>
                  <a:pt x="229735" y="2303161"/>
                  <a:pt x="0" y="2308324"/>
                </a:cubicBezTo>
                <a:cubicBezTo>
                  <a:pt x="-25827" y="2029330"/>
                  <a:pt x="24045" y="1994932"/>
                  <a:pt x="0" y="1731243"/>
                </a:cubicBezTo>
                <a:cubicBezTo>
                  <a:pt x="-24045" y="1467554"/>
                  <a:pt x="-10742" y="1409561"/>
                  <a:pt x="0" y="1223412"/>
                </a:cubicBezTo>
                <a:cubicBezTo>
                  <a:pt x="10742" y="1037263"/>
                  <a:pt x="13907" y="857540"/>
                  <a:pt x="0" y="600164"/>
                </a:cubicBezTo>
                <a:cubicBezTo>
                  <a:pt x="-13907" y="342788"/>
                  <a:pt x="-28705" y="120344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Read these slides (again) – and those for the GitHub Workflow</a:t>
            </a:r>
          </a:p>
        </p:txBody>
      </p:sp>
    </p:spTree>
    <p:extLst>
      <p:ext uri="{BB962C8B-B14F-4D97-AF65-F5344CB8AC3E}">
        <p14:creationId xmlns:p14="http://schemas.microsoft.com/office/powerpoint/2010/main" val="2725204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 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28782" y="1637259"/>
            <a:ext cx="3778836" cy="1200329"/>
          </a:xfrm>
          <a:custGeom>
            <a:avLst/>
            <a:gdLst>
              <a:gd name="connsiteX0" fmla="*/ 0 w 3778836"/>
              <a:gd name="connsiteY0" fmla="*/ 0 h 1200329"/>
              <a:gd name="connsiteX1" fmla="*/ 667594 w 3778836"/>
              <a:gd name="connsiteY1" fmla="*/ 0 h 1200329"/>
              <a:gd name="connsiteX2" fmla="*/ 1259612 w 3778836"/>
              <a:gd name="connsiteY2" fmla="*/ 0 h 1200329"/>
              <a:gd name="connsiteX3" fmla="*/ 1927206 w 3778836"/>
              <a:gd name="connsiteY3" fmla="*/ 0 h 1200329"/>
              <a:gd name="connsiteX4" fmla="*/ 2481436 w 3778836"/>
              <a:gd name="connsiteY4" fmla="*/ 0 h 1200329"/>
              <a:gd name="connsiteX5" fmla="*/ 3111242 w 3778836"/>
              <a:gd name="connsiteY5" fmla="*/ 0 h 1200329"/>
              <a:gd name="connsiteX6" fmla="*/ 3778836 w 3778836"/>
              <a:gd name="connsiteY6" fmla="*/ 0 h 1200329"/>
              <a:gd name="connsiteX7" fmla="*/ 3778836 w 3778836"/>
              <a:gd name="connsiteY7" fmla="*/ 564155 h 1200329"/>
              <a:gd name="connsiteX8" fmla="*/ 3778836 w 3778836"/>
              <a:gd name="connsiteY8" fmla="*/ 1200329 h 1200329"/>
              <a:gd name="connsiteX9" fmla="*/ 3073453 w 3778836"/>
              <a:gd name="connsiteY9" fmla="*/ 1200329 h 1200329"/>
              <a:gd name="connsiteX10" fmla="*/ 2557012 w 3778836"/>
              <a:gd name="connsiteY10" fmla="*/ 1200329 h 1200329"/>
              <a:gd name="connsiteX11" fmla="*/ 1889418 w 3778836"/>
              <a:gd name="connsiteY11" fmla="*/ 1200329 h 1200329"/>
              <a:gd name="connsiteX12" fmla="*/ 1221824 w 3778836"/>
              <a:gd name="connsiteY12" fmla="*/ 1200329 h 1200329"/>
              <a:gd name="connsiteX13" fmla="*/ 629806 w 3778836"/>
              <a:gd name="connsiteY13" fmla="*/ 1200329 h 1200329"/>
              <a:gd name="connsiteX14" fmla="*/ 0 w 3778836"/>
              <a:gd name="connsiteY14" fmla="*/ 1200329 h 1200329"/>
              <a:gd name="connsiteX15" fmla="*/ 0 w 3778836"/>
              <a:gd name="connsiteY15" fmla="*/ 636174 h 1200329"/>
              <a:gd name="connsiteX16" fmla="*/ 0 w 3778836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8836" h="1200329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52515" y="196861"/>
                  <a:pt x="3773613" y="342455"/>
                  <a:pt x="3778836" y="564155"/>
                </a:cubicBezTo>
                <a:cubicBezTo>
                  <a:pt x="3784059" y="785856"/>
                  <a:pt x="3756541" y="900368"/>
                  <a:pt x="3778836" y="1200329"/>
                </a:cubicBezTo>
                <a:cubicBezTo>
                  <a:pt x="3578059" y="1204736"/>
                  <a:pt x="3289084" y="1205880"/>
                  <a:pt x="3073453" y="1200329"/>
                </a:cubicBezTo>
                <a:cubicBezTo>
                  <a:pt x="2857822" y="1194778"/>
                  <a:pt x="2677148" y="1181520"/>
                  <a:pt x="2557012" y="1200329"/>
                </a:cubicBezTo>
                <a:cubicBezTo>
                  <a:pt x="2436876" y="1219138"/>
                  <a:pt x="2109620" y="1229204"/>
                  <a:pt x="1889418" y="1200329"/>
                </a:cubicBezTo>
                <a:cubicBezTo>
                  <a:pt x="1669216" y="1171454"/>
                  <a:pt x="1467295" y="1208681"/>
                  <a:pt x="1221824" y="1200329"/>
                </a:cubicBezTo>
                <a:cubicBezTo>
                  <a:pt x="976353" y="1191977"/>
                  <a:pt x="778548" y="1199411"/>
                  <a:pt x="629806" y="1200329"/>
                </a:cubicBezTo>
                <a:cubicBezTo>
                  <a:pt x="481064" y="1201247"/>
                  <a:pt x="260053" y="1183691"/>
                  <a:pt x="0" y="1200329"/>
                </a:cubicBezTo>
                <a:cubicBezTo>
                  <a:pt x="17778" y="937936"/>
                  <a:pt x="18186" y="875685"/>
                  <a:pt x="0" y="636174"/>
                </a:cubicBezTo>
                <a:cubicBezTo>
                  <a:pt x="-18186" y="396663"/>
                  <a:pt x="-16243" y="20495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Read about test, p-values, etc.</a:t>
            </a: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DE263432-FE7D-4857-A6BA-9C8103697B68}"/>
              </a:ext>
            </a:extLst>
          </p:cNvPr>
          <p:cNvSpPr txBox="1"/>
          <p:nvPr/>
        </p:nvSpPr>
        <p:spPr>
          <a:xfrm>
            <a:off x="2232212" y="2920706"/>
            <a:ext cx="1891553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8998FC8D-1FE6-4D89-B63D-6E0EEA2CB0BB}"/>
              </a:ext>
            </a:extLst>
          </p:cNvPr>
          <p:cNvSpPr txBox="1"/>
          <p:nvPr/>
        </p:nvSpPr>
        <p:spPr>
          <a:xfrm>
            <a:off x="4206582" y="2920705"/>
            <a:ext cx="6486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See the references!</a:t>
            </a:r>
          </a:p>
          <a:p>
            <a:pPr marL="285750" indent="-285750">
              <a:buFontTx/>
              <a:buChar char="-"/>
            </a:pP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Agresti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Finlay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(2009) - Chapters 4,5,6,7</a:t>
            </a:r>
          </a:p>
        </p:txBody>
      </p:sp>
    </p:spTree>
    <p:extLst>
      <p:ext uri="{BB962C8B-B14F-4D97-AF65-F5344CB8AC3E}">
        <p14:creationId xmlns:p14="http://schemas.microsoft.com/office/powerpoint/2010/main" val="2593504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2B3F6-8D26-44B8-AAA5-7BF7BE8B47B8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Did you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232212" y="2920706"/>
            <a:ext cx="1891553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846D1610-BA5F-4ED6-B113-04B7A7591448}"/>
              </a:ext>
            </a:extLst>
          </p:cNvPr>
          <p:cNvSpPr txBox="1"/>
          <p:nvPr/>
        </p:nvSpPr>
        <p:spPr>
          <a:xfrm>
            <a:off x="4197617" y="2911740"/>
            <a:ext cx="6486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Agresti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Finlay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(2009) - Chapters 1, 2, 3</a:t>
            </a:r>
          </a:p>
        </p:txBody>
      </p:sp>
    </p:spTree>
    <p:extLst>
      <p:ext uri="{BB962C8B-B14F-4D97-AF65-F5344CB8AC3E}">
        <p14:creationId xmlns:p14="http://schemas.microsoft.com/office/powerpoint/2010/main" val="189585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3825795" y="1609767"/>
            <a:ext cx="4516077" cy="1631216"/>
          </a:xfrm>
          <a:custGeom>
            <a:avLst/>
            <a:gdLst>
              <a:gd name="connsiteX0" fmla="*/ 0 w 4516077"/>
              <a:gd name="connsiteY0" fmla="*/ 0 h 1631216"/>
              <a:gd name="connsiteX1" fmla="*/ 690315 w 4516077"/>
              <a:gd name="connsiteY1" fmla="*/ 0 h 1631216"/>
              <a:gd name="connsiteX2" fmla="*/ 1290308 w 4516077"/>
              <a:gd name="connsiteY2" fmla="*/ 0 h 1631216"/>
              <a:gd name="connsiteX3" fmla="*/ 1980622 w 4516077"/>
              <a:gd name="connsiteY3" fmla="*/ 0 h 1631216"/>
              <a:gd name="connsiteX4" fmla="*/ 2535455 w 4516077"/>
              <a:gd name="connsiteY4" fmla="*/ 0 h 1631216"/>
              <a:gd name="connsiteX5" fmla="*/ 3180609 w 4516077"/>
              <a:gd name="connsiteY5" fmla="*/ 0 h 1631216"/>
              <a:gd name="connsiteX6" fmla="*/ 3916084 w 4516077"/>
              <a:gd name="connsiteY6" fmla="*/ 0 h 1631216"/>
              <a:gd name="connsiteX7" fmla="*/ 4516077 w 4516077"/>
              <a:gd name="connsiteY7" fmla="*/ 0 h 1631216"/>
              <a:gd name="connsiteX8" fmla="*/ 4516077 w 4516077"/>
              <a:gd name="connsiteY8" fmla="*/ 560051 h 1631216"/>
              <a:gd name="connsiteX9" fmla="*/ 4516077 w 4516077"/>
              <a:gd name="connsiteY9" fmla="*/ 1136414 h 1631216"/>
              <a:gd name="connsiteX10" fmla="*/ 4516077 w 4516077"/>
              <a:gd name="connsiteY10" fmla="*/ 1631216 h 1631216"/>
              <a:gd name="connsiteX11" fmla="*/ 3961245 w 4516077"/>
              <a:gd name="connsiteY11" fmla="*/ 1631216 h 1631216"/>
              <a:gd name="connsiteX12" fmla="*/ 3270930 w 4516077"/>
              <a:gd name="connsiteY12" fmla="*/ 1631216 h 1631216"/>
              <a:gd name="connsiteX13" fmla="*/ 2670937 w 4516077"/>
              <a:gd name="connsiteY13" fmla="*/ 1631216 h 1631216"/>
              <a:gd name="connsiteX14" fmla="*/ 2070944 w 4516077"/>
              <a:gd name="connsiteY14" fmla="*/ 1631216 h 1631216"/>
              <a:gd name="connsiteX15" fmla="*/ 1561272 w 4516077"/>
              <a:gd name="connsiteY15" fmla="*/ 1631216 h 1631216"/>
              <a:gd name="connsiteX16" fmla="*/ 1051601 w 4516077"/>
              <a:gd name="connsiteY16" fmla="*/ 1631216 h 1631216"/>
              <a:gd name="connsiteX17" fmla="*/ 0 w 4516077"/>
              <a:gd name="connsiteY17" fmla="*/ 1631216 h 1631216"/>
              <a:gd name="connsiteX18" fmla="*/ 0 w 4516077"/>
              <a:gd name="connsiteY18" fmla="*/ 1103789 h 1631216"/>
              <a:gd name="connsiteX19" fmla="*/ 0 w 4516077"/>
              <a:gd name="connsiteY19" fmla="*/ 527427 h 1631216"/>
              <a:gd name="connsiteX20" fmla="*/ 0 w 4516077"/>
              <a:gd name="connsiteY20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16077" h="1631216" extrusionOk="0">
                <a:moveTo>
                  <a:pt x="0" y="0"/>
                </a:moveTo>
                <a:cubicBezTo>
                  <a:pt x="166150" y="-1585"/>
                  <a:pt x="412607" y="-30951"/>
                  <a:pt x="690315" y="0"/>
                </a:cubicBezTo>
                <a:cubicBezTo>
                  <a:pt x="968023" y="30951"/>
                  <a:pt x="1105294" y="12633"/>
                  <a:pt x="1290308" y="0"/>
                </a:cubicBezTo>
                <a:cubicBezTo>
                  <a:pt x="1475322" y="-12633"/>
                  <a:pt x="1648684" y="-26766"/>
                  <a:pt x="1980622" y="0"/>
                </a:cubicBezTo>
                <a:cubicBezTo>
                  <a:pt x="2312560" y="26766"/>
                  <a:pt x="2346258" y="-15919"/>
                  <a:pt x="2535455" y="0"/>
                </a:cubicBezTo>
                <a:cubicBezTo>
                  <a:pt x="2724652" y="15919"/>
                  <a:pt x="3011554" y="-12403"/>
                  <a:pt x="3180609" y="0"/>
                </a:cubicBezTo>
                <a:cubicBezTo>
                  <a:pt x="3349664" y="12403"/>
                  <a:pt x="3711624" y="-34464"/>
                  <a:pt x="3916084" y="0"/>
                </a:cubicBezTo>
                <a:cubicBezTo>
                  <a:pt x="4120544" y="34464"/>
                  <a:pt x="4326312" y="-18681"/>
                  <a:pt x="4516077" y="0"/>
                </a:cubicBezTo>
                <a:cubicBezTo>
                  <a:pt x="4501512" y="202721"/>
                  <a:pt x="4527133" y="351697"/>
                  <a:pt x="4516077" y="560051"/>
                </a:cubicBezTo>
                <a:cubicBezTo>
                  <a:pt x="4505021" y="768405"/>
                  <a:pt x="4536118" y="947549"/>
                  <a:pt x="4516077" y="1136414"/>
                </a:cubicBezTo>
                <a:cubicBezTo>
                  <a:pt x="4496036" y="1325279"/>
                  <a:pt x="4501563" y="1517771"/>
                  <a:pt x="4516077" y="1631216"/>
                </a:cubicBezTo>
                <a:cubicBezTo>
                  <a:pt x="4329585" y="1613612"/>
                  <a:pt x="4120134" y="1629948"/>
                  <a:pt x="3961245" y="1631216"/>
                </a:cubicBezTo>
                <a:cubicBezTo>
                  <a:pt x="3802356" y="1632484"/>
                  <a:pt x="3481112" y="1597885"/>
                  <a:pt x="3270930" y="1631216"/>
                </a:cubicBezTo>
                <a:cubicBezTo>
                  <a:pt x="3060749" y="1664547"/>
                  <a:pt x="2793550" y="1610106"/>
                  <a:pt x="2670937" y="1631216"/>
                </a:cubicBezTo>
                <a:cubicBezTo>
                  <a:pt x="2548324" y="1652326"/>
                  <a:pt x="2309171" y="1615102"/>
                  <a:pt x="2070944" y="1631216"/>
                </a:cubicBezTo>
                <a:cubicBezTo>
                  <a:pt x="1832717" y="1647330"/>
                  <a:pt x="1739765" y="1647672"/>
                  <a:pt x="1561272" y="1631216"/>
                </a:cubicBezTo>
                <a:cubicBezTo>
                  <a:pt x="1382779" y="1614760"/>
                  <a:pt x="1296734" y="1653903"/>
                  <a:pt x="1051601" y="1631216"/>
                </a:cubicBezTo>
                <a:cubicBezTo>
                  <a:pt x="806468" y="1608529"/>
                  <a:pt x="273860" y="1596461"/>
                  <a:pt x="0" y="1631216"/>
                </a:cubicBezTo>
                <a:cubicBezTo>
                  <a:pt x="-8456" y="1454131"/>
                  <a:pt x="-7453" y="1218073"/>
                  <a:pt x="0" y="1103789"/>
                </a:cubicBezTo>
                <a:cubicBezTo>
                  <a:pt x="7453" y="989505"/>
                  <a:pt x="-19614" y="680821"/>
                  <a:pt x="0" y="527427"/>
                </a:cubicBezTo>
                <a:cubicBezTo>
                  <a:pt x="19614" y="374033"/>
                  <a:pt x="491" y="141697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Did you </a:t>
            </a:r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fork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sz="3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clone</a:t>
            </a:r>
            <a:r>
              <a:rPr lang="en-GB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the repository?</a:t>
            </a:r>
          </a:p>
          <a:p>
            <a:pPr algn="ctr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Did it work? Issues?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492188" y="3482547"/>
            <a:ext cx="1333607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Repo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3837961" y="3429000"/>
            <a:ext cx="6486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https://github.com/giucarny/qrps_sose25/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F9407-C1CC-4EA5-B776-EE81E6CC8F49}"/>
              </a:ext>
            </a:extLst>
          </p:cNvPr>
          <p:cNvSpPr txBox="1"/>
          <p:nvPr/>
        </p:nvSpPr>
        <p:spPr>
          <a:xfrm>
            <a:off x="2227139" y="4236083"/>
            <a:ext cx="346354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Did you check the additional resources I suggested?</a:t>
            </a:r>
          </a:p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What’s the difference between forking and cloning…</a:t>
            </a:r>
          </a:p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03FB9A-D643-4470-82B5-7E6ECA20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6476"/>
              </p:ext>
            </p:extLst>
          </p:nvPr>
        </p:nvGraphicFramePr>
        <p:xfrm>
          <a:off x="6312004" y="4130710"/>
          <a:ext cx="4563520" cy="1890477"/>
        </p:xfrm>
        <a:graphic>
          <a:graphicData uri="http://schemas.openxmlformats.org/drawingml/2006/table">
            <a:tbl>
              <a:tblPr/>
              <a:tblGrid>
                <a:gridCol w="1140880">
                  <a:extLst>
                    <a:ext uri="{9D8B030D-6E8A-4147-A177-3AD203B41FA5}">
                      <a16:colId xmlns:a16="http://schemas.microsoft.com/office/drawing/2014/main" val="1293057814"/>
                    </a:ext>
                  </a:extLst>
                </a:gridCol>
                <a:gridCol w="1140880">
                  <a:extLst>
                    <a:ext uri="{9D8B030D-6E8A-4147-A177-3AD203B41FA5}">
                      <a16:colId xmlns:a16="http://schemas.microsoft.com/office/drawing/2014/main" val="1657255633"/>
                    </a:ext>
                  </a:extLst>
                </a:gridCol>
                <a:gridCol w="1140880">
                  <a:extLst>
                    <a:ext uri="{9D8B030D-6E8A-4147-A177-3AD203B41FA5}">
                      <a16:colId xmlns:a16="http://schemas.microsoft.com/office/drawing/2014/main" val="1559185677"/>
                    </a:ext>
                  </a:extLst>
                </a:gridCol>
                <a:gridCol w="1140880">
                  <a:extLst>
                    <a:ext uri="{9D8B030D-6E8A-4147-A177-3AD203B41FA5}">
                      <a16:colId xmlns:a16="http://schemas.microsoft.com/office/drawing/2014/main" val="280602200"/>
                    </a:ext>
                  </a:extLst>
                </a:gridCol>
              </a:tblGrid>
              <a:tr h="43246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Where It Happens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Typical Use Case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84351"/>
                  </a:ext>
                </a:extLst>
              </a:tr>
              <a:tr h="630159">
                <a:tc>
                  <a:txBody>
                    <a:bodyPr/>
                    <a:lstStyle/>
                    <a:p>
                      <a:r>
                        <a:rPr lang="en-GB" sz="1200" dirty="0"/>
                        <a:t>Fork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On GitHub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Create your own copy of a repository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Contributing to someone else's project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834488"/>
                  </a:ext>
                </a:extLst>
              </a:tr>
              <a:tr h="827856">
                <a:tc>
                  <a:txBody>
                    <a:bodyPr/>
                    <a:lstStyle/>
                    <a:p>
                      <a:r>
                        <a:rPr lang="en-GB" sz="1200"/>
                        <a:t>Clone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On your computer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Work on a repository locally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Developing with local tools and environment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81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27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6D4CC-7334-4849-8120-B7B007D2288D}"/>
              </a:ext>
            </a:extLst>
          </p:cNvPr>
          <p:cNvSpPr txBox="1"/>
          <p:nvPr/>
        </p:nvSpPr>
        <p:spPr>
          <a:xfrm>
            <a:off x="3959246" y="1578188"/>
            <a:ext cx="4051835" cy="1200329"/>
          </a:xfrm>
          <a:custGeom>
            <a:avLst/>
            <a:gdLst>
              <a:gd name="connsiteX0" fmla="*/ 0 w 4051835"/>
              <a:gd name="connsiteY0" fmla="*/ 0 h 1200329"/>
              <a:gd name="connsiteX1" fmla="*/ 715824 w 4051835"/>
              <a:gd name="connsiteY1" fmla="*/ 0 h 1200329"/>
              <a:gd name="connsiteX2" fmla="*/ 1350612 w 4051835"/>
              <a:gd name="connsiteY2" fmla="*/ 0 h 1200329"/>
              <a:gd name="connsiteX3" fmla="*/ 2066436 w 4051835"/>
              <a:gd name="connsiteY3" fmla="*/ 0 h 1200329"/>
              <a:gd name="connsiteX4" fmla="*/ 2660705 w 4051835"/>
              <a:gd name="connsiteY4" fmla="*/ 0 h 1200329"/>
              <a:gd name="connsiteX5" fmla="*/ 3336011 w 4051835"/>
              <a:gd name="connsiteY5" fmla="*/ 0 h 1200329"/>
              <a:gd name="connsiteX6" fmla="*/ 4051835 w 4051835"/>
              <a:gd name="connsiteY6" fmla="*/ 0 h 1200329"/>
              <a:gd name="connsiteX7" fmla="*/ 4051835 w 4051835"/>
              <a:gd name="connsiteY7" fmla="*/ 564155 h 1200329"/>
              <a:gd name="connsiteX8" fmla="*/ 4051835 w 4051835"/>
              <a:gd name="connsiteY8" fmla="*/ 1200329 h 1200329"/>
              <a:gd name="connsiteX9" fmla="*/ 3295492 w 4051835"/>
              <a:gd name="connsiteY9" fmla="*/ 1200329 h 1200329"/>
              <a:gd name="connsiteX10" fmla="*/ 2741742 w 4051835"/>
              <a:gd name="connsiteY10" fmla="*/ 1200329 h 1200329"/>
              <a:gd name="connsiteX11" fmla="*/ 2025918 w 4051835"/>
              <a:gd name="connsiteY11" fmla="*/ 1200329 h 1200329"/>
              <a:gd name="connsiteX12" fmla="*/ 1310093 w 4051835"/>
              <a:gd name="connsiteY12" fmla="*/ 1200329 h 1200329"/>
              <a:gd name="connsiteX13" fmla="*/ 675306 w 4051835"/>
              <a:gd name="connsiteY13" fmla="*/ 1200329 h 1200329"/>
              <a:gd name="connsiteX14" fmla="*/ 0 w 4051835"/>
              <a:gd name="connsiteY14" fmla="*/ 1200329 h 1200329"/>
              <a:gd name="connsiteX15" fmla="*/ 0 w 4051835"/>
              <a:gd name="connsiteY15" fmla="*/ 636174 h 1200329"/>
              <a:gd name="connsiteX16" fmla="*/ 0 w 4051835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1835" h="1200329" extrusionOk="0">
                <a:moveTo>
                  <a:pt x="0" y="0"/>
                </a:moveTo>
                <a:cubicBezTo>
                  <a:pt x="238560" y="-22359"/>
                  <a:pt x="397125" y="20979"/>
                  <a:pt x="715824" y="0"/>
                </a:cubicBezTo>
                <a:cubicBezTo>
                  <a:pt x="1034523" y="-20979"/>
                  <a:pt x="1155908" y="15509"/>
                  <a:pt x="1350612" y="0"/>
                </a:cubicBezTo>
                <a:cubicBezTo>
                  <a:pt x="1545316" y="-15509"/>
                  <a:pt x="1764388" y="-13184"/>
                  <a:pt x="2066436" y="0"/>
                </a:cubicBezTo>
                <a:cubicBezTo>
                  <a:pt x="2368484" y="13184"/>
                  <a:pt x="2460244" y="16206"/>
                  <a:pt x="2660705" y="0"/>
                </a:cubicBezTo>
                <a:cubicBezTo>
                  <a:pt x="2861166" y="-16206"/>
                  <a:pt x="2998429" y="-25948"/>
                  <a:pt x="3336011" y="0"/>
                </a:cubicBezTo>
                <a:cubicBezTo>
                  <a:pt x="3673593" y="25948"/>
                  <a:pt x="3707988" y="-30247"/>
                  <a:pt x="4051835" y="0"/>
                </a:cubicBezTo>
                <a:cubicBezTo>
                  <a:pt x="4025514" y="196861"/>
                  <a:pt x="4046612" y="342455"/>
                  <a:pt x="4051835" y="564155"/>
                </a:cubicBezTo>
                <a:cubicBezTo>
                  <a:pt x="4057058" y="785856"/>
                  <a:pt x="4029540" y="900368"/>
                  <a:pt x="4051835" y="1200329"/>
                </a:cubicBezTo>
                <a:cubicBezTo>
                  <a:pt x="3716272" y="1205716"/>
                  <a:pt x="3651747" y="1203615"/>
                  <a:pt x="3295492" y="1200329"/>
                </a:cubicBezTo>
                <a:cubicBezTo>
                  <a:pt x="2939237" y="1197043"/>
                  <a:pt x="2896920" y="1192113"/>
                  <a:pt x="2741742" y="1200329"/>
                </a:cubicBezTo>
                <a:cubicBezTo>
                  <a:pt x="2586564" y="1208546"/>
                  <a:pt x="2228317" y="1226521"/>
                  <a:pt x="2025918" y="1200329"/>
                </a:cubicBezTo>
                <a:cubicBezTo>
                  <a:pt x="1823519" y="1174137"/>
                  <a:pt x="1586462" y="1196171"/>
                  <a:pt x="1310093" y="1200329"/>
                </a:cubicBezTo>
                <a:cubicBezTo>
                  <a:pt x="1033725" y="1204487"/>
                  <a:pt x="939487" y="1219465"/>
                  <a:pt x="675306" y="1200329"/>
                </a:cubicBezTo>
                <a:cubicBezTo>
                  <a:pt x="411125" y="1181193"/>
                  <a:pt x="312936" y="1174595"/>
                  <a:pt x="0" y="1200329"/>
                </a:cubicBezTo>
                <a:cubicBezTo>
                  <a:pt x="17778" y="937936"/>
                  <a:pt x="18186" y="875685"/>
                  <a:pt x="0" y="636174"/>
                </a:cubicBezTo>
                <a:cubicBezTo>
                  <a:pt x="-18186" y="396663"/>
                  <a:pt x="-16243" y="20495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How is it going with your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AB799A2F-8474-4F4B-9E88-744917ACB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09C44F-1F5B-4B0F-BFC9-9C15059E1D2B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59CF1-A89B-4040-A961-0333FD0C798B}"/>
              </a:ext>
            </a:extLst>
          </p:cNvPr>
          <p:cNvSpPr txBox="1"/>
          <p:nvPr/>
        </p:nvSpPr>
        <p:spPr>
          <a:xfrm>
            <a:off x="3245012" y="4632893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ndependent </a:t>
            </a:r>
            <a:b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15071-764B-4561-A793-210EE61CBD97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4" name="PlaceHolder 1">
            <a:extLst>
              <a:ext uri="{FF2B5EF4-FFF2-40B4-BE49-F238E27FC236}">
                <a16:creationId xmlns:a16="http://schemas.microsoft.com/office/drawing/2014/main" id="{F427C6E3-57E7-49BE-B581-580697DD86CB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84633-BCA2-42E0-81FD-458908D80FD5}"/>
              </a:ext>
            </a:extLst>
          </p:cNvPr>
          <p:cNvSpPr txBox="1"/>
          <p:nvPr/>
        </p:nvSpPr>
        <p:spPr>
          <a:xfrm>
            <a:off x="1020925" y="2030626"/>
            <a:ext cx="2841812" cy="1015663"/>
          </a:xfrm>
          <a:custGeom>
            <a:avLst/>
            <a:gdLst>
              <a:gd name="connsiteX0" fmla="*/ 0 w 2841812"/>
              <a:gd name="connsiteY0" fmla="*/ 0 h 1015663"/>
              <a:gd name="connsiteX1" fmla="*/ 596781 w 2841812"/>
              <a:gd name="connsiteY1" fmla="*/ 0 h 1015663"/>
              <a:gd name="connsiteX2" fmla="*/ 1136725 w 2841812"/>
              <a:gd name="connsiteY2" fmla="*/ 0 h 1015663"/>
              <a:gd name="connsiteX3" fmla="*/ 1733505 w 2841812"/>
              <a:gd name="connsiteY3" fmla="*/ 0 h 1015663"/>
              <a:gd name="connsiteX4" fmla="*/ 2245031 w 2841812"/>
              <a:gd name="connsiteY4" fmla="*/ 0 h 1015663"/>
              <a:gd name="connsiteX5" fmla="*/ 2841812 w 2841812"/>
              <a:gd name="connsiteY5" fmla="*/ 0 h 1015663"/>
              <a:gd name="connsiteX6" fmla="*/ 2841812 w 2841812"/>
              <a:gd name="connsiteY6" fmla="*/ 528145 h 1015663"/>
              <a:gd name="connsiteX7" fmla="*/ 2841812 w 2841812"/>
              <a:gd name="connsiteY7" fmla="*/ 1015663 h 1015663"/>
              <a:gd name="connsiteX8" fmla="*/ 2245031 w 2841812"/>
              <a:gd name="connsiteY8" fmla="*/ 1015663 h 1015663"/>
              <a:gd name="connsiteX9" fmla="*/ 1619833 w 2841812"/>
              <a:gd name="connsiteY9" fmla="*/ 1015663 h 1015663"/>
              <a:gd name="connsiteX10" fmla="*/ 1136725 w 2841812"/>
              <a:gd name="connsiteY10" fmla="*/ 1015663 h 1015663"/>
              <a:gd name="connsiteX11" fmla="*/ 539944 w 2841812"/>
              <a:gd name="connsiteY11" fmla="*/ 1015663 h 1015663"/>
              <a:gd name="connsiteX12" fmla="*/ 0 w 2841812"/>
              <a:gd name="connsiteY12" fmla="*/ 1015663 h 1015663"/>
              <a:gd name="connsiteX13" fmla="*/ 0 w 2841812"/>
              <a:gd name="connsiteY13" fmla="*/ 517988 h 1015663"/>
              <a:gd name="connsiteX14" fmla="*/ 0 w 2841812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1812" h="1015663" extrusionOk="0">
                <a:moveTo>
                  <a:pt x="0" y="0"/>
                </a:moveTo>
                <a:cubicBezTo>
                  <a:pt x="265992" y="16001"/>
                  <a:pt x="441827" y="14684"/>
                  <a:pt x="596781" y="0"/>
                </a:cubicBezTo>
                <a:cubicBezTo>
                  <a:pt x="751735" y="-14684"/>
                  <a:pt x="874478" y="21019"/>
                  <a:pt x="1136725" y="0"/>
                </a:cubicBezTo>
                <a:cubicBezTo>
                  <a:pt x="1398972" y="-21019"/>
                  <a:pt x="1596527" y="27979"/>
                  <a:pt x="1733505" y="0"/>
                </a:cubicBezTo>
                <a:cubicBezTo>
                  <a:pt x="1870483" y="-27979"/>
                  <a:pt x="2027622" y="11306"/>
                  <a:pt x="2245031" y="0"/>
                </a:cubicBezTo>
                <a:cubicBezTo>
                  <a:pt x="2462440" y="-11306"/>
                  <a:pt x="2550573" y="-17876"/>
                  <a:pt x="2841812" y="0"/>
                </a:cubicBezTo>
                <a:cubicBezTo>
                  <a:pt x="2838729" y="204342"/>
                  <a:pt x="2821350" y="335967"/>
                  <a:pt x="2841812" y="528145"/>
                </a:cubicBezTo>
                <a:cubicBezTo>
                  <a:pt x="2862274" y="720324"/>
                  <a:pt x="2847635" y="855611"/>
                  <a:pt x="2841812" y="1015663"/>
                </a:cubicBezTo>
                <a:cubicBezTo>
                  <a:pt x="2649526" y="1019916"/>
                  <a:pt x="2516018" y="1026290"/>
                  <a:pt x="2245031" y="1015663"/>
                </a:cubicBezTo>
                <a:cubicBezTo>
                  <a:pt x="1974044" y="1005036"/>
                  <a:pt x="1759081" y="989314"/>
                  <a:pt x="1619833" y="1015663"/>
                </a:cubicBezTo>
                <a:cubicBezTo>
                  <a:pt x="1480585" y="1042012"/>
                  <a:pt x="1239031" y="1001538"/>
                  <a:pt x="1136725" y="1015663"/>
                </a:cubicBezTo>
                <a:cubicBezTo>
                  <a:pt x="1034419" y="1029788"/>
                  <a:pt x="785410" y="1020502"/>
                  <a:pt x="539944" y="1015663"/>
                </a:cubicBezTo>
                <a:cubicBezTo>
                  <a:pt x="294478" y="1010824"/>
                  <a:pt x="114025" y="1000686"/>
                  <a:pt x="0" y="1015663"/>
                </a:cubicBezTo>
                <a:cubicBezTo>
                  <a:pt x="-4536" y="811710"/>
                  <a:pt x="-19494" y="659015"/>
                  <a:pt x="0" y="517988"/>
                </a:cubicBezTo>
                <a:cubicBezTo>
                  <a:pt x="19494" y="376962"/>
                  <a:pt x="13653" y="20707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Did you select your variable from the questionnaire?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C8DA1E-7EE7-4086-9A7F-0F15E6CDFDDE}"/>
              </a:ext>
            </a:extLst>
          </p:cNvPr>
          <p:cNvSpPr txBox="1"/>
          <p:nvPr/>
        </p:nvSpPr>
        <p:spPr>
          <a:xfrm>
            <a:off x="960006" y="3168721"/>
            <a:ext cx="2841812" cy="707886"/>
          </a:xfrm>
          <a:custGeom>
            <a:avLst/>
            <a:gdLst>
              <a:gd name="connsiteX0" fmla="*/ 0 w 2841812"/>
              <a:gd name="connsiteY0" fmla="*/ 0 h 707886"/>
              <a:gd name="connsiteX1" fmla="*/ 596781 w 2841812"/>
              <a:gd name="connsiteY1" fmla="*/ 0 h 707886"/>
              <a:gd name="connsiteX2" fmla="*/ 1136725 w 2841812"/>
              <a:gd name="connsiteY2" fmla="*/ 0 h 707886"/>
              <a:gd name="connsiteX3" fmla="*/ 1733505 w 2841812"/>
              <a:gd name="connsiteY3" fmla="*/ 0 h 707886"/>
              <a:gd name="connsiteX4" fmla="*/ 2245031 w 2841812"/>
              <a:gd name="connsiteY4" fmla="*/ 0 h 707886"/>
              <a:gd name="connsiteX5" fmla="*/ 2841812 w 2841812"/>
              <a:gd name="connsiteY5" fmla="*/ 0 h 707886"/>
              <a:gd name="connsiteX6" fmla="*/ 2841812 w 2841812"/>
              <a:gd name="connsiteY6" fmla="*/ 368101 h 707886"/>
              <a:gd name="connsiteX7" fmla="*/ 2841812 w 2841812"/>
              <a:gd name="connsiteY7" fmla="*/ 707886 h 707886"/>
              <a:gd name="connsiteX8" fmla="*/ 2245031 w 2841812"/>
              <a:gd name="connsiteY8" fmla="*/ 707886 h 707886"/>
              <a:gd name="connsiteX9" fmla="*/ 1619833 w 2841812"/>
              <a:gd name="connsiteY9" fmla="*/ 707886 h 707886"/>
              <a:gd name="connsiteX10" fmla="*/ 1136725 w 2841812"/>
              <a:gd name="connsiteY10" fmla="*/ 707886 h 707886"/>
              <a:gd name="connsiteX11" fmla="*/ 539944 w 2841812"/>
              <a:gd name="connsiteY11" fmla="*/ 707886 h 707886"/>
              <a:gd name="connsiteX12" fmla="*/ 0 w 2841812"/>
              <a:gd name="connsiteY12" fmla="*/ 707886 h 707886"/>
              <a:gd name="connsiteX13" fmla="*/ 0 w 2841812"/>
              <a:gd name="connsiteY13" fmla="*/ 361022 h 707886"/>
              <a:gd name="connsiteX14" fmla="*/ 0 w 2841812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1812" h="707886" extrusionOk="0">
                <a:moveTo>
                  <a:pt x="0" y="0"/>
                </a:moveTo>
                <a:cubicBezTo>
                  <a:pt x="265992" y="16001"/>
                  <a:pt x="441827" y="14684"/>
                  <a:pt x="596781" y="0"/>
                </a:cubicBezTo>
                <a:cubicBezTo>
                  <a:pt x="751735" y="-14684"/>
                  <a:pt x="874478" y="21019"/>
                  <a:pt x="1136725" y="0"/>
                </a:cubicBezTo>
                <a:cubicBezTo>
                  <a:pt x="1398972" y="-21019"/>
                  <a:pt x="1596527" y="27979"/>
                  <a:pt x="1733505" y="0"/>
                </a:cubicBezTo>
                <a:cubicBezTo>
                  <a:pt x="1870483" y="-27979"/>
                  <a:pt x="2027622" y="11306"/>
                  <a:pt x="2245031" y="0"/>
                </a:cubicBezTo>
                <a:cubicBezTo>
                  <a:pt x="2462440" y="-11306"/>
                  <a:pt x="2550573" y="-17876"/>
                  <a:pt x="2841812" y="0"/>
                </a:cubicBezTo>
                <a:cubicBezTo>
                  <a:pt x="2842962" y="83426"/>
                  <a:pt x="2849477" y="224653"/>
                  <a:pt x="2841812" y="368101"/>
                </a:cubicBezTo>
                <a:cubicBezTo>
                  <a:pt x="2834147" y="511549"/>
                  <a:pt x="2856751" y="602309"/>
                  <a:pt x="2841812" y="707886"/>
                </a:cubicBezTo>
                <a:cubicBezTo>
                  <a:pt x="2649526" y="712139"/>
                  <a:pt x="2516018" y="718513"/>
                  <a:pt x="2245031" y="707886"/>
                </a:cubicBezTo>
                <a:cubicBezTo>
                  <a:pt x="1974044" y="697259"/>
                  <a:pt x="1759081" y="681537"/>
                  <a:pt x="1619833" y="707886"/>
                </a:cubicBezTo>
                <a:cubicBezTo>
                  <a:pt x="1480585" y="734235"/>
                  <a:pt x="1239031" y="693761"/>
                  <a:pt x="1136725" y="707886"/>
                </a:cubicBezTo>
                <a:cubicBezTo>
                  <a:pt x="1034419" y="722011"/>
                  <a:pt x="785410" y="712725"/>
                  <a:pt x="539944" y="707886"/>
                </a:cubicBezTo>
                <a:cubicBezTo>
                  <a:pt x="294478" y="703047"/>
                  <a:pt x="114025" y="692909"/>
                  <a:pt x="0" y="707886"/>
                </a:cubicBezTo>
                <a:cubicBezTo>
                  <a:pt x="4986" y="590567"/>
                  <a:pt x="-4277" y="476846"/>
                  <a:pt x="0" y="361022"/>
                </a:cubicBezTo>
                <a:cubicBezTo>
                  <a:pt x="4277" y="245198"/>
                  <a:pt x="2114" y="89354"/>
                  <a:pt x="0" y="0"/>
                </a:cubicBezTo>
                <a:close/>
              </a:path>
            </a:pathLst>
          </a:custGeom>
          <a:noFill/>
          <a:ln w="9525">
            <a:noFill/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Soon you need to work with it….</a:t>
            </a:r>
          </a:p>
        </p:txBody>
      </p:sp>
    </p:spTree>
    <p:extLst>
      <p:ext uri="{BB962C8B-B14F-4D97-AF65-F5344CB8AC3E}">
        <p14:creationId xmlns:p14="http://schemas.microsoft.com/office/powerpoint/2010/main" val="208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8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30.04.2025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Univariate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statistics</a:t>
            </a:r>
          </a:p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spc="-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(Categorical)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59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666176" y="1511593"/>
            <a:ext cx="470198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Central distribution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Median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</a:p>
          <a:p>
            <a:pPr marL="285750" algn="ctr"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Different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statistics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567AB-7AAD-45BE-8384-434B5C5B0720}"/>
              </a:ext>
            </a:extLst>
          </p:cNvPr>
          <p:cNvSpPr txBox="1"/>
          <p:nvPr/>
        </p:nvSpPr>
        <p:spPr>
          <a:xfrm>
            <a:off x="5745780" y="2050202"/>
            <a:ext cx="610496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Correlation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Covariance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Correlation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ChiSq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61A396-5847-4F89-82E2-832589B4E776}"/>
              </a:ext>
            </a:extLst>
          </p:cNvPr>
          <p:cNvSpPr txBox="1"/>
          <p:nvPr/>
        </p:nvSpPr>
        <p:spPr>
          <a:xfrm>
            <a:off x="2693298" y="3781344"/>
            <a:ext cx="6104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Dispersion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Variance/Standard deviation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Standard error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Percentiles/Quantiles 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Interquartile range</a:t>
            </a:r>
          </a:p>
        </p:txBody>
      </p:sp>
    </p:spTree>
    <p:extLst>
      <p:ext uri="{BB962C8B-B14F-4D97-AF65-F5344CB8AC3E}">
        <p14:creationId xmlns:p14="http://schemas.microsoft.com/office/powerpoint/2010/main" val="30386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3959</Words>
  <Application>Microsoft Office PowerPoint</Application>
  <PresentationFormat>Widescreen</PresentationFormat>
  <Paragraphs>661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Arial</vt:lpstr>
      <vt:lpstr>Calibri</vt:lpstr>
      <vt:lpstr>Cambria Math</vt:lpstr>
      <vt:lpstr>Garamond</vt:lpstr>
      <vt:lpstr>Impact</vt:lpstr>
      <vt:lpstr>Lucida Sans</vt:lpstr>
      <vt:lpstr>Segoe UI</vt:lpstr>
      <vt:lpstr>Source Sans Pro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How to Apply the 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634</cp:revision>
  <dcterms:created xsi:type="dcterms:W3CDTF">2022-08-22T14:53:08Z</dcterms:created>
  <dcterms:modified xsi:type="dcterms:W3CDTF">2025-04-30T13:37:02Z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