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2"/>
  </p:notesMasterIdLst>
  <p:sldIdLst>
    <p:sldId id="256" r:id="rId4"/>
    <p:sldId id="303" r:id="rId5"/>
    <p:sldId id="382" r:id="rId6"/>
    <p:sldId id="287" r:id="rId7"/>
    <p:sldId id="313" r:id="rId8"/>
    <p:sldId id="312" r:id="rId9"/>
    <p:sldId id="299" r:id="rId10"/>
    <p:sldId id="328" r:id="rId11"/>
    <p:sldId id="366" r:id="rId12"/>
    <p:sldId id="353" r:id="rId13"/>
    <p:sldId id="357" r:id="rId14"/>
    <p:sldId id="360" r:id="rId15"/>
    <p:sldId id="365" r:id="rId16"/>
    <p:sldId id="354" r:id="rId17"/>
    <p:sldId id="363" r:id="rId18"/>
    <p:sldId id="372" r:id="rId19"/>
    <p:sldId id="384" r:id="rId20"/>
    <p:sldId id="385" r:id="rId21"/>
    <p:sldId id="373" r:id="rId22"/>
    <p:sldId id="374" r:id="rId23"/>
    <p:sldId id="383" r:id="rId24"/>
    <p:sldId id="380" r:id="rId25"/>
    <p:sldId id="381" r:id="rId26"/>
    <p:sldId id="364" r:id="rId27"/>
    <p:sldId id="320" r:id="rId28"/>
    <p:sldId id="327" r:id="rId29"/>
    <p:sldId id="344" r:id="rId30"/>
    <p:sldId id="369" r:id="rId31"/>
    <p:sldId id="370" r:id="rId32"/>
    <p:sldId id="368" r:id="rId33"/>
    <p:sldId id="323" r:id="rId34"/>
    <p:sldId id="316" r:id="rId35"/>
    <p:sldId id="379" r:id="rId36"/>
    <p:sldId id="324" r:id="rId37"/>
    <p:sldId id="376" r:id="rId38"/>
    <p:sldId id="350" r:id="rId39"/>
    <p:sldId id="351" r:id="rId40"/>
    <p:sldId id="26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Carteny" initials="GC" lastIdx="8" clrIdx="0">
    <p:extLst>
      <p:ext uri="{19B8F6BF-5375-455C-9EA6-DF929625EA0E}">
        <p15:presenceInfo xmlns:p15="http://schemas.microsoft.com/office/powerpoint/2012/main" userId="Giuseppe Carteny" providerId="None"/>
      </p:ext>
    </p:extLst>
  </p:cmAuthor>
  <p:cmAuthor id="2" name="Daniela Braun" initials="DB" lastIdx="2" clrIdx="1">
    <p:extLst>
      <p:ext uri="{19B8F6BF-5375-455C-9EA6-DF929625EA0E}">
        <p15:presenceInfo xmlns:p15="http://schemas.microsoft.com/office/powerpoint/2012/main" userId="Daniela Bra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76"/>
    <a:srgbClr val="CC6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0273" autoAdjust="0"/>
  </p:normalViewPr>
  <p:slideViewPr>
    <p:cSldViewPr snapToGrid="0">
      <p:cViewPr varScale="1">
        <p:scale>
          <a:sx n="101" d="100"/>
          <a:sy n="101" d="100"/>
        </p:scale>
        <p:origin x="1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8696049-C2A7-482B-BD0A-B445AAF4EFA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68696049-C2A7-482B-BD0A-B445AAF4EFAA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3991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0727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1387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9533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26998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14821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1750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7066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929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8147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78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510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90966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84711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6821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3019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5410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1583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14765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8304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64163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336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26936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9356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7529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608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0074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845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4965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8826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161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864E39-AABB-4470-8143-25F68ED3BC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03FF59-5D93-488D-947C-751844FF28DA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52C9D0-4B3B-4D54-ADD8-D98114BE05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5D7E23-F415-48F1-80EA-F05A2DAC61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B130FB0-A15F-4444-AEF5-6AC8A5C2C202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C15DA2-A8A5-4170-9A31-F93F1C6130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100E8596-A3AF-4090-AE2C-F8AA2ADA35D6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241681-D8EE-4197-9068-AB2404295EC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7CF57D-0AF1-4AD1-BA04-0D8E954E826E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1579DD-77E8-4700-B8AC-CA5832C381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C663455-ADA0-4BB4-994D-250B46D7D7A2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5F6229-16D7-4EA9-BD33-5B13E7C1BE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0B22F5F-CE94-4202-A78D-347488E0CF99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AD498F-A2D7-4EAF-B779-158F3AAD63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D1DC380-9088-4A85-8EF7-294F7BA0744C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32EED-A9F1-4727-91DD-E485C1FF37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1274C59-4D4B-4547-B279-F628B3F2E044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AF5857-F03E-4602-ADFB-C0C042BF63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83F6210-4884-4BA7-B840-5D3EDE2C5BAC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2A793-C4B2-4E2D-A4C4-4581C4CCC5E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78AD783B-1FE2-4823-91B8-753B7AE38CD8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CDEDEC-AF52-455B-9ECF-C6B7F88670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675E8181-189C-4C73-A115-CF2B0B9B0596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917824-DD13-4E20-A5DC-1E988A8C14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C975012-9C36-4BB2-9B44-B0C7C4BC21D0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2B6F9F2-E32A-494B-943B-EE935C799B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8A68F11-CC96-43BB-AC49-206862560384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4C1756-0F66-4CE5-9E48-F8C2AFAF3D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A069B0-EB82-4FF2-A37F-DC63568A8F3D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E21999-C84A-4C11-A636-341673A103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70E8CEF6-9029-4B1E-AB3A-F23E6BF86220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10451F-F2C0-41F0-9BCE-74AFD47900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DCD7E44-8031-4DA2-82AF-9AE13A1C22F7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162FC3-0CB7-494F-BD29-426189E8C3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D863DE5-5A6E-4835-8283-158D26F03827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AB2EB2-67C0-41CA-9E3D-E14BE72273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15D0D12-012E-40B0-BBB1-20D2BC3C2E00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21DFEB-2E08-42E0-A0E9-20E65AAFB8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B7A66E-DB29-4E1E-AC32-D8646A52733B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02D38C-179F-4AD3-827C-CD67DC19CB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649BD6C-F71A-4B07-B3F4-7A61E1343B6B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DC31E3-52AB-4E72-91D3-7A8C1E37F0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934335A-A540-463E-B24D-A86B564241CB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E0B1DB-E0EE-4AC3-ABD0-CF4E9E28160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9F9E41B9-D42A-4BAC-A1A2-07675E2EAD51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00CA2C-7B9F-4AD2-9274-A2376D0B063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34D2AD2-E431-43DA-B37A-58C0EB30587F}" type="datetime1">
              <a:rPr lang="de-DE" smtClean="0"/>
              <a:t>28.04.2025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/>
          <p:nvPr/>
        </p:nvPicPr>
        <p:blipFill>
          <a:blip r:embed="rId14"/>
          <a:stretch/>
        </p:blipFill>
        <p:spPr>
          <a:xfrm>
            <a:off x="10793520" y="433440"/>
            <a:ext cx="990360" cy="398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63640" y="2511720"/>
            <a:ext cx="7008480" cy="14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4877"/>
                </a:solidFill>
                <a:latin typeface="Segoe U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9"/>
          <p:cNvPicPr/>
          <p:nvPr/>
        </p:nvPicPr>
        <p:blipFill>
          <a:blip r:embed="rId15"/>
          <a:srcRect l="50373"/>
          <a:stretch/>
        </p:blipFill>
        <p:spPr>
          <a:xfrm>
            <a:off x="0" y="19080"/>
            <a:ext cx="3024000" cy="6838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18"/>
          <p:cNvSpPr/>
          <p:nvPr/>
        </p:nvSpPr>
        <p:spPr>
          <a:xfrm flipH="1">
            <a:off x="-7200" y="6254640"/>
            <a:ext cx="12204360" cy="60300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Rechteck 18"/>
          <p:cNvSpPr/>
          <p:nvPr/>
        </p:nvSpPr>
        <p:spPr>
          <a:xfrm flipH="1" flipV="1">
            <a:off x="-720" y="0"/>
            <a:ext cx="9554760" cy="43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hteck 18"/>
          <p:cNvSpPr/>
          <p:nvPr/>
        </p:nvSpPr>
        <p:spPr>
          <a:xfrm flipH="1" flipV="1">
            <a:off x="9551880" y="-360"/>
            <a:ext cx="2639520" cy="2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Bild 15"/>
          <p:cNvPicPr/>
          <p:nvPr/>
        </p:nvPicPr>
        <p:blipFill>
          <a:blip r:embed="rId14"/>
          <a:stretch/>
        </p:blipFill>
        <p:spPr>
          <a:xfrm>
            <a:off x="10748880" y="388800"/>
            <a:ext cx="1107720" cy="4838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397800" y="349200"/>
            <a:ext cx="8866080" cy="6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44546A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630080" y="1350000"/>
            <a:ext cx="9163080" cy="4495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44546A"/>
                </a:solidFill>
                <a:latin typeface="Segoe U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B9ED33F-1804-4765-8C73-501A5548FD53}" type="slidenum">
              <a:rPr lang="de-DE" sz="9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4CBE6F-D4EC-4C44-8CE2-ECC71896DE1E}" type="datetime1">
              <a:rPr lang="de-DE" sz="900" b="0" strike="noStrike" spc="-1" smtClean="0">
                <a:latin typeface="Times New Roman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18"/>
          <p:cNvSpPr/>
          <p:nvPr/>
        </p:nvSpPr>
        <p:spPr>
          <a:xfrm flipH="1">
            <a:off x="0" y="6261120"/>
            <a:ext cx="12191760" cy="59652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19406B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5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FBCEC0CD-8264-40B3-B63D-A507366955A9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6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B5922F-7FB7-49B9-A9D2-76BD7B8971A3}" type="datetime1">
              <a:rPr lang="de-DE" sz="900" b="0" strike="noStrike" spc="-1" smtClean="0">
                <a:latin typeface="Times New Roman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97" name="Grafik 9"/>
          <p:cNvPicPr/>
          <p:nvPr/>
        </p:nvPicPr>
        <p:blipFill>
          <a:blip r:embed="rId14"/>
          <a:srcRect l="-1605" b="54563"/>
          <a:stretch/>
        </p:blipFill>
        <p:spPr>
          <a:xfrm>
            <a:off x="3718800" y="3871800"/>
            <a:ext cx="4758480" cy="23886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stats-interactives.ctl.columbia.edu/central-limit-theorem" TargetMode="Externa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jpg"/><Relationship Id="rId5" Type="http://schemas.openxmlformats.org/officeDocument/2006/relationships/image" Target="../media/image21.jpeg"/><Relationship Id="rId4" Type="http://schemas.openxmlformats.org/officeDocument/2006/relationships/image" Target="../media/image2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package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iucarny/qrps_sose25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usalwizard/online-causal-diagram-and-dag-drawing-editing-tools-900bb1815c8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396614" y="1270549"/>
            <a:ext cx="7330793" cy="269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Quantitative Research 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Political Science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to Apply the </a:t>
            </a:r>
            <a:b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Classical </a:t>
            </a:r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oolbox </a:t>
            </a:r>
            <a:endParaRPr lang="en-GB" b="0" i="0" dirty="0">
              <a:solidFill>
                <a:srgbClr val="0048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2107517" y="5980260"/>
            <a:ext cx="8824320" cy="43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r>
              <a:rPr lang="de-DE" sz="1800" b="0" i="1" strike="noStrike" spc="-1" dirty="0">
                <a:solidFill>
                  <a:srgbClr val="004877"/>
                </a:solidFill>
                <a:latin typeface="Segoe UI"/>
              </a:rPr>
              <a:t>UdS SoSe2025 - Class 3 (</a:t>
            </a:r>
            <a:r>
              <a:rPr lang="en-GB" sz="1800" b="0" i="1" strike="noStrike" spc="-1" dirty="0">
                <a:solidFill>
                  <a:srgbClr val="004877"/>
                </a:solidFill>
                <a:latin typeface="Segoe UI"/>
              </a:rPr>
              <a:t>28.04.2025)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Untertitel 2"/>
          <p:cNvSpPr/>
          <p:nvPr/>
        </p:nvSpPr>
        <p:spPr>
          <a:xfrm>
            <a:off x="6519677" y="3429000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de-DE" sz="1800" spc="-1" dirty="0">
              <a:solidFill>
                <a:srgbClr val="004877"/>
              </a:solidFill>
              <a:latin typeface="Segoe U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D195191-8AB9-40AF-A9C5-61D2F084C01E}"/>
              </a:ext>
            </a:extLst>
          </p:cNvPr>
          <p:cNvSpPr/>
          <p:nvPr/>
        </p:nvSpPr>
        <p:spPr>
          <a:xfrm>
            <a:off x="3396614" y="3824616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b="1" spc="-1" dirty="0">
                <a:solidFill>
                  <a:srgbClr val="004877"/>
                </a:solidFill>
                <a:latin typeface="Segoe UI"/>
              </a:rPr>
              <a:t>Giuseppe Carteny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spc="-1" dirty="0" err="1">
                <a:solidFill>
                  <a:srgbClr val="004876"/>
                </a:solidFill>
                <a:latin typeface="Segoe UI"/>
              </a:rPr>
              <a:t>Postdoctoral</a:t>
            </a:r>
            <a:r>
              <a:rPr lang="de-DE" sz="1800" spc="-1" dirty="0">
                <a:solidFill>
                  <a:srgbClr val="004876"/>
                </a:solidFill>
                <a:latin typeface="Segoe UI"/>
              </a:rPr>
              <a:t> Researcher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039B5-64F0-417D-9D28-79661130ED64}"/>
              </a:ext>
            </a:extLst>
          </p:cNvPr>
          <p:cNvSpPr txBox="1"/>
          <p:nvPr/>
        </p:nvSpPr>
        <p:spPr>
          <a:xfrm>
            <a:off x="3396614" y="4528372"/>
            <a:ext cx="60937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Department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European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Social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Research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University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Saarland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F33FE6-E098-4EED-B4FB-46C498D586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56" y="2616889"/>
            <a:ext cx="701943" cy="7019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GB" sz="48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 distribution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Mean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pic>
        <p:nvPicPr>
          <p:cNvPr id="13" name="Picture 1" descr="code_files/figure-pptx/mean_2-1.png">
            <a:extLst>
              <a:ext uri="{FF2B5EF4-FFF2-40B4-BE49-F238E27FC236}">
                <a16:creationId xmlns:a16="http://schemas.microsoft.com/office/drawing/2014/main" id="{F7B3F40C-5EA2-4D7C-B27F-6E0826643C0D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69086" y="1559124"/>
            <a:ext cx="4179024" cy="208951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1A0534-DF54-4754-891D-1086CF183B5D}"/>
              </a:ext>
            </a:extLst>
          </p:cNvPr>
          <p:cNvSpPr txBox="1"/>
          <p:nvPr/>
        </p:nvSpPr>
        <p:spPr>
          <a:xfrm>
            <a:off x="398520" y="2063586"/>
            <a:ext cx="653119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Calculated by summing all values and dividing by the number of observations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Sensitive to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every value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in the dataset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Affected by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extreme values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(outliers)</a:t>
            </a:r>
          </a:p>
          <a:p>
            <a:pPr marL="342900" lvl="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Mostly appropriate for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distributions</a:t>
            </a:r>
          </a:p>
          <a:p>
            <a:pPr marL="62865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08DF72A-FC8D-4F05-8C66-CF14B70BBF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67515" y="3618188"/>
                <a:ext cx="4080595" cy="2697557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anchor="ctr">
                <a:noAutofit/>
              </a:bodyPr>
              <a:lstStyle>
                <a:defPPr>
                  <a:defRPr lang="en-US"/>
                </a:defPPr>
                <a:lvl1pPr marL="0" algn="ctr" defTabSz="914400" rtl="0" eaLnBrk="1" latinLnBrk="0" hangingPunct="1">
                  <a:buNone/>
                  <a:defRPr lang="en-US" sz="1400" b="0" strike="noStrike" kern="1200" spc="-1">
                    <a:solidFill>
                      <a:schemeClr val="tx1"/>
                    </a:solidFill>
                    <a:latin typeface="Times New Roman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‾"/>
                          <m:ctrlPr>
                            <a:rPr lang="ar-AE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sz="1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sz="1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algn="l"/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Where:</a:t>
                </a:r>
                <a:b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ar-AE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is the mean</a:t>
                </a:r>
                <a:b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represents each individual observation</a:t>
                </a:r>
                <a:b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GB" sz="1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is the total number of observations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08DF72A-FC8D-4F05-8C66-CF14B70BB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515" y="3618188"/>
                <a:ext cx="4080595" cy="2697557"/>
              </a:xfrm>
              <a:prstGeom prst="rect">
                <a:avLst/>
              </a:prstGeom>
              <a:blipFill>
                <a:blip r:embed="rId4"/>
                <a:stretch>
                  <a:fillRect l="-1194" r="-59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5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102121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Dispersion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Variance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/Standard Deviation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7900D-933C-473D-9832-E612F591CF92}"/>
              </a:ext>
            </a:extLst>
          </p:cNvPr>
          <p:cNvSpPr txBox="1"/>
          <p:nvPr/>
        </p:nvSpPr>
        <p:spPr>
          <a:xfrm>
            <a:off x="398520" y="1749821"/>
            <a:ext cx="653119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Measures the average squared deviation from the </a:t>
            </a:r>
            <a:r>
              <a:rPr lang="en-GB" sz="1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Captures how data values spread out from the centre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Units are in squared scale of the original variable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Sensitive to outliers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8DCCC-A4B7-4A81-96F7-F9EB44DF57D6}"/>
              </a:ext>
            </a:extLst>
          </p:cNvPr>
          <p:cNvSpPr txBox="1"/>
          <p:nvPr/>
        </p:nvSpPr>
        <p:spPr>
          <a:xfrm>
            <a:off x="611637" y="1284196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spc="-1" dirty="0" err="1">
                <a:solidFill>
                  <a:srgbClr val="004876"/>
                </a:solidFill>
                <a:latin typeface="Segoe UI"/>
              </a:rPr>
              <a:t>Variance</a:t>
            </a:r>
            <a:endParaRPr lang="en-GB" dirty="0">
              <a:solidFill>
                <a:srgbClr val="00487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D671B4-0BA6-44F4-B183-76DABCABEC03}"/>
                  </a:ext>
                </a:extLst>
              </p:cNvPr>
              <p:cNvSpPr txBox="1"/>
              <p:nvPr/>
            </p:nvSpPr>
            <p:spPr>
              <a:xfrm>
                <a:off x="5688516" y="1296877"/>
                <a:ext cx="6104964" cy="932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  <m:ctrlPr>
                                        <a:rPr lang="ar-A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D671B4-0BA6-44F4-B183-76DABCABE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516" y="1296877"/>
                <a:ext cx="6104964" cy="9326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C5D4DAE-7B65-4FAF-80BF-7F77239364CC}"/>
              </a:ext>
            </a:extLst>
          </p:cNvPr>
          <p:cNvSpPr txBox="1"/>
          <p:nvPr/>
        </p:nvSpPr>
        <p:spPr>
          <a:xfrm>
            <a:off x="398520" y="3627505"/>
            <a:ext cx="653119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Square root of the variance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Expresses dispersion in original units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Captures how data values spread out from the centre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Units are in original units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Most commonly used measure of spread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Like variance, sensitive to extreme values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3CA462-FC46-402C-991B-5387E8117682}"/>
              </a:ext>
            </a:extLst>
          </p:cNvPr>
          <p:cNvSpPr txBox="1"/>
          <p:nvPr/>
        </p:nvSpPr>
        <p:spPr>
          <a:xfrm>
            <a:off x="611637" y="3161880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spc="-1" dirty="0">
                <a:solidFill>
                  <a:srgbClr val="004876"/>
                </a:solidFill>
                <a:latin typeface="Segoe UI"/>
              </a:rPr>
              <a:t>Standard </a:t>
            </a:r>
            <a:r>
              <a:rPr lang="de-DE" b="1" spc="-1" dirty="0" err="1">
                <a:solidFill>
                  <a:srgbClr val="004876"/>
                </a:solidFill>
                <a:latin typeface="Segoe UI"/>
              </a:rPr>
              <a:t>deviation</a:t>
            </a:r>
            <a:endParaRPr lang="en-GB" dirty="0">
              <a:solidFill>
                <a:srgbClr val="00487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6B689C-697C-4E08-9FBE-1CC95C3E6B65}"/>
                  </a:ext>
                </a:extLst>
              </p:cNvPr>
              <p:cNvSpPr txBox="1"/>
              <p:nvPr/>
            </p:nvSpPr>
            <p:spPr>
              <a:xfrm>
                <a:off x="5688516" y="2241500"/>
                <a:ext cx="6104964" cy="12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200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ar-AE" sz="200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ar-A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20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20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ar-AE" sz="20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  <m:ctrlPr>
                                            <a:rPr lang="ar-AE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ar-AE" sz="20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6B689C-697C-4E08-9FBE-1CC95C3E6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516" y="2241500"/>
                <a:ext cx="6104964" cy="12897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" descr="code_files/figure-pptx/unnamed-chunk-1-1.png">
            <a:extLst>
              <a:ext uri="{FF2B5EF4-FFF2-40B4-BE49-F238E27FC236}">
                <a16:creationId xmlns:a16="http://schemas.microsoft.com/office/drawing/2014/main" id="{1AA58EC3-F901-4929-9005-F8F5CE231496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518481" y="3770072"/>
            <a:ext cx="4692794" cy="234639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75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9767456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Dispersion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Standard Error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FB723A-356D-4EB4-8887-85219B80FBEA}"/>
              </a:ext>
            </a:extLst>
          </p:cNvPr>
          <p:cNvSpPr txBox="1"/>
          <p:nvPr/>
        </p:nvSpPr>
        <p:spPr>
          <a:xfrm>
            <a:off x="709613" y="1836774"/>
            <a:ext cx="61055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Measures the precision of the sample mean as an estimate of the population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- Is the standard deviation of the sample mean distribution!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Decreases with larger sample size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Used in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confidence intervals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tests for means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8A18FF-4423-4231-9CED-3F1B15250007}"/>
                  </a:ext>
                </a:extLst>
              </p:cNvPr>
              <p:cNvSpPr txBox="1"/>
              <p:nvPr/>
            </p:nvSpPr>
            <p:spPr>
              <a:xfrm>
                <a:off x="6020804" y="1507898"/>
                <a:ext cx="6105524" cy="10277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3200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‾"/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ar-AE" sz="3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ar-AE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8A18FF-4423-4231-9CED-3F1B15250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804" y="1507898"/>
                <a:ext cx="6105524" cy="1027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code_files/figure-pptx/unnamed-chunk-2-1.png">
            <a:extLst>
              <a:ext uri="{FF2B5EF4-FFF2-40B4-BE49-F238E27FC236}">
                <a16:creationId xmlns:a16="http://schemas.microsoft.com/office/drawing/2014/main" id="{DE03C16E-34C6-4463-AF7B-A3670F7F8686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465514" y="2864491"/>
            <a:ext cx="5459985" cy="272999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428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666176" y="1511593"/>
            <a:ext cx="470198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Central distribution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Median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Mode</a:t>
            </a:r>
          </a:p>
          <a:p>
            <a:pPr marL="285750" algn="ctr"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Different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statistics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CBAD6D-6FF5-42F1-BD1E-E0759D3BE675}"/>
              </a:ext>
            </a:extLst>
          </p:cNvPr>
          <p:cNvSpPr txBox="1"/>
          <p:nvPr/>
        </p:nvSpPr>
        <p:spPr>
          <a:xfrm>
            <a:off x="2693298" y="3781344"/>
            <a:ext cx="61049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Dispersion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Variance/Standard deviation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Standard error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Percentiles/Quantiles 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Interquartile range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567AB-7AAD-45BE-8384-434B5C5B0720}"/>
              </a:ext>
            </a:extLst>
          </p:cNvPr>
          <p:cNvSpPr txBox="1"/>
          <p:nvPr/>
        </p:nvSpPr>
        <p:spPr>
          <a:xfrm>
            <a:off x="5745780" y="2050202"/>
            <a:ext cx="6104964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Correlation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Covariance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Correlation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ChiSq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90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Quantiles </a:t>
            </a:r>
            <a:r>
              <a:rPr lang="en-GB" sz="4800" b="1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 friends </a:t>
            </a:r>
            <a:r>
              <a:rPr lang="en-GB" sz="4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(IQR)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A0534-DF54-4754-891D-1086CF183B5D}"/>
              </a:ext>
            </a:extLst>
          </p:cNvPr>
          <p:cNvSpPr txBox="1"/>
          <p:nvPr/>
        </p:nvSpPr>
        <p:spPr>
          <a:xfrm>
            <a:off x="398520" y="1536736"/>
            <a:ext cx="6531198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Quantiles are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cut points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that divide the range of a probability distribution into continuous intervals with equal probabilities. They can partition data into any number of equal-sized, adjacent subgroups.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Common quantiles include: 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Quartiles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Divide data into four equal parts.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Deciles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Divide data into ten equal parts.</a:t>
            </a: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Percentiles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Divide data into 100 equal parts.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Thus,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percentiles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a specific type of quantile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. For instance, the 25th percentile (P25) is equivalent to the first quartile (Q1), and the 50th percentile (P50) corresponds to the median.</a:t>
            </a:r>
          </a:p>
          <a:p>
            <a:pPr lvl="0"/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" descr="code4vizs_files/figure-pptx/quants-1.png">
            <a:extLst>
              <a:ext uri="{FF2B5EF4-FFF2-40B4-BE49-F238E27FC236}">
                <a16:creationId xmlns:a16="http://schemas.microsoft.com/office/drawing/2014/main" id="{A7E25766-617D-416A-B0B3-ABE971D9CC41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746261" y="1639828"/>
            <a:ext cx="5047219" cy="25236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417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15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28.04.2025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3068298" y="2124211"/>
            <a:ext cx="6055405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Hypothesis </a:t>
            </a: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65276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latin typeface="Segoe UI"/>
              </a:rPr>
              <a:t>for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differences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21314-5828-487F-83EF-54FBF9C4D546}"/>
              </a:ext>
            </a:extLst>
          </p:cNvPr>
          <p:cNvSpPr txBox="1"/>
          <p:nvPr/>
        </p:nvSpPr>
        <p:spPr>
          <a:xfrm>
            <a:off x="398519" y="1038339"/>
            <a:ext cx="6906953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Sometimes we want to know whether two estimates are </a:t>
            </a:r>
            <a:r>
              <a:rPr lang="en-GB" sz="2400" b="1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systematically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different </a:t>
            </a:r>
          </a:p>
          <a:p>
            <a:pPr marL="285750">
              <a:spcAft>
                <a:spcPts val="600"/>
              </a:spcAft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How can we do that? </a:t>
            </a:r>
            <a:endParaRPr lang="en-GB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We will look 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at the case of continuous differences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this will return useful in the 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multivariate analysis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framework when we will be talking about coefficients and parameters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But there are, of course, a 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plethora of tests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, which are specific to the nature of the random variable analysed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79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Hypothesis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A3577-11C0-44E9-B9C1-0DE121604E0D}"/>
              </a:ext>
            </a:extLst>
          </p:cNvPr>
          <p:cNvSpPr txBox="1"/>
          <p:nvPr/>
        </p:nvSpPr>
        <p:spPr>
          <a:xfrm>
            <a:off x="398520" y="1034640"/>
            <a:ext cx="4414112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The role of the </a:t>
            </a:r>
            <a:r>
              <a:rPr lang="en-GB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standar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error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standard error tells us how much the sample mean is expected to vary from the true population mean.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Smaller standard errors mean more precise estimates.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If we know that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distribution of the estimate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is - for instance, normal - then we use the standard error to estimate the </a:t>
            </a:r>
            <a:r>
              <a:rPr lang="en-US" alt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confidence interval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Most used: 95% CI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Mean+(1.96*se)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3008D-EC70-479B-90A8-E0E52A8D72AE}"/>
              </a:ext>
            </a:extLst>
          </p:cNvPr>
          <p:cNvSpPr txBox="1"/>
          <p:nvPr/>
        </p:nvSpPr>
        <p:spPr>
          <a:xfrm>
            <a:off x="5366084" y="1372915"/>
            <a:ext cx="6104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Do you remember the central limit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therem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? </a:t>
            </a:r>
            <a:endParaRPr lang="en-GB" sz="2400" dirty="0"/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D910831A-44A5-42B2-BCC7-9841DECEC9BE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506168" y="2401921"/>
            <a:ext cx="4108315" cy="205415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5A3B34-E463-487E-AED5-C3BC1ED1DD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595" y="1789654"/>
            <a:ext cx="2227573" cy="1961942"/>
          </a:xfrm>
          <a:prstGeom prst="rect">
            <a:avLst/>
          </a:prstGeom>
        </p:spPr>
      </p:pic>
      <p:sp>
        <p:nvSpPr>
          <p:cNvPr id="15" name="TextBox 14">
            <a:hlinkClick r:id="rId5"/>
            <a:extLst>
              <a:ext uri="{FF2B5EF4-FFF2-40B4-BE49-F238E27FC236}">
                <a16:creationId xmlns:a16="http://schemas.microsoft.com/office/drawing/2014/main" id="{CD4E976C-7913-4C33-BF57-85F0AD4A79C6}"/>
              </a:ext>
            </a:extLst>
          </p:cNvPr>
          <p:cNvSpPr txBox="1"/>
          <p:nvPr/>
        </p:nvSpPr>
        <p:spPr>
          <a:xfrm>
            <a:off x="7128284" y="5134042"/>
            <a:ext cx="1558440" cy="369332"/>
          </a:xfrm>
          <a:prstGeom prst="rect">
            <a:avLst/>
          </a:prstGeom>
          <a:solidFill>
            <a:srgbClr val="C00000"/>
          </a:solidFill>
          <a:ln>
            <a:solidFill>
              <a:srgbClr val="004876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Lucida Sans" panose="020B0602030504020204" pitchFamily="34" charset="0"/>
                <a:cs typeface="Segoe UI" panose="020B0502040204020203" pitchFamily="34" charset="0"/>
              </a:rPr>
              <a:t>CLICK HERE!</a:t>
            </a:r>
          </a:p>
        </p:txBody>
      </p:sp>
    </p:spTree>
    <p:extLst>
      <p:ext uri="{BB962C8B-B14F-4D97-AF65-F5344CB8AC3E}">
        <p14:creationId xmlns:p14="http://schemas.microsoft.com/office/powerpoint/2010/main" val="151900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Hypothesis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A3577-11C0-44E9-B9C1-0DE121604E0D}"/>
              </a:ext>
            </a:extLst>
          </p:cNvPr>
          <p:cNvSpPr txBox="1"/>
          <p:nvPr/>
        </p:nvSpPr>
        <p:spPr>
          <a:xfrm>
            <a:off x="398520" y="1034640"/>
            <a:ext cx="4414112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The role of the </a:t>
            </a:r>
            <a:r>
              <a:rPr lang="en-GB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standar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error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standard error tells us how much the sample mean is expected to vary from the true population mean.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Smaller standard errors mean more precise estimates.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If we know that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distribution of the estimate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is - for instance, normal - then we use the standard error to estimate the </a:t>
            </a:r>
            <a:r>
              <a:rPr lang="en-US" alt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confidence interval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Most used: 95% CI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Mean+(1.96*se)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1B1EAC7D-D151-41EE-87B1-9244C23A7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946" y="1885949"/>
            <a:ext cx="6978042" cy="303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60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Hypothesis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testing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A3577-11C0-44E9-B9C1-0DE121604E0D}"/>
              </a:ext>
            </a:extLst>
          </p:cNvPr>
          <p:cNvSpPr txBox="1"/>
          <p:nvPr/>
        </p:nvSpPr>
        <p:spPr>
          <a:xfrm>
            <a:off x="398520" y="1034640"/>
            <a:ext cx="651326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What are (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statistical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hypotheses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000" b="1" dirty="0">
              <a:solidFill>
                <a:srgbClr val="0048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0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Terms</a:t>
            </a:r>
          </a:p>
          <a:p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Null Hypothesis (H₀)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There is no difference, no effect, or no relationship.</a:t>
            </a:r>
          </a:p>
          <a:p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Alternative Hypothesis (H₁):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There is a difference, an effect, or a relationship.</a:t>
            </a:r>
          </a:p>
          <a:p>
            <a:endParaRPr lang="en-GB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0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Statistical Significance</a:t>
            </a:r>
            <a:endParaRPr lang="en-GB" sz="2000" dirty="0">
              <a:solidFill>
                <a:srgbClr val="0048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If the data are very unlikely under the null hypothesis, we say the result is 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statistically significant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 means the observed effect is probably not just due to random chance.</a:t>
            </a:r>
          </a:p>
          <a:p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94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chemeClr val="tx2"/>
                </a:solidFill>
                <a:latin typeface="Segoe UI"/>
              </a:rPr>
              <a:t>Today‘s</a:t>
            </a: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chemeClr val="tx2"/>
                </a:solidFill>
                <a:latin typeface="Segoe UI"/>
              </a:rPr>
              <a:t>seminar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218149" y="1367190"/>
            <a:ext cx="645564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Review of the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assignments</a:t>
            </a:r>
            <a:endParaRPr lang="en-US" sz="3200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Univariate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statistics </a:t>
            </a:r>
            <a:r>
              <a:rPr lang="en-US" sz="2400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(categorical)</a:t>
            </a:r>
            <a:endParaRPr lang="en-US" sz="3200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Hypothesis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testing</a:t>
            </a:r>
            <a:r>
              <a:rPr lang="en-US" sz="3200" b="1" dirty="0">
                <a:solidFill>
                  <a:srgbClr val="FF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programming </a:t>
            </a: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</a:t>
            </a:r>
          </a:p>
          <a:p>
            <a:pPr defTabSz="342900">
              <a:spcAft>
                <a:spcPts val="1200"/>
              </a:spcAft>
              <a:defRPr/>
            </a:pP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15F8B-B2D4-49E3-AB71-929AAD43FEEC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  <p:extLst>
      <p:ext uri="{BB962C8B-B14F-4D97-AF65-F5344CB8AC3E}">
        <p14:creationId xmlns:p14="http://schemas.microsoft.com/office/powerpoint/2010/main" val="137137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Z-test and t-test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2D3B9-BD3E-4483-AC71-F783AE802D25}"/>
              </a:ext>
            </a:extLst>
          </p:cNvPr>
          <p:cNvSpPr txBox="1"/>
          <p:nvPr/>
        </p:nvSpPr>
        <p:spPr>
          <a:xfrm>
            <a:off x="398520" y="1180743"/>
            <a:ext cx="502848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There are, also here, </a:t>
            </a:r>
            <a:r>
              <a:rPr lang="en-GB" b="1" dirty="0"/>
              <a:t>tons of statistical tests</a:t>
            </a:r>
            <a:r>
              <a:rPr lang="en-GB" dirty="0"/>
              <a:t>. </a:t>
            </a:r>
          </a:p>
          <a:p>
            <a:r>
              <a:rPr lang="en-GB" dirty="0"/>
              <a:t>But the most common, and useful for our purposes are the </a:t>
            </a:r>
            <a:r>
              <a:rPr lang="en-GB" b="1" dirty="0"/>
              <a:t>z-test </a:t>
            </a:r>
            <a:r>
              <a:rPr lang="en-GB" dirty="0"/>
              <a:t>and the </a:t>
            </a:r>
            <a:r>
              <a:rPr lang="en-GB" b="1" dirty="0"/>
              <a:t>t-test</a:t>
            </a:r>
          </a:p>
          <a:p>
            <a:endParaRPr lang="en-GB" b="1" dirty="0"/>
          </a:p>
          <a:p>
            <a:r>
              <a:rPr lang="en-GB" dirty="0"/>
              <a:t>We assume that the estimate we are considering is distributed in a certain way</a:t>
            </a:r>
          </a:p>
          <a:p>
            <a:endParaRPr lang="en-GB" dirty="0"/>
          </a:p>
          <a:p>
            <a:r>
              <a:rPr lang="en-GB" b="1" dirty="0"/>
              <a:t>z-test</a:t>
            </a:r>
            <a:r>
              <a:rPr lang="en-GB" dirty="0"/>
              <a:t>: Used when the sample size is large or the population standard deviation is known.</a:t>
            </a:r>
          </a:p>
          <a:p>
            <a:endParaRPr lang="en-GB" dirty="0"/>
          </a:p>
          <a:p>
            <a:r>
              <a:rPr lang="en-GB" b="1" dirty="0"/>
              <a:t>t-test</a:t>
            </a:r>
            <a:r>
              <a:rPr lang="en-GB" dirty="0"/>
              <a:t>: Used when the sample size is small and the population standard deviation is unknown (which is common in practice).</a:t>
            </a:r>
          </a:p>
          <a:p>
            <a:endParaRPr lang="en-GB" dirty="0"/>
          </a:p>
          <a:p>
            <a:r>
              <a:rPr lang="en-GB" b="1" dirty="0"/>
              <a:t>Test Statistic</a:t>
            </a:r>
            <a:endParaRPr lang="en-GB" dirty="0"/>
          </a:p>
          <a:p>
            <a:r>
              <a:rPr lang="en-GB" dirty="0"/>
              <a:t>In both cases, we calculate a test statistic (z or t value). It measures how far the sample result is from what we expect under the null hypothesis.</a:t>
            </a:r>
          </a:p>
          <a:p>
            <a:endParaRPr lang="en-GB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F0A78B5D-47EB-4D45-A5E8-A897F8AD2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1085640"/>
            <a:ext cx="4667040" cy="466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20710-C197-4531-8F49-8D6B01C08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00" y="1488687"/>
            <a:ext cx="6288052" cy="388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2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Hold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by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beer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…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2D3B9-BD3E-4483-AC71-F783AE802D25}"/>
              </a:ext>
            </a:extLst>
          </p:cNvPr>
          <p:cNvSpPr txBox="1"/>
          <p:nvPr/>
        </p:nvSpPr>
        <p:spPr>
          <a:xfrm>
            <a:off x="398520" y="1034640"/>
            <a:ext cx="627465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William Sealy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Gosset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(1876–1937), an English chemist and statistician, employed at the Guinness Brewery in Dublin, Ireland.​</a:t>
            </a:r>
          </a:p>
          <a:p>
            <a:endParaRPr lang="en-GB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Gosset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faced challenges in quality control, particularly in assessing the chemical properties of barley with small sample sizes. </a:t>
            </a:r>
          </a:p>
          <a:p>
            <a:endParaRPr lang="en-GB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Existing statistical methods were inadequate for such small samples. So he developed a new statistical method to estimate the mean and variability from small samples, leading to the formulation of the </a:t>
            </a:r>
            <a:r>
              <a:rPr lang="en-GB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t-distribution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and the </a:t>
            </a:r>
            <a:r>
              <a:rPr lang="en-GB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t-test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GB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In 1908, </a:t>
            </a:r>
            <a:r>
              <a:rPr lang="en-GB" sz="1700" dirty="0" err="1">
                <a:latin typeface="Segoe UI" panose="020B0502040204020203" pitchFamily="34" charset="0"/>
                <a:cs typeface="Segoe UI" panose="020B0502040204020203" pitchFamily="34" charset="0"/>
              </a:rPr>
              <a:t>Gosset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published his findings in the journal </a:t>
            </a:r>
            <a:r>
              <a:rPr lang="en-GB" sz="17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Biometrika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under the pseudonym </a:t>
            </a:r>
            <a:r>
              <a:rPr lang="en-GB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"Student"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 due to Guinness's policy against employees publishing under their real names</a:t>
            </a:r>
          </a:p>
          <a:p>
            <a:endParaRPr lang="en-GB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The method became known as </a:t>
            </a:r>
            <a:r>
              <a:rPr lang="en-GB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Student's t-test</a:t>
            </a:r>
            <a:r>
              <a:rPr lang="en-GB" sz="1700" dirty="0">
                <a:latin typeface="Segoe UI" panose="020B0502040204020203" pitchFamily="34" charset="0"/>
                <a:cs typeface="Segoe UI" panose="020B0502040204020203" pitchFamily="34" charset="0"/>
              </a:rPr>
              <a:t>, widely used for hypothesis testing when dealing with small sample sizes.</a:t>
            </a:r>
          </a:p>
          <a:p>
            <a:endParaRPr lang="en-GB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5300F6-FA5F-4700-AD02-8E05E42138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57" y="1034640"/>
            <a:ext cx="4966423" cy="28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P-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value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and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decision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rule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2D3B9-BD3E-4483-AC71-F783AE802D25}"/>
              </a:ext>
            </a:extLst>
          </p:cNvPr>
          <p:cNvSpPr txBox="1"/>
          <p:nvPr/>
        </p:nvSpPr>
        <p:spPr>
          <a:xfrm>
            <a:off x="398520" y="1034640"/>
            <a:ext cx="651326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P-values</a:t>
            </a:r>
            <a:endParaRPr lang="en-GB" sz="2000" dirty="0"/>
          </a:p>
          <a:p>
            <a:r>
              <a:rPr lang="en-GB" sz="2000" dirty="0"/>
              <a:t>The </a:t>
            </a:r>
            <a:r>
              <a:rPr lang="en-GB" sz="2000" b="1" dirty="0"/>
              <a:t>p-value</a:t>
            </a:r>
            <a:r>
              <a:rPr lang="en-GB" sz="2000" dirty="0"/>
              <a:t> tells us the probability of observing a result as extreme as (or more extreme than) what we found, if the null hypothesis is true.</a:t>
            </a:r>
          </a:p>
          <a:p>
            <a:r>
              <a:rPr lang="en-GB" sz="2000" dirty="0"/>
              <a:t>A small p-value (typically less than 0.05) means strong evidence against the null hypothesis.</a:t>
            </a:r>
          </a:p>
          <a:p>
            <a:endParaRPr lang="en-GB" sz="2000" dirty="0"/>
          </a:p>
          <a:p>
            <a:r>
              <a:rPr lang="en-GB" sz="2000" b="1" dirty="0"/>
              <a:t>Decision Rule</a:t>
            </a:r>
            <a:endParaRPr lang="en-GB" sz="2000" dirty="0"/>
          </a:p>
          <a:p>
            <a:r>
              <a:rPr lang="en-GB" sz="2000" dirty="0"/>
              <a:t>If p-value &lt; 0.05: </a:t>
            </a:r>
            <a:r>
              <a:rPr lang="en-GB" sz="2000" b="1" dirty="0"/>
              <a:t>Reject</a:t>
            </a:r>
            <a:r>
              <a:rPr lang="en-GB" sz="2000" dirty="0"/>
              <a:t> the null hypothesis (the result is statistically significant).</a:t>
            </a:r>
          </a:p>
          <a:p>
            <a:r>
              <a:rPr lang="en-GB" sz="2000" dirty="0"/>
              <a:t>If p-value &gt; 0.05: </a:t>
            </a:r>
            <a:r>
              <a:rPr lang="en-GB" sz="2000" b="1" dirty="0"/>
              <a:t>Do not reject</a:t>
            </a:r>
            <a:r>
              <a:rPr lang="en-GB" sz="2000" dirty="0"/>
              <a:t> the null hypothesis (no strong evidence against it).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81787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We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cannot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confirm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an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Hp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2D3B9-BD3E-4483-AC71-F783AE802D25}"/>
              </a:ext>
            </a:extLst>
          </p:cNvPr>
          <p:cNvSpPr txBox="1"/>
          <p:nvPr/>
        </p:nvSpPr>
        <p:spPr>
          <a:xfrm>
            <a:off x="398520" y="1034640"/>
            <a:ext cx="651326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Why We Cannot "Confirm" the Null Hypothesis</a:t>
            </a:r>
          </a:p>
          <a:p>
            <a:r>
              <a:rPr lang="en-GB" sz="2000" dirty="0"/>
              <a:t>In hypothesis testing, we are looking for evidence </a:t>
            </a:r>
            <a:r>
              <a:rPr lang="en-GB" sz="2000" b="1" dirty="0"/>
              <a:t>against</a:t>
            </a:r>
            <a:r>
              <a:rPr lang="en-GB" sz="2000" dirty="0"/>
              <a:t> the null hypothesis, not for it.</a:t>
            </a:r>
          </a:p>
          <a:p>
            <a:endParaRPr lang="en-GB" sz="2000" dirty="0"/>
          </a:p>
          <a:p>
            <a:r>
              <a:rPr lang="en-GB" sz="2000" dirty="0"/>
              <a:t>If we </a:t>
            </a:r>
            <a:r>
              <a:rPr lang="en-GB" sz="2000" b="1" dirty="0"/>
              <a:t>reject</a:t>
            </a:r>
            <a:r>
              <a:rPr lang="en-GB" sz="2000" dirty="0"/>
              <a:t> the null hypothesis (because the p-value is small), we have evidence that something is happening.</a:t>
            </a:r>
          </a:p>
          <a:p>
            <a:endParaRPr lang="en-GB" sz="2000" dirty="0"/>
          </a:p>
          <a:p>
            <a:r>
              <a:rPr lang="en-GB" sz="2000" dirty="0"/>
              <a:t>But if we </a:t>
            </a:r>
            <a:r>
              <a:rPr lang="en-GB" sz="2000" b="1" dirty="0"/>
              <a:t>do not reject</a:t>
            </a:r>
            <a:r>
              <a:rPr lang="en-GB" sz="2000" dirty="0"/>
              <a:t> the null hypothesis (because the p-value is large), it does </a:t>
            </a:r>
            <a:r>
              <a:rPr lang="en-GB" sz="2000" b="1" dirty="0"/>
              <a:t>not</a:t>
            </a:r>
            <a:r>
              <a:rPr lang="en-GB" sz="2000" dirty="0"/>
              <a:t> mean the null is true — it only means we do not have enough evidence to prove it false.</a:t>
            </a:r>
          </a:p>
        </p:txBody>
      </p:sp>
    </p:spTree>
    <p:extLst>
      <p:ext uri="{BB962C8B-B14F-4D97-AF65-F5344CB8AC3E}">
        <p14:creationId xmlns:p14="http://schemas.microsoft.com/office/powerpoint/2010/main" val="250198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24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28.04.2025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3068298" y="2124211"/>
            <a:ext cx="6055405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</a:t>
            </a:r>
            <a:r>
              <a:rPr lang="en-US" sz="48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programming</a:t>
            </a:r>
            <a:endParaRPr lang="en-US" sz="4800" b="1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48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6513268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 few </a:t>
            </a:r>
            <a:r>
              <a:rPr lang="en-GB" sz="24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rules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that can make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your life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easier:</a:t>
            </a:r>
            <a:endParaRPr lang="en-GB" sz="24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project 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Create a 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rational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folder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structure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Keep different file types in different folder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Create sub-folders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Keep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it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tidy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naming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there are no wrong answers,…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use all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lower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case 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upper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case ( helps you in never forgetting the cases )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underscore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in between 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make the name as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general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as possible </a:t>
            </a:r>
          </a:p>
          <a:p>
            <a:pPr marL="285750">
              <a:spcBef>
                <a:spcPts val="600"/>
              </a:spcBef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management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665D6-8DDA-4454-8B70-004CD301079C}"/>
              </a:ext>
            </a:extLst>
          </p:cNvPr>
          <p:cNvSpPr txBox="1"/>
          <p:nvPr/>
        </p:nvSpPr>
        <p:spPr>
          <a:xfrm>
            <a:off x="7569670" y="5808876"/>
            <a:ext cx="278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! </a:t>
            </a:r>
            <a:r>
              <a:rPr lang="en-GB" dirty="0"/>
              <a:t>You can create it with R!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4D3E9-2660-4ABB-BF82-DF6633C595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78"/>
          <a:stretch/>
        </p:blipFill>
        <p:spPr>
          <a:xfrm>
            <a:off x="6857711" y="1647576"/>
            <a:ext cx="4813058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6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6531198" cy="552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There is an additional software that can make your life easier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Git: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version control system that tracks versions of files</a:t>
            </a:r>
          </a:p>
          <a:p>
            <a:pPr marL="742950" lvl="1">
              <a:spcAft>
                <a:spcPts val="600"/>
              </a:spcAft>
            </a:pP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Pros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Very useful backup of your code</a:t>
            </a:r>
          </a:p>
          <a:p>
            <a:pPr marL="742950" lvl="1">
              <a:spcAft>
                <a:spcPts val="600"/>
              </a:spcAft>
            </a:pP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Cons</a:t>
            </a: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You cannot backup files &gt;~ 20mb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basic version needs to be programmed using the OS console – e.g., </a:t>
            </a:r>
            <a:r>
              <a:rPr lang="en-GB" sz="1600" dirty="0" err="1">
                <a:latin typeface="Lucida Sans" panose="020B0602030504020204" pitchFamily="34" charset="0"/>
                <a:cs typeface="Segoe UI" panose="020B0502040204020203" pitchFamily="34" charset="0"/>
              </a:rPr>
              <a:t>cmd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 Windows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But there’s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GitHub </a:t>
            </a:r>
          </a:p>
          <a:p>
            <a:pPr marL="742950" lvl="1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proprietary) developer platform that allows users to create, store, manage, and share their code.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Bef>
                <a:spcPts val="600"/>
              </a:spcBef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management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89709-2123-4F20-BA91-AA66B3557572}"/>
              </a:ext>
            </a:extLst>
          </p:cNvPr>
          <p:cNvSpPr txBox="1"/>
          <p:nvPr/>
        </p:nvSpPr>
        <p:spPr>
          <a:xfrm>
            <a:off x="5560290" y="4387272"/>
            <a:ext cx="858983" cy="338554"/>
          </a:xfrm>
          <a:custGeom>
            <a:avLst/>
            <a:gdLst>
              <a:gd name="connsiteX0" fmla="*/ 0 w 858983"/>
              <a:gd name="connsiteY0" fmla="*/ 0 h 338554"/>
              <a:gd name="connsiteX1" fmla="*/ 446671 w 858983"/>
              <a:gd name="connsiteY1" fmla="*/ 0 h 338554"/>
              <a:gd name="connsiteX2" fmla="*/ 858983 w 858983"/>
              <a:gd name="connsiteY2" fmla="*/ 0 h 338554"/>
              <a:gd name="connsiteX3" fmla="*/ 858983 w 858983"/>
              <a:gd name="connsiteY3" fmla="*/ 338554 h 338554"/>
              <a:gd name="connsiteX4" fmla="*/ 446671 w 858983"/>
              <a:gd name="connsiteY4" fmla="*/ 338554 h 338554"/>
              <a:gd name="connsiteX5" fmla="*/ 0 w 858983"/>
              <a:gd name="connsiteY5" fmla="*/ 338554 h 338554"/>
              <a:gd name="connsiteX6" fmla="*/ 0 w 858983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983" h="338554" fill="none" extrusionOk="0">
                <a:moveTo>
                  <a:pt x="0" y="0"/>
                </a:moveTo>
                <a:cubicBezTo>
                  <a:pt x="177512" y="-46968"/>
                  <a:pt x="307955" y="248"/>
                  <a:pt x="446671" y="0"/>
                </a:cubicBezTo>
                <a:cubicBezTo>
                  <a:pt x="585387" y="-248"/>
                  <a:pt x="660066" y="37097"/>
                  <a:pt x="858983" y="0"/>
                </a:cubicBezTo>
                <a:cubicBezTo>
                  <a:pt x="895948" y="146899"/>
                  <a:pt x="833739" y="242209"/>
                  <a:pt x="858983" y="338554"/>
                </a:cubicBezTo>
                <a:cubicBezTo>
                  <a:pt x="717289" y="368785"/>
                  <a:pt x="545920" y="331956"/>
                  <a:pt x="446671" y="338554"/>
                </a:cubicBezTo>
                <a:cubicBezTo>
                  <a:pt x="347422" y="345152"/>
                  <a:pt x="173464" y="312777"/>
                  <a:pt x="0" y="338554"/>
                </a:cubicBezTo>
                <a:cubicBezTo>
                  <a:pt x="-3676" y="188739"/>
                  <a:pt x="20954" y="96794"/>
                  <a:pt x="0" y="0"/>
                </a:cubicBezTo>
                <a:close/>
              </a:path>
              <a:path w="858983" h="338554" stroke="0" extrusionOk="0">
                <a:moveTo>
                  <a:pt x="0" y="0"/>
                </a:moveTo>
                <a:cubicBezTo>
                  <a:pt x="151195" y="-27336"/>
                  <a:pt x="329629" y="8204"/>
                  <a:pt x="446671" y="0"/>
                </a:cubicBezTo>
                <a:cubicBezTo>
                  <a:pt x="563713" y="-8204"/>
                  <a:pt x="761934" y="40470"/>
                  <a:pt x="858983" y="0"/>
                </a:cubicBezTo>
                <a:cubicBezTo>
                  <a:pt x="860604" y="148202"/>
                  <a:pt x="841726" y="237676"/>
                  <a:pt x="858983" y="338554"/>
                </a:cubicBezTo>
                <a:cubicBezTo>
                  <a:pt x="733141" y="381885"/>
                  <a:pt x="620930" y="321848"/>
                  <a:pt x="438081" y="338554"/>
                </a:cubicBezTo>
                <a:cubicBezTo>
                  <a:pt x="255232" y="355260"/>
                  <a:pt x="177747" y="332854"/>
                  <a:pt x="0" y="338554"/>
                </a:cubicBezTo>
                <a:cubicBezTo>
                  <a:pt x="-12504" y="181517"/>
                  <a:pt x="15124" y="96413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363066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painful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8B305F-D578-4EE2-AD2E-42C31DB3E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0" y="1948768"/>
            <a:ext cx="613440" cy="613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82F145-184D-4178-B6A3-6A24465F43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0" y="4990268"/>
            <a:ext cx="734400" cy="685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B48147-6757-43CA-8F91-8D7A73B57C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06" y="2994557"/>
            <a:ext cx="2248800" cy="31077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01FD10-5EB1-4103-BBCC-D26BF9124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88" y="1024971"/>
            <a:ext cx="3343716" cy="19695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CCAF07-44CB-4827-837E-F9FC138A17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06" y="3119131"/>
            <a:ext cx="2485644" cy="24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0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6531198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If you want an understandable, efficient code…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DIY: D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 by </a:t>
            </a:r>
            <a:r>
              <a:rPr lang="en-GB" sz="24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GB" sz="2400" i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ourself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KIS: K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eep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i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GB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Be clear about inputs and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ouputs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Break down problems, split tasks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Aggregate tasks in the output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DRY: D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on’t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GB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epeat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ourself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Do not perform the same calculation/operation twice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Instead define an object/a function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Write comments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Rstudio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tabs</a:t>
            </a:r>
          </a:p>
          <a:p>
            <a:pPr marL="285750">
              <a:spcAft>
                <a:spcPts val="600"/>
              </a:spcAft>
            </a:pP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coding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04C0A4-40E7-43BD-A376-61E2AE62E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609" y="1776617"/>
            <a:ext cx="3444628" cy="43165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F398B2-6099-406A-B08C-655B7ADD41F7}"/>
              </a:ext>
            </a:extLst>
          </p:cNvPr>
          <p:cNvSpPr txBox="1"/>
          <p:nvPr/>
        </p:nvSpPr>
        <p:spPr>
          <a:xfrm>
            <a:off x="6229927" y="1358086"/>
            <a:ext cx="6105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Debugging will become </a:t>
            </a:r>
            <a:r>
              <a:rPr lang="en-GB" sz="1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much</a:t>
            </a:r>
            <a:r>
              <a:rPr lang="en-GB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800" b="1" dirty="0" err="1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much</a:t>
            </a:r>
            <a:r>
              <a:rPr lang="en-GB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easier… </a:t>
            </a:r>
          </a:p>
        </p:txBody>
      </p:sp>
    </p:spTree>
    <p:extLst>
      <p:ext uri="{BB962C8B-B14F-4D97-AF65-F5344CB8AC3E}">
        <p14:creationId xmlns:p14="http://schemas.microsoft.com/office/powerpoint/2010/main" val="138733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6531198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R has a native syntax which allows you to do amazing things </a:t>
            </a:r>
          </a:p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Nonetheless,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 can be pretty dense, unreadable, convoluted </a:t>
            </a:r>
          </a:p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Because of this, a superhero called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Wickam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(and a bunch of other ones) came up with the idea to create a complementary syntax that allows you to do the same things that you would do in base R, and a set of packages </a:t>
            </a:r>
          </a:p>
          <a:p>
            <a:pPr marL="285750">
              <a:spcAft>
                <a:spcPts val="600"/>
              </a:spcAft>
            </a:pPr>
            <a:endParaRPr lang="en-GB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sz="2800" b="1" i="0" dirty="0" err="1">
                <a:solidFill>
                  <a:srgbClr val="1A19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tidyverse</a:t>
            </a:r>
            <a:r>
              <a:rPr lang="en-GB" sz="2800" b="1" i="0" dirty="0">
                <a:solidFill>
                  <a:srgbClr val="1A19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GB" sz="2000" b="1" i="0" dirty="0">
                <a:solidFill>
                  <a:srgbClr val="1A191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0" i="0" dirty="0">
                <a:solidFill>
                  <a:srgbClr val="1A19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 opinionated </a:t>
            </a:r>
            <a:r>
              <a:rPr lang="en-GB" b="0" i="0" u="none" strike="noStrike" dirty="0">
                <a:solidFill>
                  <a:srgbClr val="38577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collection of R packages</a:t>
            </a:r>
            <a:r>
              <a:rPr lang="en-GB" b="0" i="0" dirty="0">
                <a:solidFill>
                  <a:srgbClr val="1A1917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designed for data science. All packages share an underlying design philosophy, grammar, and data structures.</a:t>
            </a:r>
            <a:endParaRPr lang="en-GB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R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base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and </a:t>
            </a: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the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tidyverse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69F10-F751-4EC0-B2F0-7F6C11C83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958" y="1186412"/>
            <a:ext cx="4095441" cy="12197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7C3BC7-DBF6-4CFD-9A81-A2A4EFE70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811" y="2889909"/>
            <a:ext cx="4325845" cy="21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0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6531198" cy="574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Packages are extensions to the R statistical programming language.</a:t>
            </a:r>
          </a:p>
          <a:p>
            <a:pPr marL="285750">
              <a:spcAft>
                <a:spcPts val="600"/>
              </a:spcAft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They allow you to do things </a:t>
            </a:r>
            <a:r>
              <a:rPr lang="en-GB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without reinventing every time the wheel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285750">
              <a:spcAft>
                <a:spcPts val="600"/>
              </a:spcAft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But over-reliance on packages can be dangerous </a:t>
            </a:r>
          </a:p>
          <a:p>
            <a:pPr marL="628650" indent="-342900">
              <a:spcAft>
                <a:spcPts val="6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They can be updated </a:t>
            </a:r>
          </a:p>
          <a:p>
            <a:pPr marL="628650" indent="-342900">
              <a:spcAft>
                <a:spcPts val="6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They can be deleted </a:t>
            </a:r>
          </a:p>
          <a:p>
            <a:pPr marL="628650" indent="-342900">
              <a:spcAft>
                <a:spcPts val="6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Your code might not be reproducible in the future </a:t>
            </a:r>
          </a:p>
          <a:p>
            <a:pPr marL="285750">
              <a:spcAft>
                <a:spcPts val="600"/>
              </a:spcAft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R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packages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	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5022B-B6F2-4619-A52A-324429A8C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92" y="1238609"/>
            <a:ext cx="5334744" cy="1190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026140-2E27-4202-8D37-EAAC295F5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992" y="1391009"/>
            <a:ext cx="5334744" cy="11907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4C9E8B-176A-4EF9-B69E-E7BD7EA5B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92" y="1543409"/>
            <a:ext cx="5334744" cy="11907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F8DA2B-19F6-4192-A935-DCE5688CF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792" y="1695809"/>
            <a:ext cx="5334744" cy="11907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1999FC-94E6-4121-906C-AE9B02048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92" y="1848209"/>
            <a:ext cx="5334744" cy="11907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F3B122-D3B0-448C-A6C8-DA25E43CA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592" y="2000609"/>
            <a:ext cx="5334744" cy="11907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9CAB2F-4C43-4857-A4E5-ACDF76E5F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92" y="2153009"/>
            <a:ext cx="5334744" cy="11907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A87BC8-733E-4348-98B8-4DF796E76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392" y="2305409"/>
            <a:ext cx="5334744" cy="11907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9BB6C5-21F0-4985-B15E-19ABACC74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92" y="2457809"/>
            <a:ext cx="5334744" cy="11907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D816F7-2D87-4DD3-864A-121A62ED1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192" y="2610209"/>
            <a:ext cx="5334744" cy="11907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DFE56C8-5F71-44BF-8D80-77236A523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592" y="2762609"/>
            <a:ext cx="5334744" cy="11907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EE70EE-39D5-4044-B139-55F8CDE59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2" y="2915009"/>
            <a:ext cx="5334744" cy="119079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C97790-9E43-429A-B2F5-5C90AED2D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392" y="3067409"/>
            <a:ext cx="5334744" cy="11907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4C0F435-1B70-48E5-81C4-7EF254DF3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792" y="3219809"/>
            <a:ext cx="5334744" cy="11907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B20B8F-0B95-4EC4-96EB-9BAA3B57F1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992" y="686529"/>
            <a:ext cx="3680885" cy="54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7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#1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IMPORTANT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15294EE7-1D55-4D7B-9226-B523CE364BF2}"/>
              </a:ext>
            </a:extLst>
          </p:cNvPr>
          <p:cNvSpPr txBox="1"/>
          <p:nvPr/>
        </p:nvSpPr>
        <p:spPr>
          <a:xfrm>
            <a:off x="4206582" y="2920705"/>
            <a:ext cx="6486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846D1610-BA5F-4ED6-B113-04B7A7591448}"/>
              </a:ext>
            </a:extLst>
          </p:cNvPr>
          <p:cNvSpPr txBox="1"/>
          <p:nvPr/>
        </p:nvSpPr>
        <p:spPr>
          <a:xfrm>
            <a:off x="1219177" y="2500406"/>
            <a:ext cx="975364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We must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remove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one of the courses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from the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LSF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platform </a:t>
            </a:r>
          </a:p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‘How to Analyse Digital Content for Political Science Research’ by Alexander (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Veranstaltungsnummer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1566865)</a:t>
            </a:r>
          </a:p>
          <a:p>
            <a:pPr algn="ctr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Please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de-register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from that course on the LSF course </a:t>
            </a:r>
            <a:r>
              <a:rPr lang="en-GB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soon as possible</a:t>
            </a:r>
          </a:p>
          <a:p>
            <a:pPr algn="ctr"/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This course (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Veranstaltungsnummer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156687) will then be changed </a:t>
            </a:r>
          </a:p>
          <a:p>
            <a:pPr algn="ctr"/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553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832638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Now, we need to introduce some packages that will make your life </a:t>
            </a:r>
            <a:r>
              <a:rPr lang="en-GB" sz="2400" b="1" i="1" u="sng" dirty="0">
                <a:latin typeface="Segoe UI" panose="020B0502040204020203" pitchFamily="34" charset="0"/>
                <a:cs typeface="Segoe UI" panose="020B0502040204020203" pitchFamily="34" charset="0"/>
              </a:rPr>
              <a:t>much easier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and are mostly part of the </a:t>
            </a: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tidyverse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here</a:t>
            </a:r>
          </a:p>
          <a:p>
            <a:pPr marL="285750">
              <a:spcAft>
                <a:spcPts val="600"/>
              </a:spcAft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haven </a:t>
            </a:r>
            <a:r>
              <a:rPr lang="en-GB" sz="2400" dirty="0">
                <a:latin typeface="Lucida Sans" panose="020B0602030504020204" pitchFamily="34" charset="0"/>
                <a:cs typeface="Segoe UI" panose="020B0502040204020203" pitchFamily="34" charset="0"/>
              </a:rPr>
              <a:t>(allows to upload different dataset formats)</a:t>
            </a:r>
          </a:p>
          <a:p>
            <a:pPr marL="285750">
              <a:spcAft>
                <a:spcPts val="600"/>
              </a:spcAft>
            </a:pP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dplyr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magrittr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latin typeface="Lucida Sans" panose="020B0602030504020204" pitchFamily="34" charset="0"/>
                <a:cs typeface="Segoe UI" panose="020B0502040204020203" pitchFamily="34" charset="0"/>
              </a:rPr>
              <a:t>(the pipe operator)</a:t>
            </a:r>
          </a:p>
          <a:p>
            <a:pPr marL="285750">
              <a:spcAft>
                <a:spcPts val="600"/>
              </a:spcAft>
            </a:pPr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ggplot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latin typeface="Lucida Sans" panose="020B0602030504020204" pitchFamily="34" charset="0"/>
                <a:cs typeface="Segoe UI" panose="020B0502040204020203" pitchFamily="34" charset="0"/>
              </a:rPr>
              <a:t>(for visualizations)</a:t>
            </a:r>
          </a:p>
          <a:p>
            <a:pPr marL="285750">
              <a:spcAft>
                <a:spcPts val="600"/>
              </a:spcAft>
            </a:pP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endParaRPr lang="en-GB" sz="2400" dirty="0">
              <a:solidFill>
                <a:srgbClr val="C00000"/>
              </a:solidFill>
              <a:latin typeface="Lucida Sans" panose="020B0602030504020204" pitchFamily="34" charset="0"/>
              <a:cs typeface="Segoe UI" panose="020B0502040204020203" pitchFamily="34" charset="0"/>
            </a:endParaRPr>
          </a:p>
          <a:p>
            <a:pPr marL="285750">
              <a:spcAft>
                <a:spcPts val="600"/>
              </a:spcAft>
            </a:pP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224520A1-B634-487A-98EE-0C6B260B6349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R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packages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	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5059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31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28.04.2025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Hands-on</a:t>
            </a: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practice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123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Checkpoint 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BAC91-305D-41CA-9DC5-488F62DEBA8F}"/>
              </a:ext>
            </a:extLst>
          </p:cNvPr>
          <p:cNvSpPr txBox="1"/>
          <p:nvPr/>
        </p:nvSpPr>
        <p:spPr>
          <a:xfrm>
            <a:off x="1625399" y="2967335"/>
            <a:ext cx="1923815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Git &amp; </a:t>
            </a:r>
            <a:r>
              <a:rPr lang="en-GB" sz="2400" dirty="0" err="1">
                <a:solidFill>
                  <a:schemeClr val="bg1"/>
                </a:solidFill>
              </a:rPr>
              <a:t>Github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AE83-C265-4959-A625-39E61661E49C}"/>
              </a:ext>
            </a:extLst>
          </p:cNvPr>
          <p:cNvSpPr txBox="1"/>
          <p:nvPr/>
        </p:nvSpPr>
        <p:spPr>
          <a:xfrm>
            <a:off x="3549215" y="2998112"/>
            <a:ext cx="6486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Did you clone the repository? Issues? </a:t>
            </a:r>
          </a:p>
        </p:txBody>
      </p:sp>
    </p:spTree>
    <p:extLst>
      <p:ext uri="{BB962C8B-B14F-4D97-AF65-F5344CB8AC3E}">
        <p14:creationId xmlns:p14="http://schemas.microsoft.com/office/powerpoint/2010/main" val="3416016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Formatting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your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script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CF40D46-4EC9-4822-845D-C12C4BBB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30" y="1219846"/>
            <a:ext cx="6962948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There are very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few clear rules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about it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My (current) workflow (that you don’t have to follow, until you remain rational in your choices) is the following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Admin/Setup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alt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packages, and options of the session, and environment cleaning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 with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functions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used in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session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</a:t>
            </a: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loading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 for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 wrangling 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 for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 for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visualizations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tables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Tab for exporting the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output datasets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485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CF40D46-4EC9-4822-845D-C12C4BBB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30" y="2720251"/>
            <a:ext cx="696294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Fetch your repository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with the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new version of the repository online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Open the a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new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script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save it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in the scripts folder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Let’s start working with it!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90DEFE-ABE4-4142-A0DD-23910225D4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715" y="2495345"/>
            <a:ext cx="1673359" cy="1561802"/>
          </a:xfrm>
          <a:prstGeom prst="rect">
            <a:avLst/>
          </a:prstGeom>
        </p:spPr>
      </p:pic>
      <p:sp>
        <p:nvSpPr>
          <p:cNvPr id="13" name="PlaceHolder 1">
            <a:extLst>
              <a:ext uri="{FF2B5EF4-FFF2-40B4-BE49-F238E27FC236}">
                <a16:creationId xmlns:a16="http://schemas.microsoft.com/office/drawing/2014/main" id="{75CC2C87-F0FE-44B0-AB0C-ECE5CFAF834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Hands-on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session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8424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Hands-on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session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CF40D46-4EC9-4822-845D-C12C4BBB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780" y="2358793"/>
            <a:ext cx="6962948" cy="346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GB" alt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Hints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are working with </a:t>
            </a:r>
            <a:r>
              <a:rPr lang="en-GB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one wave</a:t>
            </a: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of a </a:t>
            </a:r>
            <a:r>
              <a:rPr lang="en-GB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cross-sectional surve</a:t>
            </a: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y, this means that </a:t>
            </a:r>
            <a:r>
              <a:rPr lang="en-GB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the rows represent an individual interviewed at one single point in time</a:t>
            </a: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Therefore the values in the columns (variables) are the replies of the respondent to the survey questions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People can also </a:t>
            </a:r>
            <a:r>
              <a:rPr lang="en-GB" altLang="en-US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do not reply</a:t>
            </a: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, because they don’t know the answer or other reasons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Usually these values are what we call “missing values”, and normally are dropped from the analyses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31575DE-1C14-4428-8D4F-89F23461B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20" y="1499196"/>
            <a:ext cx="6962948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Admin/Setup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altLang="en-US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install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sz="2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packages, and options of the session, and environment cleaning </a:t>
            </a:r>
            <a:endParaRPr lang="en-US" altLang="en-US" sz="2000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Load</a:t>
            </a:r>
            <a:r>
              <a:rPr lang="en-US" alt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data using </a:t>
            </a:r>
            <a:r>
              <a:rPr lang="en-US" altLang="en-US" sz="2000" dirty="0">
                <a:solidFill>
                  <a:srgbClr val="C00000"/>
                </a:solidFill>
                <a:latin typeface="Lucida Sans" panose="020B0602030504020204" pitchFamily="34" charset="0"/>
                <a:cs typeface="Segoe UI" panose="020B0502040204020203" pitchFamily="34" charset="0"/>
              </a:rPr>
              <a:t>here</a:t>
            </a:r>
            <a:endParaRPr lang="en-US" alt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  <a:cs typeface="Segoe UI" panose="020B0502040204020203" pitchFamily="34" charset="0"/>
            </a:endParaRP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en-US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variable of interest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Check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the</a:t>
            </a:r>
            <a:r>
              <a:rPr lang="en-US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4073360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36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28.04.2025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2900">
              <a:spcAft>
                <a:spcPts val="1800"/>
              </a:spcAft>
              <a:buNone/>
              <a:defRPr/>
            </a:pP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486828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 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AB066-1468-4C34-BFC1-161D3C6544D9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Tbd</a:t>
            </a:r>
            <a:endParaRPr lang="en-GB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536D3-E84D-4BD3-960E-A3FA0CD5E639}"/>
              </a:ext>
            </a:extLst>
          </p:cNvPr>
          <p:cNvSpPr txBox="1"/>
          <p:nvPr/>
        </p:nvSpPr>
        <p:spPr>
          <a:xfrm>
            <a:off x="4206582" y="2920705"/>
            <a:ext cx="3778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Probably some coding depending on how it went today</a:t>
            </a:r>
          </a:p>
        </p:txBody>
      </p:sp>
    </p:spTree>
    <p:extLst>
      <p:ext uri="{BB962C8B-B14F-4D97-AF65-F5344CB8AC3E}">
        <p14:creationId xmlns:p14="http://schemas.microsoft.com/office/powerpoint/2010/main" val="907835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116280" y="762480"/>
            <a:ext cx="12187080" cy="266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Thank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for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attention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!</a:t>
            </a:r>
            <a:endParaRPr lang="de-DE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2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57BB37E-8E49-42D7-B526-EBA47C0B32D0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2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D2B3F6-8D26-44B8-AAA5-7BF7BE8B47B8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127C30F-18DE-49B3-94A5-53C191095924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4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28.04.2025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85340" y="1622188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6000" b="1" spc="-1" dirty="0">
                <a:solidFill>
                  <a:srgbClr val="004876"/>
                </a:solidFill>
                <a:latin typeface="Segoe UI"/>
              </a:rPr>
              <a:t>Review </a:t>
            </a:r>
            <a:r>
              <a:rPr lang="de-DE" sz="6000" b="1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60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6000" b="1" spc="-1" dirty="0" err="1">
                <a:solidFill>
                  <a:srgbClr val="004876"/>
                </a:solidFill>
                <a:latin typeface="Segoe UI"/>
              </a:rPr>
              <a:t>the</a:t>
            </a:r>
            <a:r>
              <a:rPr lang="de-DE" sz="60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6000" b="1" spc="-1" dirty="0" err="1">
                <a:solidFill>
                  <a:srgbClr val="C00000"/>
                </a:solidFill>
                <a:latin typeface="Segoe UI"/>
              </a:rPr>
              <a:t>assignments</a:t>
            </a:r>
            <a:endParaRPr lang="de-DE" sz="60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38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#1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Did you </a:t>
            </a:r>
            <a:r>
              <a:rPr lang="en-GB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read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B9F85D88-779B-4EFC-8DD5-B7428D4233BF}"/>
              </a:ext>
            </a:extLst>
          </p:cNvPr>
          <p:cNvSpPr txBox="1"/>
          <p:nvPr/>
        </p:nvSpPr>
        <p:spPr>
          <a:xfrm>
            <a:off x="2232212" y="2920706"/>
            <a:ext cx="1891553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15294EE7-1D55-4D7B-9226-B523CE364BF2}"/>
              </a:ext>
            </a:extLst>
          </p:cNvPr>
          <p:cNvSpPr txBox="1"/>
          <p:nvPr/>
        </p:nvSpPr>
        <p:spPr>
          <a:xfrm>
            <a:off x="4206582" y="2920705"/>
            <a:ext cx="6486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846D1610-BA5F-4ED6-B113-04B7A7591448}"/>
              </a:ext>
            </a:extLst>
          </p:cNvPr>
          <p:cNvSpPr txBox="1"/>
          <p:nvPr/>
        </p:nvSpPr>
        <p:spPr>
          <a:xfrm>
            <a:off x="4197617" y="2911740"/>
            <a:ext cx="6486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Agresti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Finlay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(2009) - Chapters 1, 2, 3</a:t>
            </a:r>
          </a:p>
        </p:txBody>
      </p:sp>
    </p:spTree>
    <p:extLst>
      <p:ext uri="{BB962C8B-B14F-4D97-AF65-F5344CB8AC3E}">
        <p14:creationId xmlns:p14="http://schemas.microsoft.com/office/powerpoint/2010/main" val="189585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#2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3825795" y="1609767"/>
            <a:ext cx="4516077" cy="1631216"/>
          </a:xfrm>
          <a:custGeom>
            <a:avLst/>
            <a:gdLst>
              <a:gd name="connsiteX0" fmla="*/ 0 w 4516077"/>
              <a:gd name="connsiteY0" fmla="*/ 0 h 1631216"/>
              <a:gd name="connsiteX1" fmla="*/ 690315 w 4516077"/>
              <a:gd name="connsiteY1" fmla="*/ 0 h 1631216"/>
              <a:gd name="connsiteX2" fmla="*/ 1290308 w 4516077"/>
              <a:gd name="connsiteY2" fmla="*/ 0 h 1631216"/>
              <a:gd name="connsiteX3" fmla="*/ 1980622 w 4516077"/>
              <a:gd name="connsiteY3" fmla="*/ 0 h 1631216"/>
              <a:gd name="connsiteX4" fmla="*/ 2535455 w 4516077"/>
              <a:gd name="connsiteY4" fmla="*/ 0 h 1631216"/>
              <a:gd name="connsiteX5" fmla="*/ 3180609 w 4516077"/>
              <a:gd name="connsiteY5" fmla="*/ 0 h 1631216"/>
              <a:gd name="connsiteX6" fmla="*/ 3916084 w 4516077"/>
              <a:gd name="connsiteY6" fmla="*/ 0 h 1631216"/>
              <a:gd name="connsiteX7" fmla="*/ 4516077 w 4516077"/>
              <a:gd name="connsiteY7" fmla="*/ 0 h 1631216"/>
              <a:gd name="connsiteX8" fmla="*/ 4516077 w 4516077"/>
              <a:gd name="connsiteY8" fmla="*/ 560051 h 1631216"/>
              <a:gd name="connsiteX9" fmla="*/ 4516077 w 4516077"/>
              <a:gd name="connsiteY9" fmla="*/ 1136414 h 1631216"/>
              <a:gd name="connsiteX10" fmla="*/ 4516077 w 4516077"/>
              <a:gd name="connsiteY10" fmla="*/ 1631216 h 1631216"/>
              <a:gd name="connsiteX11" fmla="*/ 3961245 w 4516077"/>
              <a:gd name="connsiteY11" fmla="*/ 1631216 h 1631216"/>
              <a:gd name="connsiteX12" fmla="*/ 3270930 w 4516077"/>
              <a:gd name="connsiteY12" fmla="*/ 1631216 h 1631216"/>
              <a:gd name="connsiteX13" fmla="*/ 2670937 w 4516077"/>
              <a:gd name="connsiteY13" fmla="*/ 1631216 h 1631216"/>
              <a:gd name="connsiteX14" fmla="*/ 2070944 w 4516077"/>
              <a:gd name="connsiteY14" fmla="*/ 1631216 h 1631216"/>
              <a:gd name="connsiteX15" fmla="*/ 1561272 w 4516077"/>
              <a:gd name="connsiteY15" fmla="*/ 1631216 h 1631216"/>
              <a:gd name="connsiteX16" fmla="*/ 1051601 w 4516077"/>
              <a:gd name="connsiteY16" fmla="*/ 1631216 h 1631216"/>
              <a:gd name="connsiteX17" fmla="*/ 0 w 4516077"/>
              <a:gd name="connsiteY17" fmla="*/ 1631216 h 1631216"/>
              <a:gd name="connsiteX18" fmla="*/ 0 w 4516077"/>
              <a:gd name="connsiteY18" fmla="*/ 1103789 h 1631216"/>
              <a:gd name="connsiteX19" fmla="*/ 0 w 4516077"/>
              <a:gd name="connsiteY19" fmla="*/ 527427 h 1631216"/>
              <a:gd name="connsiteX20" fmla="*/ 0 w 4516077"/>
              <a:gd name="connsiteY20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16077" h="1631216" extrusionOk="0">
                <a:moveTo>
                  <a:pt x="0" y="0"/>
                </a:moveTo>
                <a:cubicBezTo>
                  <a:pt x="166150" y="-1585"/>
                  <a:pt x="412607" y="-30951"/>
                  <a:pt x="690315" y="0"/>
                </a:cubicBezTo>
                <a:cubicBezTo>
                  <a:pt x="968023" y="30951"/>
                  <a:pt x="1105294" y="12633"/>
                  <a:pt x="1290308" y="0"/>
                </a:cubicBezTo>
                <a:cubicBezTo>
                  <a:pt x="1475322" y="-12633"/>
                  <a:pt x="1648684" y="-26766"/>
                  <a:pt x="1980622" y="0"/>
                </a:cubicBezTo>
                <a:cubicBezTo>
                  <a:pt x="2312560" y="26766"/>
                  <a:pt x="2346258" y="-15919"/>
                  <a:pt x="2535455" y="0"/>
                </a:cubicBezTo>
                <a:cubicBezTo>
                  <a:pt x="2724652" y="15919"/>
                  <a:pt x="3011554" y="-12403"/>
                  <a:pt x="3180609" y="0"/>
                </a:cubicBezTo>
                <a:cubicBezTo>
                  <a:pt x="3349664" y="12403"/>
                  <a:pt x="3711624" y="-34464"/>
                  <a:pt x="3916084" y="0"/>
                </a:cubicBezTo>
                <a:cubicBezTo>
                  <a:pt x="4120544" y="34464"/>
                  <a:pt x="4326312" y="-18681"/>
                  <a:pt x="4516077" y="0"/>
                </a:cubicBezTo>
                <a:cubicBezTo>
                  <a:pt x="4501512" y="202721"/>
                  <a:pt x="4527133" y="351697"/>
                  <a:pt x="4516077" y="560051"/>
                </a:cubicBezTo>
                <a:cubicBezTo>
                  <a:pt x="4505021" y="768405"/>
                  <a:pt x="4536118" y="947549"/>
                  <a:pt x="4516077" y="1136414"/>
                </a:cubicBezTo>
                <a:cubicBezTo>
                  <a:pt x="4496036" y="1325279"/>
                  <a:pt x="4501563" y="1517771"/>
                  <a:pt x="4516077" y="1631216"/>
                </a:cubicBezTo>
                <a:cubicBezTo>
                  <a:pt x="4329585" y="1613612"/>
                  <a:pt x="4120134" y="1629948"/>
                  <a:pt x="3961245" y="1631216"/>
                </a:cubicBezTo>
                <a:cubicBezTo>
                  <a:pt x="3802356" y="1632484"/>
                  <a:pt x="3481112" y="1597885"/>
                  <a:pt x="3270930" y="1631216"/>
                </a:cubicBezTo>
                <a:cubicBezTo>
                  <a:pt x="3060749" y="1664547"/>
                  <a:pt x="2793550" y="1610106"/>
                  <a:pt x="2670937" y="1631216"/>
                </a:cubicBezTo>
                <a:cubicBezTo>
                  <a:pt x="2548324" y="1652326"/>
                  <a:pt x="2309171" y="1615102"/>
                  <a:pt x="2070944" y="1631216"/>
                </a:cubicBezTo>
                <a:cubicBezTo>
                  <a:pt x="1832717" y="1647330"/>
                  <a:pt x="1739765" y="1647672"/>
                  <a:pt x="1561272" y="1631216"/>
                </a:cubicBezTo>
                <a:cubicBezTo>
                  <a:pt x="1382779" y="1614760"/>
                  <a:pt x="1296734" y="1653903"/>
                  <a:pt x="1051601" y="1631216"/>
                </a:cubicBezTo>
                <a:cubicBezTo>
                  <a:pt x="806468" y="1608529"/>
                  <a:pt x="273860" y="1596461"/>
                  <a:pt x="0" y="1631216"/>
                </a:cubicBezTo>
                <a:cubicBezTo>
                  <a:pt x="-8456" y="1454131"/>
                  <a:pt x="-7453" y="1218073"/>
                  <a:pt x="0" y="1103789"/>
                </a:cubicBezTo>
                <a:cubicBezTo>
                  <a:pt x="7453" y="989505"/>
                  <a:pt x="-19614" y="680821"/>
                  <a:pt x="0" y="527427"/>
                </a:cubicBezTo>
                <a:cubicBezTo>
                  <a:pt x="19614" y="374033"/>
                  <a:pt x="491" y="141697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Did you </a:t>
            </a:r>
            <a:r>
              <a:rPr lang="en-GB" sz="3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clone the repository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algn="ctr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Did it work? Issues?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85D88-779B-4EFC-8DD5-B7428D4233BF}"/>
              </a:ext>
            </a:extLst>
          </p:cNvPr>
          <p:cNvSpPr txBox="1"/>
          <p:nvPr/>
        </p:nvSpPr>
        <p:spPr>
          <a:xfrm>
            <a:off x="2492188" y="3482547"/>
            <a:ext cx="1333607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Repo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15294EE7-1D55-4D7B-9226-B523CE364BF2}"/>
              </a:ext>
            </a:extLst>
          </p:cNvPr>
          <p:cNvSpPr txBox="1"/>
          <p:nvPr/>
        </p:nvSpPr>
        <p:spPr>
          <a:xfrm>
            <a:off x="3837961" y="3429000"/>
            <a:ext cx="64862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https://github.com/giucarny/qrps_sose25/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F9407-C1CC-4EA5-B776-EE81E6CC8F49}"/>
              </a:ext>
            </a:extLst>
          </p:cNvPr>
          <p:cNvSpPr txBox="1"/>
          <p:nvPr/>
        </p:nvSpPr>
        <p:spPr>
          <a:xfrm>
            <a:off x="2227139" y="4236083"/>
            <a:ext cx="346354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Did you check the additional resources I suggested?</a:t>
            </a:r>
          </a:p>
          <a:p>
            <a:pPr algn="ctr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What’s the difference between forking and cloning…</a:t>
            </a:r>
          </a:p>
          <a:p>
            <a:pPr algn="ctr"/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03FB9A-D643-4470-82B5-7E6ECA20D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06476"/>
              </p:ext>
            </p:extLst>
          </p:nvPr>
        </p:nvGraphicFramePr>
        <p:xfrm>
          <a:off x="6312004" y="4130710"/>
          <a:ext cx="4563520" cy="1890477"/>
        </p:xfrm>
        <a:graphic>
          <a:graphicData uri="http://schemas.openxmlformats.org/drawingml/2006/table">
            <a:tbl>
              <a:tblPr/>
              <a:tblGrid>
                <a:gridCol w="1140880">
                  <a:extLst>
                    <a:ext uri="{9D8B030D-6E8A-4147-A177-3AD203B41FA5}">
                      <a16:colId xmlns:a16="http://schemas.microsoft.com/office/drawing/2014/main" val="1293057814"/>
                    </a:ext>
                  </a:extLst>
                </a:gridCol>
                <a:gridCol w="1140880">
                  <a:extLst>
                    <a:ext uri="{9D8B030D-6E8A-4147-A177-3AD203B41FA5}">
                      <a16:colId xmlns:a16="http://schemas.microsoft.com/office/drawing/2014/main" val="1657255633"/>
                    </a:ext>
                  </a:extLst>
                </a:gridCol>
                <a:gridCol w="1140880">
                  <a:extLst>
                    <a:ext uri="{9D8B030D-6E8A-4147-A177-3AD203B41FA5}">
                      <a16:colId xmlns:a16="http://schemas.microsoft.com/office/drawing/2014/main" val="1559185677"/>
                    </a:ext>
                  </a:extLst>
                </a:gridCol>
                <a:gridCol w="1140880">
                  <a:extLst>
                    <a:ext uri="{9D8B030D-6E8A-4147-A177-3AD203B41FA5}">
                      <a16:colId xmlns:a16="http://schemas.microsoft.com/office/drawing/2014/main" val="280602200"/>
                    </a:ext>
                  </a:extLst>
                </a:gridCol>
              </a:tblGrid>
              <a:tr h="432462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Action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Where It Happens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Typical Use Case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684351"/>
                  </a:ext>
                </a:extLst>
              </a:tr>
              <a:tr h="630159">
                <a:tc>
                  <a:txBody>
                    <a:bodyPr/>
                    <a:lstStyle/>
                    <a:p>
                      <a:r>
                        <a:rPr lang="en-GB" sz="1200" dirty="0"/>
                        <a:t>Fork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On GitHub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Create your own copy of a repository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Contributing to someone else's project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834488"/>
                  </a:ext>
                </a:extLst>
              </a:tr>
              <a:tr h="827856">
                <a:tc>
                  <a:txBody>
                    <a:bodyPr/>
                    <a:lstStyle/>
                    <a:p>
                      <a:r>
                        <a:rPr lang="en-GB" sz="1200"/>
                        <a:t>Clone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On your computer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Work on a repository locally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Developing with local tools and environment</a:t>
                      </a:r>
                    </a:p>
                  </a:txBody>
                  <a:tcPr marL="28575" marR="28575" marT="14287" marB="14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81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27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6D4CC-7334-4849-8120-B7B007D2288D}"/>
              </a:ext>
            </a:extLst>
          </p:cNvPr>
          <p:cNvSpPr txBox="1"/>
          <p:nvPr/>
        </p:nvSpPr>
        <p:spPr>
          <a:xfrm>
            <a:off x="3959246" y="1578188"/>
            <a:ext cx="4051835" cy="1200329"/>
          </a:xfrm>
          <a:custGeom>
            <a:avLst/>
            <a:gdLst>
              <a:gd name="connsiteX0" fmla="*/ 0 w 4051835"/>
              <a:gd name="connsiteY0" fmla="*/ 0 h 1200329"/>
              <a:gd name="connsiteX1" fmla="*/ 715824 w 4051835"/>
              <a:gd name="connsiteY1" fmla="*/ 0 h 1200329"/>
              <a:gd name="connsiteX2" fmla="*/ 1350612 w 4051835"/>
              <a:gd name="connsiteY2" fmla="*/ 0 h 1200329"/>
              <a:gd name="connsiteX3" fmla="*/ 2066436 w 4051835"/>
              <a:gd name="connsiteY3" fmla="*/ 0 h 1200329"/>
              <a:gd name="connsiteX4" fmla="*/ 2660705 w 4051835"/>
              <a:gd name="connsiteY4" fmla="*/ 0 h 1200329"/>
              <a:gd name="connsiteX5" fmla="*/ 3336011 w 4051835"/>
              <a:gd name="connsiteY5" fmla="*/ 0 h 1200329"/>
              <a:gd name="connsiteX6" fmla="*/ 4051835 w 4051835"/>
              <a:gd name="connsiteY6" fmla="*/ 0 h 1200329"/>
              <a:gd name="connsiteX7" fmla="*/ 4051835 w 4051835"/>
              <a:gd name="connsiteY7" fmla="*/ 564155 h 1200329"/>
              <a:gd name="connsiteX8" fmla="*/ 4051835 w 4051835"/>
              <a:gd name="connsiteY8" fmla="*/ 1200329 h 1200329"/>
              <a:gd name="connsiteX9" fmla="*/ 3295492 w 4051835"/>
              <a:gd name="connsiteY9" fmla="*/ 1200329 h 1200329"/>
              <a:gd name="connsiteX10" fmla="*/ 2741742 w 4051835"/>
              <a:gd name="connsiteY10" fmla="*/ 1200329 h 1200329"/>
              <a:gd name="connsiteX11" fmla="*/ 2025918 w 4051835"/>
              <a:gd name="connsiteY11" fmla="*/ 1200329 h 1200329"/>
              <a:gd name="connsiteX12" fmla="*/ 1310093 w 4051835"/>
              <a:gd name="connsiteY12" fmla="*/ 1200329 h 1200329"/>
              <a:gd name="connsiteX13" fmla="*/ 675306 w 4051835"/>
              <a:gd name="connsiteY13" fmla="*/ 1200329 h 1200329"/>
              <a:gd name="connsiteX14" fmla="*/ 0 w 4051835"/>
              <a:gd name="connsiteY14" fmla="*/ 1200329 h 1200329"/>
              <a:gd name="connsiteX15" fmla="*/ 0 w 4051835"/>
              <a:gd name="connsiteY15" fmla="*/ 636174 h 1200329"/>
              <a:gd name="connsiteX16" fmla="*/ 0 w 4051835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51835" h="1200329" extrusionOk="0">
                <a:moveTo>
                  <a:pt x="0" y="0"/>
                </a:moveTo>
                <a:cubicBezTo>
                  <a:pt x="238560" y="-22359"/>
                  <a:pt x="397125" y="20979"/>
                  <a:pt x="715824" y="0"/>
                </a:cubicBezTo>
                <a:cubicBezTo>
                  <a:pt x="1034523" y="-20979"/>
                  <a:pt x="1155908" y="15509"/>
                  <a:pt x="1350612" y="0"/>
                </a:cubicBezTo>
                <a:cubicBezTo>
                  <a:pt x="1545316" y="-15509"/>
                  <a:pt x="1764388" y="-13184"/>
                  <a:pt x="2066436" y="0"/>
                </a:cubicBezTo>
                <a:cubicBezTo>
                  <a:pt x="2368484" y="13184"/>
                  <a:pt x="2460244" y="16206"/>
                  <a:pt x="2660705" y="0"/>
                </a:cubicBezTo>
                <a:cubicBezTo>
                  <a:pt x="2861166" y="-16206"/>
                  <a:pt x="2998429" y="-25948"/>
                  <a:pt x="3336011" y="0"/>
                </a:cubicBezTo>
                <a:cubicBezTo>
                  <a:pt x="3673593" y="25948"/>
                  <a:pt x="3707988" y="-30247"/>
                  <a:pt x="4051835" y="0"/>
                </a:cubicBezTo>
                <a:cubicBezTo>
                  <a:pt x="4025514" y="196861"/>
                  <a:pt x="4046612" y="342455"/>
                  <a:pt x="4051835" y="564155"/>
                </a:cubicBezTo>
                <a:cubicBezTo>
                  <a:pt x="4057058" y="785856"/>
                  <a:pt x="4029540" y="900368"/>
                  <a:pt x="4051835" y="1200329"/>
                </a:cubicBezTo>
                <a:cubicBezTo>
                  <a:pt x="3716272" y="1205716"/>
                  <a:pt x="3651747" y="1203615"/>
                  <a:pt x="3295492" y="1200329"/>
                </a:cubicBezTo>
                <a:cubicBezTo>
                  <a:pt x="2939237" y="1197043"/>
                  <a:pt x="2896920" y="1192113"/>
                  <a:pt x="2741742" y="1200329"/>
                </a:cubicBezTo>
                <a:cubicBezTo>
                  <a:pt x="2586564" y="1208546"/>
                  <a:pt x="2228317" y="1226521"/>
                  <a:pt x="2025918" y="1200329"/>
                </a:cubicBezTo>
                <a:cubicBezTo>
                  <a:pt x="1823519" y="1174137"/>
                  <a:pt x="1586462" y="1196171"/>
                  <a:pt x="1310093" y="1200329"/>
                </a:cubicBezTo>
                <a:cubicBezTo>
                  <a:pt x="1033725" y="1204487"/>
                  <a:pt x="939487" y="1219465"/>
                  <a:pt x="675306" y="1200329"/>
                </a:cubicBezTo>
                <a:cubicBezTo>
                  <a:pt x="411125" y="1181193"/>
                  <a:pt x="312936" y="1174595"/>
                  <a:pt x="0" y="1200329"/>
                </a:cubicBezTo>
                <a:cubicBezTo>
                  <a:pt x="17778" y="937936"/>
                  <a:pt x="18186" y="875685"/>
                  <a:pt x="0" y="636174"/>
                </a:cubicBezTo>
                <a:cubicBezTo>
                  <a:pt x="-18186" y="396663"/>
                  <a:pt x="-16243" y="204953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How is it going with your </a:t>
            </a:r>
            <a:r>
              <a:rPr lang="en-GB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pic>
        <p:nvPicPr>
          <p:cNvPr id="10" name="Picture 9">
            <a:hlinkClick r:id="rId3"/>
            <a:extLst>
              <a:ext uri="{FF2B5EF4-FFF2-40B4-BE49-F238E27FC236}">
                <a16:creationId xmlns:a16="http://schemas.microsoft.com/office/drawing/2014/main" id="{AB799A2F-8474-4F4B-9E88-744917ACB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2028" y="2853757"/>
            <a:ext cx="2815920" cy="27094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09C44F-1F5B-4B0F-BFC9-9C15059E1D2B}"/>
              </a:ext>
            </a:extLst>
          </p:cNvPr>
          <p:cNvSpPr txBox="1"/>
          <p:nvPr/>
        </p:nvSpPr>
        <p:spPr>
          <a:xfrm>
            <a:off x="7437948" y="4631846"/>
            <a:ext cx="143340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ependent </a:t>
            </a:r>
            <a:b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59CF1-A89B-4040-A961-0333FD0C798B}"/>
              </a:ext>
            </a:extLst>
          </p:cNvPr>
          <p:cNvSpPr txBox="1"/>
          <p:nvPr/>
        </p:nvSpPr>
        <p:spPr>
          <a:xfrm>
            <a:off x="3245012" y="4632893"/>
            <a:ext cx="1552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ndependent </a:t>
            </a:r>
            <a:b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415071-764B-4561-A793-210EE61CBD97}"/>
              </a:ext>
            </a:extLst>
          </p:cNvPr>
          <p:cNvSpPr txBox="1"/>
          <p:nvPr/>
        </p:nvSpPr>
        <p:spPr>
          <a:xfrm>
            <a:off x="6262448" y="3046289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onfounder</a:t>
            </a:r>
          </a:p>
        </p:txBody>
      </p:sp>
      <p:sp>
        <p:nvSpPr>
          <p:cNvPr id="14" name="PlaceHolder 1">
            <a:extLst>
              <a:ext uri="{FF2B5EF4-FFF2-40B4-BE49-F238E27FC236}">
                <a16:creationId xmlns:a16="http://schemas.microsoft.com/office/drawing/2014/main" id="{F427C6E3-57E7-49BE-B581-580697DD86CB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#3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E84633-BCA2-42E0-81FD-458908D80FD5}"/>
              </a:ext>
            </a:extLst>
          </p:cNvPr>
          <p:cNvSpPr txBox="1"/>
          <p:nvPr/>
        </p:nvSpPr>
        <p:spPr>
          <a:xfrm>
            <a:off x="1020925" y="2030626"/>
            <a:ext cx="2841812" cy="1015663"/>
          </a:xfrm>
          <a:custGeom>
            <a:avLst/>
            <a:gdLst>
              <a:gd name="connsiteX0" fmla="*/ 0 w 2841812"/>
              <a:gd name="connsiteY0" fmla="*/ 0 h 1015663"/>
              <a:gd name="connsiteX1" fmla="*/ 596781 w 2841812"/>
              <a:gd name="connsiteY1" fmla="*/ 0 h 1015663"/>
              <a:gd name="connsiteX2" fmla="*/ 1136725 w 2841812"/>
              <a:gd name="connsiteY2" fmla="*/ 0 h 1015663"/>
              <a:gd name="connsiteX3" fmla="*/ 1733505 w 2841812"/>
              <a:gd name="connsiteY3" fmla="*/ 0 h 1015663"/>
              <a:gd name="connsiteX4" fmla="*/ 2245031 w 2841812"/>
              <a:gd name="connsiteY4" fmla="*/ 0 h 1015663"/>
              <a:gd name="connsiteX5" fmla="*/ 2841812 w 2841812"/>
              <a:gd name="connsiteY5" fmla="*/ 0 h 1015663"/>
              <a:gd name="connsiteX6" fmla="*/ 2841812 w 2841812"/>
              <a:gd name="connsiteY6" fmla="*/ 528145 h 1015663"/>
              <a:gd name="connsiteX7" fmla="*/ 2841812 w 2841812"/>
              <a:gd name="connsiteY7" fmla="*/ 1015663 h 1015663"/>
              <a:gd name="connsiteX8" fmla="*/ 2245031 w 2841812"/>
              <a:gd name="connsiteY8" fmla="*/ 1015663 h 1015663"/>
              <a:gd name="connsiteX9" fmla="*/ 1619833 w 2841812"/>
              <a:gd name="connsiteY9" fmla="*/ 1015663 h 1015663"/>
              <a:gd name="connsiteX10" fmla="*/ 1136725 w 2841812"/>
              <a:gd name="connsiteY10" fmla="*/ 1015663 h 1015663"/>
              <a:gd name="connsiteX11" fmla="*/ 539944 w 2841812"/>
              <a:gd name="connsiteY11" fmla="*/ 1015663 h 1015663"/>
              <a:gd name="connsiteX12" fmla="*/ 0 w 2841812"/>
              <a:gd name="connsiteY12" fmla="*/ 1015663 h 1015663"/>
              <a:gd name="connsiteX13" fmla="*/ 0 w 2841812"/>
              <a:gd name="connsiteY13" fmla="*/ 517988 h 1015663"/>
              <a:gd name="connsiteX14" fmla="*/ 0 w 2841812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1812" h="1015663" extrusionOk="0">
                <a:moveTo>
                  <a:pt x="0" y="0"/>
                </a:moveTo>
                <a:cubicBezTo>
                  <a:pt x="265992" y="16001"/>
                  <a:pt x="441827" y="14684"/>
                  <a:pt x="596781" y="0"/>
                </a:cubicBezTo>
                <a:cubicBezTo>
                  <a:pt x="751735" y="-14684"/>
                  <a:pt x="874478" y="21019"/>
                  <a:pt x="1136725" y="0"/>
                </a:cubicBezTo>
                <a:cubicBezTo>
                  <a:pt x="1398972" y="-21019"/>
                  <a:pt x="1596527" y="27979"/>
                  <a:pt x="1733505" y="0"/>
                </a:cubicBezTo>
                <a:cubicBezTo>
                  <a:pt x="1870483" y="-27979"/>
                  <a:pt x="2027622" y="11306"/>
                  <a:pt x="2245031" y="0"/>
                </a:cubicBezTo>
                <a:cubicBezTo>
                  <a:pt x="2462440" y="-11306"/>
                  <a:pt x="2550573" y="-17876"/>
                  <a:pt x="2841812" y="0"/>
                </a:cubicBezTo>
                <a:cubicBezTo>
                  <a:pt x="2838729" y="204342"/>
                  <a:pt x="2821350" y="335967"/>
                  <a:pt x="2841812" y="528145"/>
                </a:cubicBezTo>
                <a:cubicBezTo>
                  <a:pt x="2862274" y="720324"/>
                  <a:pt x="2847635" y="855611"/>
                  <a:pt x="2841812" y="1015663"/>
                </a:cubicBezTo>
                <a:cubicBezTo>
                  <a:pt x="2649526" y="1019916"/>
                  <a:pt x="2516018" y="1026290"/>
                  <a:pt x="2245031" y="1015663"/>
                </a:cubicBezTo>
                <a:cubicBezTo>
                  <a:pt x="1974044" y="1005036"/>
                  <a:pt x="1759081" y="989314"/>
                  <a:pt x="1619833" y="1015663"/>
                </a:cubicBezTo>
                <a:cubicBezTo>
                  <a:pt x="1480585" y="1042012"/>
                  <a:pt x="1239031" y="1001538"/>
                  <a:pt x="1136725" y="1015663"/>
                </a:cubicBezTo>
                <a:cubicBezTo>
                  <a:pt x="1034419" y="1029788"/>
                  <a:pt x="785410" y="1020502"/>
                  <a:pt x="539944" y="1015663"/>
                </a:cubicBezTo>
                <a:cubicBezTo>
                  <a:pt x="294478" y="1010824"/>
                  <a:pt x="114025" y="1000686"/>
                  <a:pt x="0" y="1015663"/>
                </a:cubicBezTo>
                <a:cubicBezTo>
                  <a:pt x="-4536" y="811710"/>
                  <a:pt x="-19494" y="659015"/>
                  <a:pt x="0" y="517988"/>
                </a:cubicBezTo>
                <a:cubicBezTo>
                  <a:pt x="19494" y="376962"/>
                  <a:pt x="13653" y="207073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Did you select your variable from the questionnaire?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C8DA1E-7EE7-4086-9A7F-0F15E6CDFDDE}"/>
              </a:ext>
            </a:extLst>
          </p:cNvPr>
          <p:cNvSpPr txBox="1"/>
          <p:nvPr/>
        </p:nvSpPr>
        <p:spPr>
          <a:xfrm>
            <a:off x="960006" y="3168721"/>
            <a:ext cx="2841812" cy="707886"/>
          </a:xfrm>
          <a:custGeom>
            <a:avLst/>
            <a:gdLst>
              <a:gd name="connsiteX0" fmla="*/ 0 w 2841812"/>
              <a:gd name="connsiteY0" fmla="*/ 0 h 707886"/>
              <a:gd name="connsiteX1" fmla="*/ 596781 w 2841812"/>
              <a:gd name="connsiteY1" fmla="*/ 0 h 707886"/>
              <a:gd name="connsiteX2" fmla="*/ 1136725 w 2841812"/>
              <a:gd name="connsiteY2" fmla="*/ 0 h 707886"/>
              <a:gd name="connsiteX3" fmla="*/ 1733505 w 2841812"/>
              <a:gd name="connsiteY3" fmla="*/ 0 h 707886"/>
              <a:gd name="connsiteX4" fmla="*/ 2245031 w 2841812"/>
              <a:gd name="connsiteY4" fmla="*/ 0 h 707886"/>
              <a:gd name="connsiteX5" fmla="*/ 2841812 w 2841812"/>
              <a:gd name="connsiteY5" fmla="*/ 0 h 707886"/>
              <a:gd name="connsiteX6" fmla="*/ 2841812 w 2841812"/>
              <a:gd name="connsiteY6" fmla="*/ 368101 h 707886"/>
              <a:gd name="connsiteX7" fmla="*/ 2841812 w 2841812"/>
              <a:gd name="connsiteY7" fmla="*/ 707886 h 707886"/>
              <a:gd name="connsiteX8" fmla="*/ 2245031 w 2841812"/>
              <a:gd name="connsiteY8" fmla="*/ 707886 h 707886"/>
              <a:gd name="connsiteX9" fmla="*/ 1619833 w 2841812"/>
              <a:gd name="connsiteY9" fmla="*/ 707886 h 707886"/>
              <a:gd name="connsiteX10" fmla="*/ 1136725 w 2841812"/>
              <a:gd name="connsiteY10" fmla="*/ 707886 h 707886"/>
              <a:gd name="connsiteX11" fmla="*/ 539944 w 2841812"/>
              <a:gd name="connsiteY11" fmla="*/ 707886 h 707886"/>
              <a:gd name="connsiteX12" fmla="*/ 0 w 2841812"/>
              <a:gd name="connsiteY12" fmla="*/ 707886 h 707886"/>
              <a:gd name="connsiteX13" fmla="*/ 0 w 2841812"/>
              <a:gd name="connsiteY13" fmla="*/ 361022 h 707886"/>
              <a:gd name="connsiteX14" fmla="*/ 0 w 2841812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1812" h="707886" extrusionOk="0">
                <a:moveTo>
                  <a:pt x="0" y="0"/>
                </a:moveTo>
                <a:cubicBezTo>
                  <a:pt x="265992" y="16001"/>
                  <a:pt x="441827" y="14684"/>
                  <a:pt x="596781" y="0"/>
                </a:cubicBezTo>
                <a:cubicBezTo>
                  <a:pt x="751735" y="-14684"/>
                  <a:pt x="874478" y="21019"/>
                  <a:pt x="1136725" y="0"/>
                </a:cubicBezTo>
                <a:cubicBezTo>
                  <a:pt x="1398972" y="-21019"/>
                  <a:pt x="1596527" y="27979"/>
                  <a:pt x="1733505" y="0"/>
                </a:cubicBezTo>
                <a:cubicBezTo>
                  <a:pt x="1870483" y="-27979"/>
                  <a:pt x="2027622" y="11306"/>
                  <a:pt x="2245031" y="0"/>
                </a:cubicBezTo>
                <a:cubicBezTo>
                  <a:pt x="2462440" y="-11306"/>
                  <a:pt x="2550573" y="-17876"/>
                  <a:pt x="2841812" y="0"/>
                </a:cubicBezTo>
                <a:cubicBezTo>
                  <a:pt x="2842962" y="83426"/>
                  <a:pt x="2849477" y="224653"/>
                  <a:pt x="2841812" y="368101"/>
                </a:cubicBezTo>
                <a:cubicBezTo>
                  <a:pt x="2834147" y="511549"/>
                  <a:pt x="2856751" y="602309"/>
                  <a:pt x="2841812" y="707886"/>
                </a:cubicBezTo>
                <a:cubicBezTo>
                  <a:pt x="2649526" y="712139"/>
                  <a:pt x="2516018" y="718513"/>
                  <a:pt x="2245031" y="707886"/>
                </a:cubicBezTo>
                <a:cubicBezTo>
                  <a:pt x="1974044" y="697259"/>
                  <a:pt x="1759081" y="681537"/>
                  <a:pt x="1619833" y="707886"/>
                </a:cubicBezTo>
                <a:cubicBezTo>
                  <a:pt x="1480585" y="734235"/>
                  <a:pt x="1239031" y="693761"/>
                  <a:pt x="1136725" y="707886"/>
                </a:cubicBezTo>
                <a:cubicBezTo>
                  <a:pt x="1034419" y="722011"/>
                  <a:pt x="785410" y="712725"/>
                  <a:pt x="539944" y="707886"/>
                </a:cubicBezTo>
                <a:cubicBezTo>
                  <a:pt x="294478" y="703047"/>
                  <a:pt x="114025" y="692909"/>
                  <a:pt x="0" y="707886"/>
                </a:cubicBezTo>
                <a:cubicBezTo>
                  <a:pt x="4986" y="590567"/>
                  <a:pt x="-4277" y="476846"/>
                  <a:pt x="0" y="361022"/>
                </a:cubicBezTo>
                <a:cubicBezTo>
                  <a:pt x="4277" y="245198"/>
                  <a:pt x="2114" y="89354"/>
                  <a:pt x="0" y="0"/>
                </a:cubicBezTo>
                <a:close/>
              </a:path>
            </a:pathLst>
          </a:custGeom>
          <a:noFill/>
          <a:ln w="9525">
            <a:noFill/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Soon you need to work with it….</a:t>
            </a:r>
          </a:p>
        </p:txBody>
      </p:sp>
    </p:spTree>
    <p:extLst>
      <p:ext uri="{BB962C8B-B14F-4D97-AF65-F5344CB8AC3E}">
        <p14:creationId xmlns:p14="http://schemas.microsoft.com/office/powerpoint/2010/main" val="2088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8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28.04.2025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3068298" y="2124211"/>
            <a:ext cx="6055405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Univariate</a:t>
            </a: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statistics</a:t>
            </a:r>
          </a:p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4800" spc="-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(Categorical)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659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28.04.2025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666176" y="1511593"/>
            <a:ext cx="4701988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Central distribution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Median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Mode</a:t>
            </a:r>
          </a:p>
          <a:p>
            <a:pPr marL="285750" algn="ctr"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Different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statistics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567AB-7AAD-45BE-8384-434B5C5B0720}"/>
              </a:ext>
            </a:extLst>
          </p:cNvPr>
          <p:cNvSpPr txBox="1"/>
          <p:nvPr/>
        </p:nvSpPr>
        <p:spPr>
          <a:xfrm>
            <a:off x="5745780" y="2050202"/>
            <a:ext cx="6104964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Correlation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Covariance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Correlation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ChiSq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61A396-5847-4F89-82E2-832589B4E776}"/>
              </a:ext>
            </a:extLst>
          </p:cNvPr>
          <p:cNvSpPr txBox="1"/>
          <p:nvPr/>
        </p:nvSpPr>
        <p:spPr>
          <a:xfrm>
            <a:off x="2693298" y="3781344"/>
            <a:ext cx="61049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Aft>
                <a:spcPts val="6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Dispersion statistics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Variance/Standard deviation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Standard error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Percentiles/Quantiles </a:t>
            </a:r>
          </a:p>
          <a:p>
            <a:pPr marL="285750" algn="ctr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Interquartile range</a:t>
            </a:r>
          </a:p>
        </p:txBody>
      </p:sp>
    </p:spTree>
    <p:extLst>
      <p:ext uri="{BB962C8B-B14F-4D97-AF65-F5344CB8AC3E}">
        <p14:creationId xmlns:p14="http://schemas.microsoft.com/office/powerpoint/2010/main" val="303865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3208</Words>
  <Application>Microsoft Office PowerPoint</Application>
  <PresentationFormat>Widescreen</PresentationFormat>
  <Paragraphs>462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Arial</vt:lpstr>
      <vt:lpstr>Calibri</vt:lpstr>
      <vt:lpstr>Cambria Math</vt:lpstr>
      <vt:lpstr>Lucida Sans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Quantitative Research  in Political Science How to Apply the  Classical Toolbox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Daniela Braun</dc:creator>
  <dc:description/>
  <cp:lastModifiedBy>Giuseppe Carteny</cp:lastModifiedBy>
  <cp:revision>549</cp:revision>
  <dcterms:created xsi:type="dcterms:W3CDTF">2022-08-22T14:53:08Z</dcterms:created>
  <dcterms:modified xsi:type="dcterms:W3CDTF">2025-04-28T10:20:30Z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