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Relationship Id="rId10" Type="http://schemas.openxmlformats.org/officeDocument/2006/relationships/slide" Target="slide11.xml" /><Relationship Id="rId11" Type="http://schemas.openxmlformats.org/officeDocument/2006/relationships/slide" Target="slide12.xml" /><Relationship Id="rId12" Type="http://schemas.openxmlformats.org/officeDocument/2006/relationships/slide" Target="slide13.xml" /><Relationship Id="rId13" Type="http://schemas.openxmlformats.org/officeDocument/2006/relationships/slide" Target="slide14.xml" /><Relationship Id="rId14" Type="http://schemas.openxmlformats.org/officeDocument/2006/relationships/slide" Target="slide15.xml" /><Relationship Id="rId15" Type="http://schemas.openxmlformats.org/officeDocument/2006/relationships/slide" Target="slide16.xml" /><Relationship Id="rId16" Type="http://schemas.openxmlformats.org/officeDocument/2006/relationships/slide" Target="slide17.xml" /><Relationship Id="rId17" Type="http://schemas.openxmlformats.org/officeDocument/2006/relationships/slide" Target="slide18.xml" /><Relationship Id="rId18" Type="http://schemas.openxmlformats.org/officeDocument/2006/relationships/slide" Target="slide19.xml" /><Relationship Id="rId19" Type="http://schemas.openxmlformats.org/officeDocument/2006/relationships/slide" Target="slide20.xml" /><Relationship Id="rId20" Type="http://schemas.openxmlformats.org/officeDocument/2006/relationships/slide" Target="slide2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Class 2 code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G.Carteny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2025-04-14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Mean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ess_reg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immi))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fill=</a:t>
            </a:r>
            <a:r>
              <a:rPr>
                <a:solidFill>
                  <a:srgbClr val="20794D"/>
                </a:solidFill>
                <a:latin typeface="Courier"/>
              </a:rPr>
              <a:t>'orange2'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theme_classic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code4vizs_files/figure-pptx/mean_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Mean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ess_reg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immi_mean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(immi, </a:t>
            </a:r>
            <a:r>
              <a:rPr>
                <a:solidFill>
                  <a:srgbClr val="657422"/>
                </a:solidFill>
                <a:latin typeface="Courier"/>
              </a:rPr>
              <a:t>na.rm=</a:t>
            </a:r>
            <a:r>
              <a:rPr>
                <a:solidFill>
                  <a:srgbClr val="003B4F"/>
                </a:solidFill>
                <a:latin typeface="Courier"/>
              </a:rPr>
              <a:t>T)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immi))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fill=</a:t>
            </a:r>
            <a:r>
              <a:rPr>
                <a:solidFill>
                  <a:srgbClr val="20794D"/>
                </a:solidFill>
                <a:latin typeface="Courier"/>
              </a:rPr>
              <a:t>'orange2'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alpha=</a:t>
            </a:r>
            <a:r>
              <a:rPr>
                <a:solidFill>
                  <a:srgbClr val="003B4F"/>
                </a:solidFill>
                <a:latin typeface="Courier"/>
              </a:rPr>
              <a:t>.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immi_mean),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'dashed'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'dodgerblue3'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theme_classic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code4vizs_files/figure-pptx/mean_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Median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ess_reg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immi_mean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(immi, </a:t>
            </a:r>
            <a:r>
              <a:rPr>
                <a:solidFill>
                  <a:srgbClr val="657422"/>
                </a:solidFill>
                <a:latin typeface="Courier"/>
              </a:rPr>
              <a:t>na.rm=</a:t>
            </a:r>
            <a:r>
              <a:rPr>
                <a:solidFill>
                  <a:srgbClr val="003B4F"/>
                </a:solidFill>
                <a:latin typeface="Courier"/>
              </a:rPr>
              <a:t>T),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immi_med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median</a:t>
            </a:r>
            <a:r>
              <a:rPr>
                <a:solidFill>
                  <a:srgbClr val="003B4F"/>
                </a:solidFill>
                <a:latin typeface="Courier"/>
              </a:rPr>
              <a:t>(immi, </a:t>
            </a:r>
            <a:r>
              <a:rPr>
                <a:solidFill>
                  <a:srgbClr val="657422"/>
                </a:solidFill>
                <a:latin typeface="Courier"/>
              </a:rPr>
              <a:t>na.rm=</a:t>
            </a:r>
            <a:r>
              <a:rPr>
                <a:solidFill>
                  <a:srgbClr val="003B4F"/>
                </a:solidFill>
                <a:latin typeface="Courier"/>
              </a:rPr>
              <a:t>T)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immi))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fill=</a:t>
            </a:r>
            <a:r>
              <a:rPr>
                <a:solidFill>
                  <a:srgbClr val="20794D"/>
                </a:solidFill>
                <a:latin typeface="Courier"/>
              </a:rPr>
              <a:t>'orange2'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alpha=</a:t>
            </a:r>
            <a:r>
              <a:rPr>
                <a:solidFill>
                  <a:srgbClr val="003B4F"/>
                </a:solidFill>
                <a:latin typeface="Courier"/>
              </a:rPr>
              <a:t>.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immi_mean),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'dashed'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'dodgerblue3'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immi_med),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'dashed'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'green4'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theme_classic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code4vizs_files/figure-pptx/median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Median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1234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ess_reg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dplyr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(immi)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rbind</a:t>
            </a:r>
            <a:r>
              <a:rPr>
                <a:solidFill>
                  <a:srgbClr val="003B4F"/>
                </a:solidFill>
                <a:latin typeface="Courier"/>
              </a:rPr>
              <a:t>(.,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immi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rnorm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mean=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sd=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immi_mean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(immi, </a:t>
            </a:r>
            <a:r>
              <a:rPr>
                <a:solidFill>
                  <a:srgbClr val="657422"/>
                </a:solidFill>
                <a:latin typeface="Courier"/>
              </a:rPr>
              <a:t>na.rm=</a:t>
            </a:r>
            <a:r>
              <a:rPr>
                <a:solidFill>
                  <a:srgbClr val="003B4F"/>
                </a:solidFill>
                <a:latin typeface="Courier"/>
              </a:rPr>
              <a:t>T),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immi_med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median</a:t>
            </a:r>
            <a:r>
              <a:rPr>
                <a:solidFill>
                  <a:srgbClr val="003B4F"/>
                </a:solidFill>
                <a:latin typeface="Courier"/>
              </a:rPr>
              <a:t>(immi, </a:t>
            </a:r>
            <a:r>
              <a:rPr>
                <a:solidFill>
                  <a:srgbClr val="657422"/>
                </a:solidFill>
                <a:latin typeface="Courier"/>
              </a:rPr>
              <a:t>na.rm=</a:t>
            </a:r>
            <a:r>
              <a:rPr>
                <a:solidFill>
                  <a:srgbClr val="003B4F"/>
                </a:solidFill>
                <a:latin typeface="Courier"/>
              </a:rPr>
              <a:t>T)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immi))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fill=</a:t>
            </a:r>
            <a:r>
              <a:rPr>
                <a:solidFill>
                  <a:srgbClr val="20794D"/>
                </a:solidFill>
                <a:latin typeface="Courier"/>
              </a:rPr>
              <a:t>'orange2'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alpha=</a:t>
            </a:r>
            <a:r>
              <a:rPr>
                <a:solidFill>
                  <a:srgbClr val="003B4F"/>
                </a:solidFill>
                <a:latin typeface="Courier"/>
              </a:rPr>
              <a:t>.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immi_mean),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'dashed'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'dodgerblue3'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immi_med),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'dashed'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'green4'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theme_classic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code4vizs_files/figure-pptx/median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Quantiles/IQR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1234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ess_reg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dplyr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(sex,immi)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na.omit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rbind(.,data.frame(immi = rnorm(1000, mean=20, sd=1))) %&gt;%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.by =</a:t>
            </a:r>
            <a:r>
              <a:rPr>
                <a:solidFill>
                  <a:srgbClr val="003B4F"/>
                </a:solidFill>
                <a:latin typeface="Courier"/>
              </a:rPr>
              <a:t> sex,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immi_q25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(immi, .</a:t>
            </a:r>
            <a:r>
              <a:rPr>
                <a:solidFill>
                  <a:srgbClr val="AD0000"/>
                </a:solidFill>
                <a:latin typeface="Courier"/>
              </a:rPr>
              <a:t>25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na.rm=</a:t>
            </a:r>
            <a:r>
              <a:rPr>
                <a:solidFill>
                  <a:srgbClr val="003B4F"/>
                </a:solidFill>
                <a:latin typeface="Courier"/>
              </a:rPr>
              <a:t>T),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immi_q75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(immi, .</a:t>
            </a:r>
            <a:r>
              <a:rPr>
                <a:solidFill>
                  <a:srgbClr val="AD0000"/>
                </a:solidFill>
                <a:latin typeface="Courier"/>
              </a:rPr>
              <a:t>75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na.rm=</a:t>
            </a:r>
            <a:r>
              <a:rPr>
                <a:solidFill>
                  <a:srgbClr val="003B4F"/>
                </a:solidFill>
                <a:latin typeface="Courier"/>
              </a:rPr>
              <a:t>T),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immi_med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median</a:t>
            </a:r>
            <a:r>
              <a:rPr>
                <a:solidFill>
                  <a:srgbClr val="003B4F"/>
                </a:solidFill>
                <a:latin typeface="Courier"/>
              </a:rPr>
              <a:t>(immi, </a:t>
            </a:r>
            <a:r>
              <a:rPr>
                <a:solidFill>
                  <a:srgbClr val="657422"/>
                </a:solidFill>
                <a:latin typeface="Courier"/>
              </a:rPr>
              <a:t>na.rm=</a:t>
            </a:r>
            <a:r>
              <a:rPr>
                <a:solidFill>
                  <a:srgbClr val="003B4F"/>
                </a:solidFill>
                <a:latin typeface="Courier"/>
              </a:rPr>
              <a:t>T)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immi))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fill=</a:t>
            </a:r>
            <a:r>
              <a:rPr>
                <a:solidFill>
                  <a:srgbClr val="20794D"/>
                </a:solidFill>
                <a:latin typeface="Courier"/>
              </a:rPr>
              <a:t>'orange2'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alpha=</a:t>
            </a:r>
            <a:r>
              <a:rPr>
                <a:solidFill>
                  <a:srgbClr val="003B4F"/>
                </a:solidFill>
                <a:latin typeface="Courier"/>
              </a:rPr>
              <a:t>.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immi_q25),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'dashed'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'dodgerblue3'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immi_q75),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'dashed'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'dodgerblue3'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immi_med),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'dashed'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'green4'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facet_grid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sex)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theme_classic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code4vizs_files/figure-pptx/quan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Standard deviation/Variance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ess_reg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immi_mean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(immi,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immi_sd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(immi,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immi))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'orange2'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immi_mean),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'dashed'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'dodgerblue3'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immi_mean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immi_sd),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'dashed'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'red'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immi_mean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immi_sd),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'dashed'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'red'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theme_classic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code4viz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Standard error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ess_reg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immi_mean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(immi,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immi_se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(immi,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(immi)))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immi))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'orange2'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immi_mean),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'dashed'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'dodgerblue3'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immi_mean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immi_se),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'dashed'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'purple'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immi_mean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immi_se),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'dashed'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'purple'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theme_classic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code4viz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limit theorem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(ggplot2)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(dplyr)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1234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1. Create population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population &lt;- </a:t>
            </a:r>
            <a:r>
              <a:rPr>
                <a:solidFill>
                  <a:srgbClr val="4758AB"/>
                </a:solidFill>
                <a:latin typeface="Courier"/>
              </a:rPr>
              <a:t>rnorm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10000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2. Take one sample from the population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sample_data &lt;- </a:t>
            </a:r>
            <a:r>
              <a:rPr>
                <a:solidFill>
                  <a:srgbClr val="4758AB"/>
                </a:solidFill>
                <a:latin typeface="Courier"/>
              </a:rPr>
              <a:t>sample</a:t>
            </a:r>
            <a:r>
              <a:rPr>
                <a:solidFill>
                  <a:srgbClr val="003B4F"/>
                </a:solidFill>
                <a:latin typeface="Courier"/>
              </a:rPr>
              <a:t>(population,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replace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3. Simulate sampling distribution of the sample mean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sample_means &lt;- </a:t>
            </a:r>
            <a:r>
              <a:rPr>
                <a:solidFill>
                  <a:srgbClr val="4758AB"/>
                </a:solidFill>
                <a:latin typeface="Courier"/>
              </a:rPr>
              <a:t>replicate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sample</a:t>
            </a:r>
            <a:r>
              <a:rPr>
                <a:solidFill>
                  <a:srgbClr val="003B4F"/>
                </a:solidFill>
                <a:latin typeface="Courier"/>
              </a:rPr>
              <a:t>(population,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replace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4. Create data frames for plotting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df_sample &lt;- </a:t>
            </a:r>
            <a:r>
              <a:rPr>
                <a:solidFill>
                  <a:srgbClr val="4758AB"/>
                </a:solidFill>
                <a:latin typeface="Courier"/>
              </a:rPr>
              <a:t>as.data.frame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table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(sample_data)))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colnames</a:t>
            </a:r>
            <a:r>
              <a:rPr>
                <a:solidFill>
                  <a:srgbClr val="003B4F"/>
                </a:solidFill>
                <a:latin typeface="Courier"/>
              </a:rPr>
              <a:t>(df_sample) &lt;-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"value"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"frequency"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df_sampling_dist &lt;- </a:t>
            </a:r>
            <a:r>
              <a:rPr>
                <a:solidFill>
                  <a:srgbClr val="4758AB"/>
                </a:solidFill>
                <a:latin typeface="Courier"/>
              </a:rPr>
              <a:t>as.data.frame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table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(sample_means,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colnames</a:t>
            </a:r>
            <a:r>
              <a:rPr>
                <a:solidFill>
                  <a:srgbClr val="003B4F"/>
                </a:solidFill>
                <a:latin typeface="Courier"/>
              </a:rPr>
              <a:t>(df_sampling_dist) &lt;-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"sample_mean"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"frequency"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5. Plot: Sample distribution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p1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(df_sample,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as.numeric</a:t>
            </a:r>
            <a:r>
              <a:rPr>
                <a:solidFill>
                  <a:srgbClr val="003B4F"/>
                </a:solidFill>
                <a:latin typeface="Courier"/>
              </a:rPr>
              <a:t>(value),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frequency))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"identity"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Distribution"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"Value"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"Frequency"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6. Plot: Sampling distribution of the sample mean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p2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(df_sampling_dist,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as.numeric</a:t>
            </a:r>
            <a:r>
              <a:rPr>
                <a:solidFill>
                  <a:srgbClr val="003B4F"/>
                </a:solidFill>
                <a:latin typeface="Courier"/>
              </a:rPr>
              <a:t>(sample_mean),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frequency))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"identity"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"darkorange"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"Sampling Distribution of the Sample 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"Frequency"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7. Show both plots side by side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(gridExtra)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grid.arrange</a:t>
            </a:r>
            <a:r>
              <a:rPr>
                <a:solidFill>
                  <a:srgbClr val="003B4F"/>
                </a:solidFill>
                <a:latin typeface="Courier"/>
              </a:rPr>
              <a:t>(p1, p2, </a:t>
            </a:r>
            <a:r>
              <a:rPr>
                <a:solidFill>
                  <a:srgbClr val="657422"/>
                </a:solidFill>
                <a:latin typeface="Courier"/>
              </a:rPr>
              <a:t>nrow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code4viz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Mean (Arithmetic Average)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Calculated by summing all values and dividing by the number of observations</a:t>
                </a:r>
                <a:br/>
              </a:p>
              <a:p>
                <a:pPr lvl="0"/>
                <a:r>
                  <a:rPr/>
                  <a:t>Formula:</a:t>
                </a:r>
                <a:br/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Mean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∑</m:t>
                          </m:r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t>n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Sensitive to </a:t>
                </a:r>
                <a:r>
                  <a:rPr b="1"/>
                  <a:t>every value</a:t>
                </a:r>
                <a:r>
                  <a:rPr/>
                  <a:t> in the dataset</a:t>
                </a:r>
                <a:br/>
              </a:p>
              <a:p>
                <a:pPr lvl="0"/>
                <a:r>
                  <a:rPr/>
                  <a:t>Affected by </a:t>
                </a:r>
                <a:r>
                  <a:rPr b="1"/>
                  <a:t>extreme values</a:t>
                </a:r>
                <a:r>
                  <a:rPr/>
                  <a:t> (outliers)</a:t>
                </a:r>
                <a:br/>
              </a:p>
              <a:p>
                <a:pPr lvl="0"/>
                <a:r>
                  <a:rPr/>
                  <a:t>Appropriate for </a:t>
                </a:r>
                <a:r>
                  <a:rPr b="1"/>
                  <a:t>symmetric</a:t>
                </a:r>
                <a:r>
                  <a:rPr/>
                  <a:t> distributions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Properties of the Mean</a:t>
            </a:r>
          </a:p>
          <a:p>
            <a:pPr lvl="0"/>
            <a:r>
              <a:rPr b="1"/>
              <a:t>Uses all data points</a:t>
            </a:r>
            <a:r>
              <a:rPr/>
              <a:t> — efficient and mathematically tractable</a:t>
            </a:r>
            <a:br/>
          </a:p>
          <a:p>
            <a:pPr lvl="0"/>
            <a:r>
              <a:rPr b="1"/>
              <a:t>Minimises squared deviations</a:t>
            </a:r>
            <a:br/>
          </a:p>
          <a:p>
            <a:pPr lvl="0"/>
            <a:r>
              <a:rPr b="1"/>
              <a:t>Not robust</a:t>
            </a:r>
            <a:r>
              <a:rPr/>
              <a:t> to outliers</a:t>
            </a:r>
            <a:br/>
          </a:p>
          <a:p>
            <a:pPr lvl="0"/>
            <a:r>
              <a:rPr/>
              <a:t>Sample mean is an unbiased estimator of the </a:t>
            </a:r>
            <a:r>
              <a:rPr b="1"/>
              <a:t>population mean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R Numeric types</a:t>
            </a:r>
          </a:p>
          <a:p>
            <a:pPr lvl="0"/>
            <a:r>
              <a:rPr>
                <a:hlinkClick r:id="rId3" action="ppaction://hlinksldjump"/>
              </a:rPr>
              <a:t>Arithmetic operators and transformations</a:t>
            </a:r>
          </a:p>
          <a:p>
            <a:pPr lvl="0"/>
            <a:r>
              <a:rPr>
                <a:hlinkClick r:id="rId4" action="ppaction://hlinksldjump"/>
              </a:rPr>
              <a:t>Object type: Vector</a:t>
            </a:r>
          </a:p>
          <a:p>
            <a:pPr lvl="0"/>
            <a:r>
              <a:rPr>
                <a:hlinkClick r:id="rId5" action="ppaction://hlinksldjump"/>
              </a:rPr>
              <a:t>Object type: Matrices</a:t>
            </a:r>
          </a:p>
          <a:p>
            <a:pPr lvl="0"/>
            <a:r>
              <a:rPr>
                <a:hlinkClick r:id="rId6" action="ppaction://hlinksldjump"/>
              </a:rPr>
              <a:t>Object type: Arrays</a:t>
            </a:r>
          </a:p>
          <a:p>
            <a:pPr lvl="0"/>
            <a:r>
              <a:rPr>
                <a:hlinkClick r:id="rId7" action="ppaction://hlinksldjump"/>
              </a:rPr>
              <a:t>Object type: Lists</a:t>
            </a:r>
          </a:p>
          <a:p>
            <a:pPr lvl="0"/>
            <a:r>
              <a:rPr>
                <a:hlinkClick r:id="rId8" action="ppaction://hlinksldjump"/>
              </a:rPr>
              <a:t>Object type: Data Frames</a:t>
            </a:r>
          </a:p>
          <a:p>
            <a:pPr lvl="0"/>
            <a:r>
              <a:rPr>
                <a:hlinkClick r:id="rId9" action="ppaction://hlinksldjump"/>
              </a:rPr>
              <a:t>Mean 1</a:t>
            </a:r>
          </a:p>
          <a:p>
            <a:pPr lvl="0"/>
            <a:r>
              <a:rPr>
                <a:hlinkClick r:id="rId10" action="ppaction://hlinksldjump"/>
              </a:rPr>
              <a:t>Mean 2</a:t>
            </a:r>
          </a:p>
          <a:p>
            <a:pPr lvl="0"/>
            <a:r>
              <a:rPr>
                <a:hlinkClick r:id="rId11" action="ppaction://hlinksldjump"/>
              </a:rPr>
              <a:t>Median 1</a:t>
            </a:r>
          </a:p>
          <a:p>
            <a:pPr lvl="0"/>
            <a:r>
              <a:rPr>
                <a:hlinkClick r:id="rId12" action="ppaction://hlinksldjump"/>
              </a:rPr>
              <a:t>Median 2</a:t>
            </a:r>
          </a:p>
          <a:p>
            <a:pPr lvl="0"/>
            <a:r>
              <a:rPr>
                <a:hlinkClick r:id="rId13" action="ppaction://hlinksldjump"/>
              </a:rPr>
              <a:t>Quantiles/IQR</a:t>
            </a:r>
          </a:p>
          <a:p>
            <a:pPr lvl="0"/>
            <a:r>
              <a:rPr>
                <a:hlinkClick r:id="rId14" action="ppaction://hlinksldjump"/>
              </a:rPr>
              <a:t>Standard deviation/Variance</a:t>
            </a:r>
          </a:p>
          <a:p>
            <a:pPr lvl="0"/>
            <a:r>
              <a:rPr>
                <a:hlinkClick r:id="rId15" action="ppaction://hlinksldjump"/>
              </a:rPr>
              <a:t>Standard error</a:t>
            </a:r>
          </a:p>
          <a:p>
            <a:pPr lvl="0"/>
            <a:r>
              <a:rPr>
                <a:hlinkClick r:id="rId16" action="ppaction://hlinksldjump"/>
              </a:rPr>
              <a:t>Central limit theorem</a:t>
            </a:r>
          </a:p>
          <a:p>
            <a:pPr lvl="0"/>
            <a:r>
              <a:rPr>
                <a:hlinkClick r:id="rId17" action="ppaction://hlinksldjump"/>
              </a:rPr>
              <a:t>The Mean (Arithmetic Average)</a:t>
            </a:r>
          </a:p>
          <a:p>
            <a:pPr lvl="1"/>
            <a:r>
              <a:rPr>
                <a:hlinkClick r:id="rId18" action="ppaction://hlinksldjump"/>
              </a:rPr>
              <a:t>Properties of the Mean</a:t>
            </a:r>
          </a:p>
          <a:p>
            <a:pPr lvl="1"/>
            <a:r>
              <a:rPr>
                <a:hlinkClick r:id="rId19" action="ppaction://hlinksldjump"/>
              </a:rPr>
              <a:t>The Median</a:t>
            </a:r>
          </a:p>
          <a:p>
            <a:pPr lvl="0"/>
            <a:r>
              <a:rPr>
                <a:hlinkClick r:id="rId20" action="ppaction://hlinksldjump"/>
              </a:rPr>
              <a:t>hp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Median</a:t>
            </a:r>
          </a:p>
          <a:p>
            <a:pPr lvl="0"/>
            <a:r>
              <a:rPr/>
              <a:t>The </a:t>
            </a:r>
            <a:r>
              <a:rPr b="1"/>
              <a:t>middle value</a:t>
            </a:r>
            <a:r>
              <a:rPr/>
              <a:t> when data are ordered</a:t>
            </a:r>
            <a:br/>
          </a:p>
          <a:p>
            <a:pPr lvl="0"/>
            <a:r>
              <a:rPr/>
              <a:t>If even number of observations: average of the two middle values</a:t>
            </a:r>
            <a:br/>
          </a:p>
          <a:p>
            <a:pPr lvl="0"/>
            <a:r>
              <a:rPr/>
              <a:t>Not influenced by </a:t>
            </a:r>
            <a:r>
              <a:rPr b="1"/>
              <a:t>extreme values</a:t>
            </a:r>
            <a:r>
              <a:rPr/>
              <a:t> or </a:t>
            </a:r>
            <a:r>
              <a:rPr b="1"/>
              <a:t>skewed distributions</a:t>
            </a:r>
            <a:br/>
          </a:p>
          <a:p>
            <a:pPr lvl="0"/>
            <a:r>
              <a:rPr/>
              <a:t>Best used when the data are </a:t>
            </a:r>
            <a:r>
              <a:rPr b="1"/>
              <a:t>ordinal</a:t>
            </a:r>
            <a:r>
              <a:rPr/>
              <a:t> or </a:t>
            </a:r>
            <a:r>
              <a:rPr b="1"/>
              <a:t>skewed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(tidyr)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Define the range of x values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x_vals &lt;- </a:t>
            </a:r>
            <a:r>
              <a:rPr>
                <a:solidFill>
                  <a:srgbClr val="4758AB"/>
                </a:solidFill>
                <a:latin typeface="Courier"/>
              </a:rPr>
              <a:t>seq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length.out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densities for t-distributions and the normal distribution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df_plot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x_vals,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t_df_1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dt</a:t>
            </a:r>
            <a:r>
              <a:rPr>
                <a:solidFill>
                  <a:srgbClr val="003B4F"/>
                </a:solidFill>
                <a:latin typeface="Courier"/>
              </a:rPr>
              <a:t>(x, </a:t>
            </a:r>
            <a:r>
              <a:rPr>
                <a:solidFill>
                  <a:srgbClr val="657422"/>
                </a:solidFill>
                <a:latin typeface="Courier"/>
              </a:rPr>
              <a:t>df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t_df_5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dt</a:t>
            </a:r>
            <a:r>
              <a:rPr>
                <a:solidFill>
                  <a:srgbClr val="003B4F"/>
                </a:solidFill>
                <a:latin typeface="Courier"/>
              </a:rPr>
              <a:t>(x, </a:t>
            </a:r>
            <a:r>
              <a:rPr>
                <a:solidFill>
                  <a:srgbClr val="657422"/>
                </a:solidFill>
                <a:latin typeface="Courier"/>
              </a:rPr>
              <a:t>df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t_df_20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dt</a:t>
            </a:r>
            <a:r>
              <a:rPr>
                <a:solidFill>
                  <a:srgbClr val="003B4F"/>
                </a:solidFill>
                <a:latin typeface="Courier"/>
              </a:rPr>
              <a:t>(x, </a:t>
            </a:r>
            <a:r>
              <a:rPr>
                <a:solidFill>
                  <a:srgbClr val="657422"/>
                </a:solidFill>
                <a:latin typeface="Courier"/>
              </a:rPr>
              <a:t>df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t_df_1000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dt</a:t>
            </a:r>
            <a:r>
              <a:rPr>
                <a:solidFill>
                  <a:srgbClr val="003B4F"/>
                </a:solidFill>
                <a:latin typeface="Courier"/>
              </a:rPr>
              <a:t>(x, </a:t>
            </a:r>
            <a:r>
              <a:rPr>
                <a:solidFill>
                  <a:srgbClr val="657422"/>
                </a:solidFill>
                <a:latin typeface="Courier"/>
              </a:rPr>
              <a:t>df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1000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normal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dnorm</a:t>
            </a:r>
            <a:r>
              <a:rPr>
                <a:solidFill>
                  <a:srgbClr val="003B4F"/>
                </a:solidFill>
                <a:latin typeface="Courier"/>
              </a:rPr>
              <a:t>(x)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pivot_longer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x, </a:t>
            </a:r>
            <a:r>
              <a:rPr>
                <a:solidFill>
                  <a:srgbClr val="657422"/>
                </a:solidFill>
                <a:latin typeface="Courier"/>
              </a:rPr>
              <a:t>names_to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"distribution"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values_to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"density"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isnormal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as.factor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ifelse</a:t>
            </a:r>
            <a:r>
              <a:rPr>
                <a:solidFill>
                  <a:srgbClr val="003B4F"/>
                </a:solidFill>
                <a:latin typeface="Courier"/>
              </a:rPr>
              <a:t>(distribution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20794D"/>
                </a:solidFill>
                <a:latin typeface="Courier"/>
              </a:rPr>
              <a:t>'normal'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'z dist.'</a:t>
            </a:r>
            <a:r>
              <a:rPr>
                <a:solidFill>
                  <a:srgbClr val="003B4F"/>
                </a:solidFill>
                <a:latin typeface="Courier"/>
              </a:rPr>
              <a:t> , </a:t>
            </a:r>
            <a:r>
              <a:rPr>
                <a:solidFill>
                  <a:srgbClr val="20794D"/>
                </a:solidFill>
                <a:latin typeface="Courier"/>
              </a:rPr>
              <a:t>'t dist.'</a:t>
            </a:r>
            <a:r>
              <a:rPr>
                <a:solidFill>
                  <a:srgbClr val="003B4F"/>
                </a:solidFill>
                <a:latin typeface="Courier"/>
              </a:rPr>
              <a:t>)))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the distributions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(df_plot,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x,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density,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distribution))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alpha=</a:t>
            </a:r>
            <a:r>
              <a:rPr>
                <a:solidFill>
                  <a:srgbClr val="003B4F"/>
                </a:solidFill>
                <a:latin typeface="Courier"/>
              </a:rPr>
              <a:t>.</a:t>
            </a:r>
            <a:r>
              <a:rPr>
                <a:solidFill>
                  <a:srgbClr val="AD0000"/>
                </a:solidFill>
                <a:latin typeface="Courier"/>
              </a:rPr>
              <a:t>8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"Comparison of t-Distributions with Standard Normal Distribution"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"Value"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"Density"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"Distribution"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facet_grid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isnormal)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code4vizs_files/figure-pptx/t-tes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1234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ess_reg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dplyr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(sex,immi)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na.omit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rbind(.,data.frame(immi = rnorm(1000, mean=20, sd=1))) %&gt;%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.by =</a:t>
            </a:r>
            <a:r>
              <a:rPr>
                <a:solidFill>
                  <a:srgbClr val="003B4F"/>
                </a:solidFill>
                <a:latin typeface="Courier"/>
              </a:rPr>
              <a:t> sex,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immi_q25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(immi, .</a:t>
            </a:r>
            <a:r>
              <a:rPr>
                <a:solidFill>
                  <a:srgbClr val="AD0000"/>
                </a:solidFill>
                <a:latin typeface="Courier"/>
              </a:rPr>
              <a:t>25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na.rm=</a:t>
            </a:r>
            <a:r>
              <a:rPr>
                <a:solidFill>
                  <a:srgbClr val="003B4F"/>
                </a:solidFill>
                <a:latin typeface="Courier"/>
              </a:rPr>
              <a:t>T),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immi_q75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(immi, .</a:t>
            </a:r>
            <a:r>
              <a:rPr>
                <a:solidFill>
                  <a:srgbClr val="AD0000"/>
                </a:solidFill>
                <a:latin typeface="Courier"/>
              </a:rPr>
              <a:t>75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na.rm=</a:t>
            </a:r>
            <a:r>
              <a:rPr>
                <a:solidFill>
                  <a:srgbClr val="003B4F"/>
                </a:solidFill>
                <a:latin typeface="Courier"/>
              </a:rPr>
              <a:t>T),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immi_med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median</a:t>
            </a:r>
            <a:r>
              <a:rPr>
                <a:solidFill>
                  <a:srgbClr val="003B4F"/>
                </a:solidFill>
                <a:latin typeface="Courier"/>
              </a:rPr>
              <a:t>(immi, </a:t>
            </a:r>
            <a:r>
              <a:rPr>
                <a:solidFill>
                  <a:srgbClr val="657422"/>
                </a:solidFill>
                <a:latin typeface="Courier"/>
              </a:rPr>
              <a:t>na.rm=</a:t>
            </a:r>
            <a:r>
              <a:rPr>
                <a:solidFill>
                  <a:srgbClr val="003B4F"/>
                </a:solidFill>
                <a:latin typeface="Courier"/>
              </a:rPr>
              <a:t>T)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sex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ifelse</a:t>
            </a:r>
            <a:r>
              <a:rPr>
                <a:solidFill>
                  <a:srgbClr val="003B4F"/>
                </a:solidFill>
                <a:latin typeface="Courier"/>
              </a:rPr>
              <a:t>(sex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'Male'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'Female'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immi, </a:t>
            </a:r>
            <a:r>
              <a:rPr>
                <a:solidFill>
                  <a:srgbClr val="657422"/>
                </a:solidFill>
                <a:latin typeface="Courier"/>
              </a:rPr>
              <a:t>y=</a:t>
            </a:r>
            <a:r>
              <a:rPr>
                <a:solidFill>
                  <a:srgbClr val="003B4F"/>
                </a:solidFill>
                <a:latin typeface="Courier"/>
              </a:rPr>
              <a:t>sex))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geom_density_ridges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fill=</a:t>
            </a:r>
            <a:r>
              <a:rPr>
                <a:solidFill>
                  <a:srgbClr val="20794D"/>
                </a:solidFill>
                <a:latin typeface="Courier"/>
              </a:rPr>
              <a:t>'orange2'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alpha=</a:t>
            </a:r>
            <a:r>
              <a:rPr>
                <a:solidFill>
                  <a:srgbClr val="003B4F"/>
                </a:solidFill>
                <a:latin typeface="Courier"/>
              </a:rPr>
              <a:t>.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quantile_lines=</a:t>
            </a:r>
            <a:r>
              <a:rPr>
                <a:solidFill>
                  <a:srgbClr val="003B4F"/>
                </a:solidFill>
                <a:latin typeface="Courier"/>
              </a:rPr>
              <a:t> T,  </a:t>
            </a:r>
            <a:r>
              <a:rPr>
                <a:solidFill>
                  <a:srgbClr val="657422"/>
                </a:solidFill>
                <a:latin typeface="Courier"/>
              </a:rPr>
              <a:t>quantiles=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(.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facet_grid(~sex) 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theme_classic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code4vizs_files/figure-pptx/hp_testing_diffmean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Numeric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Real numbers ("double")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 &lt;- 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br/>
            <a:r>
              <a:rPr>
                <a:solidFill>
                  <a:srgbClr val="003B4F"/>
                </a:solidFill>
                <a:latin typeface="Courier"/>
              </a:rPr>
              <a:t>z &lt;- </a:t>
            </a:r>
            <a:r>
              <a:rPr>
                <a:solidFill>
                  <a:srgbClr val="AD0000"/>
                </a:solidFill>
                <a:latin typeface="Courier"/>
              </a:rPr>
              <a:t>13.2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Integers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y &lt;-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L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Characters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start &lt;- </a:t>
            </a:r>
            <a:r>
              <a:rPr>
                <a:solidFill>
                  <a:srgbClr val="20794D"/>
                </a:solidFill>
                <a:latin typeface="Courier"/>
              </a:rPr>
              <a:t>"R is so much"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end &lt;- </a:t>
            </a:r>
            <a:r>
              <a:rPr>
                <a:solidFill>
                  <a:srgbClr val="20794D"/>
                </a:solidFill>
                <a:latin typeface="Courier"/>
              </a:rPr>
              <a:t>"fun!"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sentence &lt;- </a:t>
            </a:r>
            <a:r>
              <a:rPr>
                <a:solidFill>
                  <a:srgbClr val="4758AB"/>
                </a:solidFill>
                <a:latin typeface="Courier"/>
              </a:rPr>
              <a:t>paste</a:t>
            </a:r>
            <a:r>
              <a:rPr>
                <a:solidFill>
                  <a:srgbClr val="003B4F"/>
                </a:solidFill>
                <a:latin typeface="Courier"/>
              </a:rPr>
              <a:t>(start, end, </a:t>
            </a:r>
            <a:r>
              <a:rPr>
                <a:solidFill>
                  <a:srgbClr val="657422"/>
                </a:solidFill>
                <a:latin typeface="Courier"/>
              </a:rPr>
              <a:t>sep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 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Logicals &amp; Boolean operators</a:t>
            </a:r>
            <a:br/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              </a:t>
            </a:r>
            <a:r>
              <a:rPr>
                <a:solidFill>
                  <a:srgbClr val="5E5E5E"/>
                </a:solidFill>
                <a:latin typeface="Courier"/>
              </a:rPr>
              <a:t># Does 2 + 5 equal 6?</a:t>
            </a:r>
            <a:br/>
            <a:r>
              <a:rPr>
                <a:solidFill>
                  <a:srgbClr val="4758AB"/>
                </a:solidFill>
                <a:latin typeface="Courier"/>
              </a:rPr>
              <a:t>isFALSE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!=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 Is it false that 3 + 4 is not equal to 2 + 5?</a:t>
            </a:r>
            <a:br/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          </a:t>
            </a:r>
            <a:r>
              <a:rPr>
                <a:solidFill>
                  <a:srgbClr val="5E5E5E"/>
                </a:solidFill>
                <a:latin typeface="Courier"/>
              </a:rPr>
              <a:t># Is 3 OR 4 greater than/equal to 2 + 1?</a:t>
            </a:r>
            <a:br/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&amp;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7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%in%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       </a:t>
            </a:r>
            <a:r>
              <a:rPr>
                <a:solidFill>
                  <a:srgbClr val="5E5E5E"/>
                </a:solidFill>
                <a:latin typeface="Courier"/>
              </a:rPr>
              <a:t># Are 3 AND 7 included in an integer sequence from 1 to 5?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Arithmetic operators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x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y     </a:t>
            </a:r>
            <a:r>
              <a:rPr>
                <a:solidFill>
                  <a:srgbClr val="5E5E5E"/>
                </a:solidFill>
                <a:latin typeface="Courier"/>
              </a:rPr>
              <a:t># addition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y     </a:t>
            </a:r>
            <a:r>
              <a:rPr>
                <a:solidFill>
                  <a:srgbClr val="5E5E5E"/>
                </a:solidFill>
                <a:latin typeface="Courier"/>
              </a:rPr>
              <a:t># subtraction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y     </a:t>
            </a:r>
            <a:r>
              <a:rPr>
                <a:solidFill>
                  <a:srgbClr val="5E5E5E"/>
                </a:solidFill>
                <a:latin typeface="Courier"/>
              </a:rPr>
              <a:t># multiplication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y     </a:t>
            </a:r>
            <a:r>
              <a:rPr>
                <a:solidFill>
                  <a:srgbClr val="5E5E5E"/>
                </a:solidFill>
                <a:latin typeface="Courier"/>
              </a:rPr>
              <a:t># division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 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003B4F"/>
                </a:solidFill>
                <a:latin typeface="Courier"/>
              </a:rPr>
              <a:t> y     </a:t>
            </a:r>
            <a:r>
              <a:rPr>
                <a:solidFill>
                  <a:srgbClr val="5E5E5E"/>
                </a:solidFill>
                <a:latin typeface="Courier"/>
              </a:rPr>
              <a:t># exponentiation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log</a:t>
            </a:r>
            <a:r>
              <a:rPr>
                <a:solidFill>
                  <a:srgbClr val="003B4F"/>
                </a:solidFill>
                <a:latin typeface="Courier"/>
              </a:rPr>
              <a:t>(x)    </a:t>
            </a:r>
            <a:r>
              <a:rPr>
                <a:solidFill>
                  <a:srgbClr val="5E5E5E"/>
                </a:solidFill>
                <a:latin typeface="Courier"/>
              </a:rPr>
              <a:t># natural logarithm</a:t>
            </a:r>
            <a:br/>
            <a:r>
              <a:rPr>
                <a:solidFill>
                  <a:srgbClr val="4758AB"/>
                </a:solidFill>
                <a:latin typeface="Courier"/>
              </a:rPr>
              <a:t>exp</a:t>
            </a:r>
            <a:r>
              <a:rPr>
                <a:solidFill>
                  <a:srgbClr val="003B4F"/>
                </a:solidFill>
                <a:latin typeface="Courier"/>
              </a:rPr>
              <a:t>(x)    </a:t>
            </a:r>
            <a:r>
              <a:rPr>
                <a:solidFill>
                  <a:srgbClr val="5E5E5E"/>
                </a:solidFill>
                <a:latin typeface="Courier"/>
              </a:rPr>
              <a:t># exponential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(x)   </a:t>
            </a:r>
            <a:r>
              <a:rPr>
                <a:solidFill>
                  <a:srgbClr val="5E5E5E"/>
                </a:solidFill>
                <a:latin typeface="Courier"/>
              </a:rPr>
              <a:t># square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 </a:t>
            </a:r>
            <a:r>
              <a:rPr>
                <a:solidFill>
                  <a:srgbClr val="5E5E5E"/>
                </a:solidFill>
                <a:latin typeface="Courier"/>
              </a:rPr>
              <a:t>%*%</a:t>
            </a:r>
            <a:r>
              <a:rPr>
                <a:solidFill>
                  <a:srgbClr val="003B4F"/>
                </a:solidFill>
                <a:latin typeface="Courier"/>
              </a:rPr>
              <a:t> b   </a:t>
            </a:r>
            <a:r>
              <a:rPr>
                <a:solidFill>
                  <a:srgbClr val="5E5E5E"/>
                </a:solidFill>
                <a:latin typeface="Courier"/>
              </a:rPr>
              <a:t># vector/matrix multiplication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</a:t>
            </a:r>
            <a:r>
              <a:rPr>
                <a:solidFill>
                  <a:srgbClr val="003B4F"/>
                </a:solidFill>
                <a:latin typeface="Courier"/>
              </a:rPr>
              <a:t>(a)      </a:t>
            </a:r>
            <a:r>
              <a:rPr>
                <a:solidFill>
                  <a:srgbClr val="5E5E5E"/>
                </a:solidFill>
                <a:latin typeface="Courier"/>
              </a:rPr>
              <a:t># vector/matrix transposition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solve</a:t>
            </a:r>
            <a:r>
              <a:rPr>
                <a:solidFill>
                  <a:srgbClr val="003B4F"/>
                </a:solidFill>
                <a:latin typeface="Courier"/>
              </a:rPr>
              <a:t>(A)  </a:t>
            </a:r>
            <a:r>
              <a:rPr>
                <a:solidFill>
                  <a:srgbClr val="5E5E5E"/>
                </a:solidFill>
                <a:latin typeface="Courier"/>
              </a:rPr>
              <a:t># matrix inversion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 type: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vector is a serial listing of data elements of the same type (e.g. </a:t>
            </a:r>
            <a:r>
              <a:rPr>
                <a:latin typeface="Courier"/>
              </a:rPr>
              <a:t>integer</a:t>
            </a:r>
            <a:r>
              <a:rPr/>
              <a:t>, </a:t>
            </a:r>
            <a:r>
              <a:rPr>
                <a:latin typeface="Courier"/>
              </a:rPr>
              <a:t>double</a:t>
            </a:r>
            <a:r>
              <a:rPr/>
              <a:t>, </a:t>
            </a:r>
            <a:r>
              <a:rPr>
                <a:latin typeface="Courier"/>
              </a:rPr>
              <a:t>logical</a:t>
            </a:r>
            <a:r>
              <a:rPr/>
              <a:t>, or </a:t>
            </a:r>
            <a:r>
              <a:rPr>
                <a:latin typeface="Courier"/>
              </a:rPr>
              <a:t>character</a:t>
            </a:r>
            <a:r>
              <a:rPr/>
              <a:t>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item &lt;-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"flour"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"sugar"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"potatoes"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"tomatoes"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"bananas"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price &lt;-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(.</a:t>
            </a:r>
            <a:r>
              <a:rPr>
                <a:solidFill>
                  <a:srgbClr val="AD0000"/>
                </a:solidFill>
                <a:latin typeface="Courier"/>
              </a:rPr>
              <a:t>99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1.49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1.99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2.79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1.89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pricey &lt;- price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1.5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 type: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matrix is a rectangular arrangement of data elements of the same type.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mat1 &lt;- </a:t>
            </a:r>
            <a:r>
              <a:rPr>
                <a:solidFill>
                  <a:srgbClr val="4758AB"/>
                </a:solidFill>
                <a:latin typeface="Courier"/>
              </a:rPr>
              <a:t>matrix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seq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.</a:t>
            </a:r>
            <a:r>
              <a:rPr>
                <a:solidFill>
                  <a:srgbClr val="AD0000"/>
                </a:solidFill>
                <a:latin typeface="Courier"/>
              </a:rPr>
              <a:t>35</a:t>
            </a:r>
            <a:r>
              <a:rPr>
                <a:solidFill>
                  <a:srgbClr val="003B4F"/>
                </a:solidFill>
                <a:latin typeface="Courier"/>
              </a:rPr>
              <a:t>, .</a:t>
            </a:r>
            <a:r>
              <a:rPr>
                <a:solidFill>
                  <a:srgbClr val="AD0000"/>
                </a:solidFill>
                <a:latin typeface="Courier"/>
              </a:rPr>
              <a:t>35</a:t>
            </a:r>
            <a:r>
              <a:rPr>
                <a:solidFill>
                  <a:srgbClr val="003B4F"/>
                </a:solidFill>
                <a:latin typeface="Courier"/>
              </a:rPr>
              <a:t>, .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nrow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ncol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mat1</a:t>
            </a:r>
          </a:p>
          <a:p>
            <a:pPr lvl="0" indent="0">
              <a:buNone/>
            </a:pPr>
            <a:r>
              <a:rPr>
                <a:latin typeface="Courier"/>
              </a:rPr>
              <a:t>      [,1]  [,2] [,3] [,4]
[1,] -0.35 -0.15 0.05 0.25
[2,] -0.25 -0.05 0.15 0.35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 type: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array is a multidimensional arrangement of data elements of the same type.</a:t>
            </a:r>
          </a:p>
          <a:p>
            <a:pPr lvl="0" indent="0" marL="0">
              <a:buNone/>
            </a:pPr>
            <a:r>
              <a:rPr/>
              <a:t>You may think of an array as a generalization of a matrix to any number of dimensions:</a:t>
            </a:r>
          </a:p>
          <a:p>
            <a:pPr lvl="0"/>
            <a:r>
              <a:rPr/>
              <a:t>all elements are of the same type</a:t>
            </a:r>
          </a:p>
          <a:p>
            <a:pPr lvl="0"/>
            <a:r>
              <a:rPr/>
              <a:t>fixed dimensional structure</a:t>
            </a:r>
          </a:p>
          <a:p>
            <a:pPr lvl="0"/>
            <a:r>
              <a:rPr/>
              <a:t>any vector or matrix can be stored as an array using </a:t>
            </a:r>
            <a:r>
              <a:rPr>
                <a:latin typeface="Courier"/>
              </a:rPr>
              <a:t>as.array()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 type: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 allow you to store objects of various classes, various storage types, and various sizes. This can be very useful, e.g., for returning various outputs from a function.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my_list &lt;- </a:t>
            </a: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my_list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char_mat &lt;- </a:t>
            </a:r>
            <a:r>
              <a:rPr>
                <a:solidFill>
                  <a:srgbClr val="4758AB"/>
                </a:solidFill>
                <a:latin typeface="Courier"/>
              </a:rPr>
              <a:t>matrix</a:t>
            </a:r>
            <a:r>
              <a:rPr>
                <a:solidFill>
                  <a:srgbClr val="003B4F"/>
                </a:solidFill>
                <a:latin typeface="Courier"/>
              </a:rPr>
              <a:t>(LETTERS, </a:t>
            </a:r>
            <a:r>
              <a:rPr>
                <a:solidFill>
                  <a:srgbClr val="657422"/>
                </a:solidFill>
                <a:latin typeface="Courier"/>
              </a:rPr>
              <a:t>nrow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ncol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my_list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vectors &lt;- </a:t>
            </a: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my_list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vectors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num_vec1 &lt;-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my_list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vectors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num_vec2 &lt;- </a:t>
            </a:r>
            <a:r>
              <a:rPr>
                <a:solidFill>
                  <a:srgbClr val="4758AB"/>
                </a:solidFill>
                <a:latin typeface="Courier"/>
              </a:rPr>
              <a:t>runif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min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max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 type: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frames are lists of variables of equal length, producing a rectangular structure. Unlike matrix columns, data frame columns can be of different storage types and classes.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groceries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item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"flour"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"sugar"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"potatoes"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"tomatoes"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"bananas"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price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(.</a:t>
            </a:r>
            <a:r>
              <a:rPr>
                <a:solidFill>
                  <a:srgbClr val="AD0000"/>
                </a:solidFill>
                <a:latin typeface="Courier"/>
              </a:rPr>
              <a:t>99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1.49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1.99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2.79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1.89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groceries</a:t>
            </a:r>
          </a:p>
          <a:p>
            <a:pPr lvl="0" indent="0">
              <a:buNone/>
            </a:pPr>
            <a:r>
              <a:rPr>
                <a:latin typeface="Courier"/>
              </a:rPr>
              <a:t>      item price
1    flour  0.99
2    sugar  1.49
3 potatoes  1.99
4 tomatoes  2.79
5  bananas  1.89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2 code</dc:title>
  <dc:creator>G.Carteny</dc:creator>
  <cp:keywords/>
  <dcterms:created xsi:type="dcterms:W3CDTF">2025-04-28T09:27:22Z</dcterms:created>
  <dcterms:modified xsi:type="dcterms:W3CDTF">2025-04-28T09:27:22Z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2025-04-14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