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4.xml" /><Relationship Id="rId14" Type="http://schemas.openxmlformats.org/officeDocument/2006/relationships/slide" Target="slide16.xml" /><Relationship Id="rId15" Type="http://schemas.openxmlformats.org/officeDocument/2006/relationships/slide" Target="slide17.xml" /><Relationship Id="rId16" Type="http://schemas.openxmlformats.org/officeDocument/2006/relationships/slide" Target="slide18.xml" /><Relationship Id="rId17" Type="http://schemas.openxmlformats.org/officeDocument/2006/relationships/slide" Target="slide19.xml" /><Relationship Id="rId18" Type="http://schemas.openxmlformats.org/officeDocument/2006/relationships/slide" Target="slide20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Class 2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G.Carteny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mean_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mean_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immi_med),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'green4'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median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(immi)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(.,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immi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immi_med),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'green4'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median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Standard deviation/Variance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immi_sd),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immi_sd),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(immi)))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immi_se),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'purple'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immi_se),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'purple'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error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limit theorem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1. Create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population &lt;-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2. Take one sample from the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(population,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3. Simulate sampling distribution of the sample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(population,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4. Create data frames for plotting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df_sample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(sample_data)))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(df_sample)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df_sampling_dist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(sample_means,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(df_sampling_dist)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"sample_mean"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5. Plot: Sample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(df_sample,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(value),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frequency))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Distribution"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6. Plot: Sampling distribution of the sample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p2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(df_sampling_dist,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(sample_mean),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frequency))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"darkorange"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Distribution of the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7. Show both plots side by side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(gridExtra)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grid.arrange</a:t>
            </a:r>
            <a:r>
              <a:rPr>
                <a:solidFill>
                  <a:srgbClr val="003B4F"/>
                </a:solidFill>
                <a:latin typeface="Courier"/>
              </a:rPr>
              <a:t>(p1, p2,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cod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(Arithmetic Average)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Calculated by summing all values and dividing by the number of observations</a:t>
                </a:r>
                <a:br/>
              </a:p>
              <a:p>
                <a:pPr lvl="0"/>
                <a:r>
                  <a:rPr/>
                  <a:t>Formula: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Mean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Sensitive to </a:t>
                </a:r>
                <a:r>
                  <a:rPr b="1"/>
                  <a:t>every value</a:t>
                </a:r>
                <a:r>
                  <a:rPr/>
                  <a:t> in the dataset</a:t>
                </a:r>
                <a:br/>
              </a:p>
              <a:p>
                <a:pPr lvl="0"/>
                <a:r>
                  <a:rPr/>
                  <a:t>Affected by </a:t>
                </a:r>
                <a:r>
                  <a:rPr b="1"/>
                  <a:t>extreme values</a:t>
                </a:r>
                <a:r>
                  <a:rPr/>
                  <a:t> (outliers)</a:t>
                </a:r>
                <a:br/>
              </a:p>
              <a:p>
                <a:pPr lvl="0"/>
                <a:r>
                  <a:rPr/>
                  <a:t>Appropriate for </a:t>
                </a:r>
                <a:r>
                  <a:rPr b="1"/>
                  <a:t>symmetric</a:t>
                </a:r>
                <a:r>
                  <a:rPr/>
                  <a:t> distributions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Properties of the Mean</a:t>
            </a:r>
          </a:p>
          <a:p>
            <a:pPr lvl="0"/>
            <a:r>
              <a:rPr b="1"/>
              <a:t>Uses all data points</a:t>
            </a:r>
            <a:r>
              <a:rPr/>
              <a:t> — efficient and mathematically tractable</a:t>
            </a:r>
            <a:br/>
          </a:p>
          <a:p>
            <a:pPr lvl="0"/>
            <a:r>
              <a:rPr b="1"/>
              <a:t>Minimises squared deviations</a:t>
            </a:r>
            <a:br/>
          </a:p>
          <a:p>
            <a:pPr lvl="0"/>
            <a:r>
              <a:rPr b="1"/>
              <a:t>Not robust</a:t>
            </a:r>
            <a:r>
              <a:rPr/>
              <a:t> to outliers</a:t>
            </a:r>
            <a:br/>
          </a:p>
          <a:p>
            <a:pPr lvl="0"/>
            <a:r>
              <a:rPr/>
              <a:t>Sample mean is an unbiased estimator of the </a:t>
            </a:r>
            <a:r>
              <a:rPr b="1"/>
              <a:t>population mean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R Numeric types</a:t>
            </a:r>
          </a:p>
          <a:p>
            <a:pPr lvl="0"/>
            <a:r>
              <a:rPr>
                <a:hlinkClick r:id="rId3" action="ppaction://hlinksldjump"/>
              </a:rPr>
              <a:t>Arithmetic operators and transformations</a:t>
            </a:r>
          </a:p>
          <a:p>
            <a:pPr lvl="0"/>
            <a:r>
              <a:rPr>
                <a:hlinkClick r:id="rId4" action="ppaction://hlinksldjump"/>
              </a:rPr>
              <a:t>Object type: Vector</a:t>
            </a:r>
          </a:p>
          <a:p>
            <a:pPr lvl="0"/>
            <a:r>
              <a:rPr>
                <a:hlinkClick r:id="rId5" action="ppaction://hlinksldjump"/>
              </a:rPr>
              <a:t>Object type: Matrices</a:t>
            </a:r>
          </a:p>
          <a:p>
            <a:pPr lvl="0"/>
            <a:r>
              <a:rPr>
                <a:hlinkClick r:id="rId6" action="ppaction://hlinksldjump"/>
              </a:rPr>
              <a:t>Object type: Arrays</a:t>
            </a:r>
          </a:p>
          <a:p>
            <a:pPr lvl="0"/>
            <a:r>
              <a:rPr>
                <a:hlinkClick r:id="rId7" action="ppaction://hlinksldjump"/>
              </a:rPr>
              <a:t>Object type: Lists</a:t>
            </a:r>
          </a:p>
          <a:p>
            <a:pPr lvl="0"/>
            <a:r>
              <a:rPr>
                <a:hlinkClick r:id="rId8" action="ppaction://hlinksldjump"/>
              </a:rPr>
              <a:t>Object type: Data Frames</a:t>
            </a:r>
          </a:p>
          <a:p>
            <a:pPr lvl="0"/>
            <a:r>
              <a:rPr>
                <a:hlinkClick r:id="rId9" action="ppaction://hlinksldjump"/>
              </a:rPr>
              <a:t>Mean 1</a:t>
            </a:r>
          </a:p>
          <a:p>
            <a:pPr lvl="0"/>
            <a:r>
              <a:rPr>
                <a:hlinkClick r:id="rId10" action="ppaction://hlinksldjump"/>
              </a:rPr>
              <a:t>Mean 2</a:t>
            </a:r>
          </a:p>
          <a:p>
            <a:pPr lvl="0"/>
            <a:r>
              <a:rPr>
                <a:hlinkClick r:id="rId11" action="ppaction://hlinksldjump"/>
              </a:rPr>
              <a:t>Median 1</a:t>
            </a:r>
          </a:p>
          <a:p>
            <a:pPr lvl="0"/>
            <a:r>
              <a:rPr>
                <a:hlinkClick r:id="rId12" action="ppaction://hlinksldjump"/>
              </a:rPr>
              <a:t>Median 2</a:t>
            </a:r>
          </a:p>
          <a:p>
            <a:pPr lvl="0"/>
            <a:r>
              <a:rPr>
                <a:hlinkClick r:id="rId13" action="ppaction://hlinksldjump"/>
              </a:rPr>
              <a:t>Standard deviation/Variance</a:t>
            </a:r>
          </a:p>
          <a:p>
            <a:pPr lvl="0"/>
            <a:r>
              <a:rPr>
                <a:hlinkClick r:id="rId14" action="ppaction://hlinksldjump"/>
              </a:rPr>
              <a:t>Standard error</a:t>
            </a:r>
          </a:p>
          <a:p>
            <a:pPr lvl="0"/>
            <a:r>
              <a:rPr>
                <a:hlinkClick r:id="rId15" action="ppaction://hlinksldjump"/>
              </a:rPr>
              <a:t>Central limit theorem</a:t>
            </a:r>
          </a:p>
          <a:p>
            <a:pPr lvl="0"/>
            <a:r>
              <a:rPr>
                <a:hlinkClick r:id="rId16" action="ppaction://hlinksldjump"/>
              </a:rPr>
              <a:t>The Mean (Arithmetic Average)</a:t>
            </a:r>
          </a:p>
          <a:p>
            <a:pPr lvl="1"/>
            <a:r>
              <a:rPr>
                <a:hlinkClick r:id="rId17" action="ppaction://hlinksldjump"/>
              </a:rPr>
              <a:t>Properties of the Mean</a:t>
            </a:r>
          </a:p>
          <a:p>
            <a:pPr lvl="1"/>
            <a:r>
              <a:rPr>
                <a:hlinkClick r:id="rId18" action="ppaction://hlinksldjump"/>
              </a:rPr>
              <a:t>The Median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Median</a:t>
            </a:r>
          </a:p>
          <a:p>
            <a:pPr lvl="0"/>
            <a:r>
              <a:rPr/>
              <a:t>The </a:t>
            </a:r>
            <a:r>
              <a:rPr b="1"/>
              <a:t>middle value</a:t>
            </a:r>
            <a:r>
              <a:rPr/>
              <a:t> when data are ordered</a:t>
            </a:r>
            <a:br/>
          </a:p>
          <a:p>
            <a:pPr lvl="0"/>
            <a:r>
              <a:rPr/>
              <a:t>If even number of observations: average of the two middle values</a:t>
            </a:r>
            <a:br/>
          </a:p>
          <a:p>
            <a:pPr lvl="0"/>
            <a:r>
              <a:rPr/>
              <a:t>Not influenced by </a:t>
            </a:r>
            <a:r>
              <a:rPr b="1"/>
              <a:t>extreme values</a:t>
            </a:r>
            <a:r>
              <a:rPr/>
              <a:t> or </a:t>
            </a:r>
            <a:r>
              <a:rPr b="1"/>
              <a:t>skewed distributions</a:t>
            </a:r>
            <a:br/>
          </a:p>
          <a:p>
            <a:pPr lvl="0"/>
            <a:r>
              <a:rPr/>
              <a:t>Best used when the data are </a:t>
            </a:r>
            <a:r>
              <a:rPr b="1"/>
              <a:t>ordinal</a:t>
            </a:r>
            <a:r>
              <a:rPr/>
              <a:t> or </a:t>
            </a:r>
            <a:r>
              <a:rPr b="1"/>
              <a:t>skewed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Real numbers ("double")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 &lt;- </a:t>
            </a:r>
            <a:r>
              <a:rPr>
                <a:solidFill>
                  <a:srgbClr val="AD0000"/>
                </a:solidFill>
                <a:latin typeface="Courier"/>
              </a:rPr>
              <a:t>13.2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Integers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Characters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&lt;- </a:t>
            </a:r>
            <a:r>
              <a:rPr>
                <a:solidFill>
                  <a:srgbClr val="20794D"/>
                </a:solidFill>
                <a:latin typeface="Courier"/>
              </a:rPr>
              <a:t>"R is so much"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&lt;- </a:t>
            </a:r>
            <a:r>
              <a:rPr>
                <a:solidFill>
                  <a:srgbClr val="20794D"/>
                </a:solidFill>
                <a:latin typeface="Courier"/>
              </a:rPr>
              <a:t>"fun!"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sentence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(start, end, </a:t>
            </a:r>
            <a:r>
              <a:rPr>
                <a:solidFill>
                  <a:srgbClr val="657422"/>
                </a:solidFill>
                <a:latin typeface="Courier"/>
              </a:rPr>
              <a:t>sep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 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Logicals &amp; Boolean operators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5E5E5E"/>
                </a:solidFill>
                <a:latin typeface="Courier"/>
              </a:rPr>
              <a:t># Does 2 + 5 equal 6?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isFALSE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Is it false that 3 + 4 is not equal to 2 + 5?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5E5E5E"/>
                </a:solidFill>
                <a:latin typeface="Courier"/>
              </a:rPr>
              <a:t># Is 3 OR 4 greater than/equal to 2 + 1?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      </a:t>
            </a:r>
            <a:r>
              <a:rPr>
                <a:solidFill>
                  <a:srgbClr val="5E5E5E"/>
                </a:solidFill>
                <a:latin typeface="Courier"/>
              </a:rPr>
              <a:t># Are 3 AND 7 included in an integer sequence from 1 to 5?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Arithmetic operators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addition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subtraction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division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exponentiation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(x)    </a:t>
            </a:r>
            <a:r>
              <a:rPr>
                <a:solidFill>
                  <a:srgbClr val="5E5E5E"/>
                </a:solidFill>
                <a:latin typeface="Courier"/>
              </a:rPr>
              <a:t># natural logarithm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(x)    </a:t>
            </a:r>
            <a:r>
              <a:rPr>
                <a:solidFill>
                  <a:srgbClr val="5E5E5E"/>
                </a:solidFill>
                <a:latin typeface="Courier"/>
              </a:rPr>
              <a:t># exponential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(x)   </a:t>
            </a:r>
            <a:r>
              <a:rPr>
                <a:solidFill>
                  <a:srgbClr val="5E5E5E"/>
                </a:solidFill>
                <a:latin typeface="Courier"/>
              </a:rPr>
              <a:t># square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%*%</a:t>
            </a:r>
            <a:r>
              <a:rPr>
                <a:solidFill>
                  <a:srgbClr val="003B4F"/>
                </a:solidFill>
                <a:latin typeface="Courier"/>
              </a:rPr>
              <a:t> b   </a:t>
            </a:r>
            <a:r>
              <a:rPr>
                <a:solidFill>
                  <a:srgbClr val="5E5E5E"/>
                </a:solidFill>
                <a:latin typeface="Courier"/>
              </a:rPr>
              <a:t># vector/matrix multiplication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</a:t>
            </a:r>
            <a:r>
              <a:rPr>
                <a:solidFill>
                  <a:srgbClr val="003B4F"/>
                </a:solidFill>
                <a:latin typeface="Courier"/>
              </a:rPr>
              <a:t>(a)      </a:t>
            </a:r>
            <a:r>
              <a:rPr>
                <a:solidFill>
                  <a:srgbClr val="5E5E5E"/>
                </a:solidFill>
                <a:latin typeface="Courier"/>
              </a:rPr>
              <a:t># vector/matrix transposition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solve</a:t>
            </a:r>
            <a:r>
              <a:rPr>
                <a:solidFill>
                  <a:srgbClr val="003B4F"/>
                </a:solidFill>
                <a:latin typeface="Courier"/>
              </a:rPr>
              <a:t>(A)  </a:t>
            </a:r>
            <a:r>
              <a:rPr>
                <a:solidFill>
                  <a:srgbClr val="5E5E5E"/>
                </a:solidFill>
                <a:latin typeface="Courier"/>
              </a:rPr>
              <a:t># matrix inversion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vector is a serial listing of data elements of the same type (e.g. </a:t>
            </a:r>
            <a:r>
              <a:rPr>
                <a:latin typeface="Courier"/>
              </a:rPr>
              <a:t>integer</a:t>
            </a:r>
            <a:r>
              <a:rPr/>
              <a:t>, </a:t>
            </a:r>
            <a:r>
              <a:rPr>
                <a:latin typeface="Courier"/>
              </a:rPr>
              <a:t>double</a:t>
            </a:r>
            <a:r>
              <a:rPr/>
              <a:t>, </a:t>
            </a:r>
            <a:r>
              <a:rPr>
                <a:latin typeface="Courier"/>
              </a:rPr>
              <a:t>logical</a:t>
            </a:r>
            <a:r>
              <a:rPr/>
              <a:t>, or </a:t>
            </a:r>
            <a:r>
              <a:rPr>
                <a:latin typeface="Courier"/>
              </a:rPr>
              <a:t>character</a:t>
            </a:r>
            <a:r>
              <a:rPr/>
              <a:t>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item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"flour"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"sugar"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"potatoes"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"tomatoes"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"bananas"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price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(.</a:t>
            </a:r>
            <a:r>
              <a:rPr>
                <a:solidFill>
                  <a:srgbClr val="AD0000"/>
                </a:solidFill>
                <a:latin typeface="Courier"/>
              </a:rPr>
              <a:t>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2.79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pricey &lt;- price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matrix is a rectangular arrangement of data elements of the same type.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mat1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35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35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mat1</a:t>
            </a:r>
          </a:p>
          <a:p>
            <a:pPr lvl="0" indent="0">
              <a:buNone/>
            </a:pPr>
            <a:r>
              <a:rPr>
                <a:latin typeface="Courier"/>
              </a:rPr>
              <a:t>      [,1]  [,2] [,3] [,4]
[1,] -0.35 -0.15 0.05 0.25
[2,] -0.25 -0.05 0.15 0.35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array is a multidimensional arrangement of data elements of the same type.</a:t>
            </a:r>
          </a:p>
          <a:p>
            <a:pPr lvl="0" indent="0" marL="0">
              <a:buNone/>
            </a:pPr>
            <a:r>
              <a:rPr/>
              <a:t>You may think of an array as a generalization of a matrix to any number of dimensions:</a:t>
            </a:r>
          </a:p>
          <a:p>
            <a:pPr lvl="0"/>
            <a:r>
              <a:rPr/>
              <a:t>all elements are of the same type</a:t>
            </a:r>
          </a:p>
          <a:p>
            <a:pPr lvl="0"/>
            <a:r>
              <a:rPr/>
              <a:t>fixed dimensional structure</a:t>
            </a:r>
          </a:p>
          <a:p>
            <a:pPr lvl="0"/>
            <a:r>
              <a:rPr/>
              <a:t>any vector or matrix can be stored as an array using </a:t>
            </a:r>
            <a:r>
              <a:rPr>
                <a:latin typeface="Courier"/>
              </a:rPr>
              <a:t>as.array()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allow you to store objects of various classes, various storage types, and various sizes. This can be very useful, e.g., for returning various outputs from a function.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my_list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char_mat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(LETTERS,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num_vec1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num_vec2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are lists of variables of equal length, producing a rectangular structure. Unlike matrix columns, data frame columns can be of different storage types and classes.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groceries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item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"flour"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"sugar"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"potatoes"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"tomatoes"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"bananas"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price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(.</a:t>
            </a:r>
            <a:r>
              <a:rPr>
                <a:solidFill>
                  <a:srgbClr val="AD0000"/>
                </a:solidFill>
                <a:latin typeface="Courier"/>
              </a:rPr>
              <a:t>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2.79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groceries</a:t>
            </a:r>
          </a:p>
          <a:p>
            <a:pPr lvl="0" indent="0">
              <a:buNone/>
            </a:pPr>
            <a:r>
              <a:rPr>
                <a:latin typeface="Courier"/>
              </a:rPr>
              <a:t>      item price
1    flour  0.99
2    sugar  1.49
3 potatoes  1.99
4 tomatoes  2.79
5  bananas  1.89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code</dc:title>
  <dc:creator>G.Carteny</dc:creator>
  <cp:keywords/>
  <dcterms:created xsi:type="dcterms:W3CDTF">2025-04-14T09:23:01Z</dcterms:created>
  <dcterms:modified xsi:type="dcterms:W3CDTF">2025-04-14T09:23:01Z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2025-04-14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