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8.xml" /><Relationship Id="rId7" Type="http://schemas.openxmlformats.org/officeDocument/2006/relationships/slide" Target="slide9.xml" /><Relationship Id="rId8" Type="http://schemas.openxmlformats.org/officeDocument/2006/relationships/slide" Target="slide10.xml" /><Relationship Id="rId9" Type="http://schemas.openxmlformats.org/officeDocument/2006/relationships/slide" Target="slide11.xml" /><Relationship Id="rId10" Type="http://schemas.openxmlformats.org/officeDocument/2006/relationships/slide" Target="slide12.xml" /><Relationship Id="rId11" Type="http://schemas.openxmlformats.org/officeDocument/2006/relationships/slide" Target="slide13.xml" /><Relationship Id="rId12" Type="http://schemas.openxmlformats.org/officeDocument/2006/relationships/slide" Target="slide14.xml" /><Relationship Id="rId13" Type="http://schemas.openxmlformats.org/officeDocument/2006/relationships/slide" Target="slide15.xml" /><Relationship Id="rId14" Type="http://schemas.openxmlformats.org/officeDocument/2006/relationships/slide" Target="slide1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Class 2 formulas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G.Carteny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Always </a:t>
            </a:r>
            <a:r>
              <a:rPr b="1"/>
              <a:t>non-negative</a:t>
            </a:r>
            <a:br/>
          </a:p>
          <a:p>
            <a:pPr lvl="0"/>
            <a:r>
              <a:rPr/>
              <a:t>Zero variance means </a:t>
            </a:r>
            <a:r>
              <a:rPr b="1"/>
              <a:t>all values are identical</a:t>
            </a:r>
            <a:br/>
          </a:p>
          <a:p>
            <a:pPr lvl="0"/>
            <a:r>
              <a:rPr/>
              <a:t>Units are </a:t>
            </a:r>
            <a:r>
              <a:rPr b="1"/>
              <a:t>not intuitive</a:t>
            </a:r>
            <a:r>
              <a:rPr/>
              <a:t> (squared units)</a:t>
            </a:r>
            <a:br/>
          </a:p>
          <a:p>
            <a:pPr lvl="0"/>
            <a:r>
              <a:rPr/>
              <a:t>Forms the basis for standard deviation and many inferential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 and standard deviation: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μ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σ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Deviation (Sample)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Square root of the variance</a:t>
                </a:r>
                <a:br/>
              </a:p>
              <a:p>
                <a:pPr lvl="0"/>
                <a:r>
                  <a:rPr/>
                  <a:t>Expresses dispersion in </a:t>
                </a:r>
                <a:r>
                  <a:rPr b="1"/>
                  <a:t>original units</a:t>
                </a:r>
                <a:br/>
              </a:p>
              <a:p>
                <a:pPr lvl="0"/>
                <a:r>
                  <a:rPr/>
                  <a:t>Formula: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</a:p>
              <a:p>
                <a:pPr lvl="0"/>
                <a:r>
                  <a:rPr/>
                  <a:t>Most commonly used measure of spread</a:t>
                </a:r>
                <a:br/>
              </a:p>
              <a:p>
                <a:pPr lvl="0"/>
                <a:r>
                  <a:rPr/>
                  <a:t>Like variance, sensitive to </a:t>
                </a:r>
                <a:r>
                  <a:rPr b="1"/>
                  <a:t>extreme values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Standard Deviation (Sample)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Easy to interpret — same units as the data</a:t>
                </a:r>
                <a:br/>
              </a:p>
              <a:p>
                <a:pPr lvl="0"/>
                <a:r>
                  <a:rPr/>
                  <a:t>Used in constructing </a:t>
                </a:r>
                <a:r>
                  <a:rPr b="1"/>
                  <a:t>confidence intervals</a:t>
                </a:r>
                <a:r>
                  <a:rPr/>
                  <a:t> and </a:t>
                </a:r>
                <a:r>
                  <a:rPr b="1"/>
                  <a:t>hypothesis tests</a:t>
                </a:r>
                <a:br/>
              </a:p>
              <a:p>
                <a:pPr lvl="0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large: data are more spread out</a:t>
                </a:r>
                <a:br/>
              </a:p>
              <a:p>
                <a:pPr lvl="0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small: data cluster near the mean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 and standard deviation: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Error of the Sample Mean (SEM)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Measures the </a:t>
                </a:r>
                <a:r>
                  <a:rPr b="1"/>
                  <a:t>precision</a:t>
                </a:r>
                <a:r>
                  <a:rPr/>
                  <a:t> of the sample mean as an estimate of the population mean</a:t>
                </a:r>
                <a:br/>
              </a:p>
              <a:p>
                <a:pPr lvl="0"/>
                <a:r>
                  <a:rPr/>
                  <a:t>Formula: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rPr>
                              <m:nor/>
                              <m:sty m:val="p"/>
                            </m:rPr>
                            <m:t>SE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Decreases with </a:t>
                </a:r>
                <a:r>
                  <a:rPr b="1"/>
                  <a:t>larger sample size</a:t>
                </a:r>
                <a:br/>
              </a:p>
              <a:p>
                <a:pPr lvl="0"/>
                <a:r>
                  <a:rPr/>
                  <a:t>Used in confidence intervals and tests for means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</a:t>
            </a:r>
          </a:p>
          <a:p>
            <a:pPr lvl="0"/>
            <a:r>
              <a:rPr>
                <a:hlinkClick r:id="rId3" action="ppaction://hlinksldjump"/>
              </a:rPr>
              <a:t>The mean</a:t>
            </a:r>
          </a:p>
          <a:p>
            <a:pPr lvl="0"/>
            <a:r>
              <a:rPr>
                <a:hlinkClick r:id="rId4" action="ppaction://hlinksldjump"/>
              </a:rPr>
              <a:t>the sample mean</a:t>
            </a:r>
          </a:p>
          <a:p>
            <a:pPr lvl="0"/>
            <a:r>
              <a:rPr>
                <a:hlinkClick r:id="rId5" action="ppaction://hlinksldjump"/>
              </a:rPr>
              <a:t>Median</a:t>
            </a:r>
          </a:p>
          <a:p>
            <a:pPr lvl="0"/>
            <a:r>
              <a:rPr>
                <a:hlinkClick r:id="rId6" action="ppaction://hlinksldjump"/>
              </a:rPr>
              <a:t>Dispersion</a:t>
            </a:r>
          </a:p>
          <a:p>
            <a:pPr lvl="0"/>
            <a:r>
              <a:rPr>
                <a:hlinkClick r:id="rId7" action="ppaction://hlinksldjump"/>
              </a:rPr>
              <a:t>Variance</a:t>
            </a:r>
          </a:p>
          <a:p>
            <a:pPr lvl="0"/>
            <a:r>
              <a:rPr>
                <a:hlinkClick r:id="rId8" action="ppaction://hlinksldjump"/>
              </a:rPr>
              <a:t>Variance properties</a:t>
            </a:r>
          </a:p>
          <a:p>
            <a:pPr lvl="0"/>
            <a:r>
              <a:rPr>
                <a:hlinkClick r:id="rId9" action="ppaction://hlinksldjump"/>
              </a:rPr>
              <a:t>Variance and standard deviation: Population</a:t>
            </a:r>
          </a:p>
          <a:p>
            <a:pPr lvl="0"/>
            <a:r>
              <a:rPr>
                <a:hlinkClick r:id="rId10" action="ppaction://hlinksldjump"/>
              </a:rPr>
              <a:t>Standard Deviation (Sample)</a:t>
            </a:r>
          </a:p>
          <a:p>
            <a:pPr lvl="0"/>
            <a:r>
              <a:rPr>
                <a:hlinkClick r:id="rId11" action="ppaction://hlinksldjump"/>
              </a:rPr>
              <a:t>Properties of Standard Deviation (Sample)</a:t>
            </a:r>
          </a:p>
          <a:p>
            <a:pPr lvl="0"/>
            <a:r>
              <a:rPr>
                <a:hlinkClick r:id="rId12" action="ppaction://hlinksldjump"/>
              </a:rPr>
              <a:t>Variance and standard deviation: Sample</a:t>
            </a:r>
          </a:p>
          <a:p>
            <a:pPr lvl="0"/>
            <a:r>
              <a:rPr>
                <a:hlinkClick r:id="rId13" action="ppaction://hlinksldjump"/>
              </a:rPr>
              <a:t>Standard Error of the Sample Mean (SEM)</a:t>
            </a:r>
          </a:p>
          <a:p>
            <a:pPr lvl="0"/>
            <a:r>
              <a:rPr>
                <a:hlinkClick r:id="rId14" action="ppaction://hlinksldjump"/>
              </a:rPr>
              <a:t>standard error of the mean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real research, population parameters (e.g.,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) are usually unknown.</a:t>
                </a:r>
              </a:p>
              <a:p>
                <a:pPr lvl="0"/>
                <a:r>
                  <a:rPr/>
                  <a:t>We use </a:t>
                </a:r>
                <a:r>
                  <a:rPr b="1"/>
                  <a:t>random samples</a:t>
                </a:r>
                <a:r>
                  <a:rPr/>
                  <a:t> to estimate them:</a:t>
                </a:r>
              </a:p>
              <a:p>
                <a:pPr lvl="1"/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→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(sample mean)</a:t>
                </a:r>
              </a:p>
              <a:p>
                <a:pPr lvl="1"/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s</m:t>
                    </m:r>
                  </m:oMath>
                </a14:m>
                <a:r>
                  <a:rPr/>
                  <a:t> (sample standard deviation)</a:t>
                </a:r>
              </a:p>
              <a:p>
                <a:pPr lvl="0"/>
                <a:r>
                  <a:rPr/>
                  <a:t>These estimates are valid </a:t>
                </a:r>
                <a:r>
                  <a:rPr b="1"/>
                  <a:t>only under random sampling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 assumption of normality is needed for this substitution.</a:t>
                </a:r>
              </a:p>
              <a:p>
                <a:pPr lvl="0"/>
                <a:r>
                  <a:rPr/>
                  <a:t>For small samples, normality may matter for inference — </a:t>
                </a:r>
                <a:r>
                  <a:rPr b="1"/>
                  <a:t>not for estimation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is the mean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observation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sample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is used as an estimator for the population mean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μ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μ</m:t>
                        </m:r>
                      </m:e>
                    </m:acc>
                  </m:oMath>
                </a14:m>
                <a:r>
                  <a:rPr/>
                  <a:t> is the estimated population mean,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are the individual sample observations, -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Median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median</a:t>
                </a:r>
                <a:r>
                  <a:rPr/>
                  <a:t> is the middle value of an ordered dataset: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Median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f>
                                          <m:fPr>
                                            <m:type m:val="bar"/>
                                          </m:fPr>
                                          <m:num>
                                            <m:r>
                                              <m:t>n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+</m:t>
                                            </m:r>
                                            <m: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is odd</m:t>
                                </m: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f>
                                              <m:fPr>
                                                <m:type m:val="bar"/>
                                              </m:fPr>
                                              <m:num>
                                                <m:r>
                                                  <m:t>n</m:t>
                                                </m:r>
                                              </m:num>
                                              <m:den>
                                                <m: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f>
                                              <m:fPr>
                                                <m:type m:val="bar"/>
                                              </m:fPr>
                                              <m:num>
                                                <m:r>
                                                  <m:t>n</m:t>
                                                </m:r>
                                              </m:num>
                                              <m:den>
                                                <m:r>
                                                  <m:t>2</m:t>
                                                </m:r>
                                              </m:den>
                                            </m:f>
                                            <m:r>
                                              <m:rPr>
                                                <m:sty m:val="p"/>
                                              </m:rPr>
                                              <m:t>+</m:t>
                                            </m:r>
                                            <m:r>
                                              <m:t>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is even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</m:oMath>
                </a14:m>
                <a:r>
                  <a:rPr/>
                  <a:t> is the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-th smallest value (i.e., ordered statistics)</a:t>
                </a:r>
                <a:br/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number of observations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Dispersion describes how spread out data are around the central value</a:t>
            </a:r>
            <a:br/>
          </a:p>
          <a:p>
            <a:pPr lvl="0"/>
            <a:r>
              <a:rPr/>
              <a:t>Key measures:</a:t>
            </a:r>
          </a:p>
          <a:p>
            <a:pPr lvl="1"/>
            <a:r>
              <a:rPr b="1"/>
              <a:t>Variance</a:t>
            </a:r>
            <a:br/>
          </a:p>
          <a:p>
            <a:pPr lvl="1"/>
            <a:r>
              <a:rPr b="1"/>
              <a:t>Standard Deviation</a:t>
            </a:r>
            <a:br/>
          </a:p>
          <a:p>
            <a:pPr lvl="1"/>
            <a:r>
              <a:rPr b="1"/>
              <a:t>Standard Error of the Mean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Measures the </a:t>
                </a:r>
                <a:r>
                  <a:rPr b="1"/>
                  <a:t>average squared deviation</a:t>
                </a:r>
                <a:r>
                  <a:rPr/>
                  <a:t> from the mean</a:t>
                </a:r>
                <a:br/>
              </a:p>
              <a:p>
                <a:pPr lvl="0"/>
                <a:r>
                  <a:rPr/>
                  <a:t>Captures how data values spread out from the centre</a:t>
                </a:r>
                <a:br/>
              </a:p>
              <a:p>
                <a:pPr lvl="0"/>
                <a:r>
                  <a:rPr/>
                  <a:t>Formula: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s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:r>
                  <a:rPr/>
                  <a:t>Units are in </a:t>
                </a:r>
                <a:r>
                  <a:rPr b="1"/>
                  <a:t>squared</a:t>
                </a:r>
                <a:r>
                  <a:rPr/>
                  <a:t> scale of the original variable</a:t>
                </a:r>
                <a:br/>
              </a:p>
              <a:p>
                <a:pPr lvl="0"/>
                <a:r>
                  <a:rPr/>
                  <a:t>Sensitive to </a:t>
                </a:r>
                <a:r>
                  <a:rPr b="1"/>
                  <a:t>outliers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formulas</dc:title>
  <dc:creator>G.Carteny</dc:creator>
  <cp:keywords/>
  <dcterms:created xsi:type="dcterms:W3CDTF">2025-04-14T09:04:50Z</dcterms:created>
  <dcterms:modified xsi:type="dcterms:W3CDTF">2025-04-14T09:04:50Z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2025-04-14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