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3"/>
  </p:notesMasterIdLst>
  <p:sldIdLst>
    <p:sldId id="256" r:id="rId5"/>
    <p:sldId id="257" r:id="rId6"/>
    <p:sldId id="263" r:id="rId7"/>
    <p:sldId id="276" r:id="rId8"/>
    <p:sldId id="277" r:id="rId9"/>
    <p:sldId id="278" r:id="rId10"/>
    <p:sldId id="27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Carteny" initials="GC" lastIdx="5" clrIdx="0">
    <p:extLst>
      <p:ext uri="{19B8F6BF-5375-455C-9EA6-DF929625EA0E}">
        <p15:presenceInfo xmlns:p15="http://schemas.microsoft.com/office/powerpoint/2012/main" userId="Giuseppe Carteny" providerId="None"/>
      </p:ext>
    </p:extLst>
  </p:cmAuthor>
  <p:cmAuthor id="2" name="Daniela Braun" initials="DB" lastIdx="2" clrIdx="1">
    <p:extLst>
      <p:ext uri="{19B8F6BF-5375-455C-9EA6-DF929625EA0E}">
        <p15:presenceInfo xmlns:p15="http://schemas.microsoft.com/office/powerpoint/2012/main" userId="Daniela Bra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76"/>
    <a:srgbClr val="CC6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8696049-C2A7-482B-BD0A-B445AAF4EFA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5889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495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1558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922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508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864E39-AABB-4470-8143-25F68ED3BC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52C9D0-4B3B-4D54-ADD8-D98114BE05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5D7E23-F415-48F1-80EA-F05A2DAC61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C15DA2-A8A5-4170-9A31-F93F1C6130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241681-D8EE-4197-9068-AB2404295EC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1579DD-77E8-4700-B8AC-CA5832C381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5F6229-16D7-4EA9-BD33-5B13E7C1BE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AD498F-A2D7-4EAF-B779-158F3AAD63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32EED-A9F1-4727-91DD-E485C1FF37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AF5857-F03E-4602-ADFB-C0C042BF63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2A793-C4B2-4E2D-A4C4-4581C4CCC5E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CDEDEC-AF52-455B-9ECF-C6B7F88670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917824-DD13-4E20-A5DC-1E988A8C14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2B6F9F2-E32A-494B-943B-EE935C799B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4C1756-0F66-4CE5-9E48-F8C2AFAF3D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E21999-C84A-4C11-A636-341673A103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10451F-F2C0-41F0-9BCE-74AFD47900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162FC3-0CB7-494F-BD29-426189E8C3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AB2EB2-67C0-41CA-9E3D-E14BE72273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21DFEB-2E08-42E0-A0E9-20E65AAFB8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02D38C-179F-4AD3-827C-CD67DC19CB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DC31E3-52AB-4E72-91D3-7A8C1E37F0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E0B1DB-E0EE-4AC3-ABD0-CF4E9E28160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00CA2C-7B9F-4AD2-9274-A2376D0B063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E281C0F-64BC-478A-8C92-6A665E36C78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05BD0B4-362A-438E-B3CA-FD8E555C7B0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F2EA356-BCC3-4931-8366-EC1FD5FB408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04C1296-6766-402F-8130-ACE2CC73394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6FECDB1-3F7C-411F-BD86-5DE7A8B5C13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478C609-22E0-47B6-A725-DF3F796619B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CDF1FFA-FA6E-49AD-ABD3-122647774F7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4531084-A238-487A-9F11-F3E654F5C3C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D4EE34E-D058-48B3-B334-F2D382A8B92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045B571-32AF-4949-9328-CCC842AF035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1BCD825-35FB-499B-B971-3BECB9A4247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9611326-9AB2-4746-9A3B-58EAC3D25B8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/>
          <p:nvPr/>
        </p:nvPicPr>
        <p:blipFill>
          <a:blip r:embed="rId14"/>
          <a:stretch/>
        </p:blipFill>
        <p:spPr>
          <a:xfrm>
            <a:off x="10793520" y="433440"/>
            <a:ext cx="990360" cy="398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63640" y="2511720"/>
            <a:ext cx="7008480" cy="14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4877"/>
                </a:solidFill>
                <a:latin typeface="Segoe U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9"/>
          <p:cNvPicPr/>
          <p:nvPr/>
        </p:nvPicPr>
        <p:blipFill>
          <a:blip r:embed="rId15"/>
          <a:srcRect l="50373"/>
          <a:stretch/>
        </p:blipFill>
        <p:spPr>
          <a:xfrm>
            <a:off x="0" y="19080"/>
            <a:ext cx="3024000" cy="6838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18"/>
          <p:cNvSpPr/>
          <p:nvPr/>
        </p:nvSpPr>
        <p:spPr>
          <a:xfrm flipH="1">
            <a:off x="-7200" y="6254640"/>
            <a:ext cx="12204360" cy="60300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Rechteck 18"/>
          <p:cNvSpPr/>
          <p:nvPr/>
        </p:nvSpPr>
        <p:spPr>
          <a:xfrm flipH="1" flipV="1">
            <a:off x="-720" y="0"/>
            <a:ext cx="9554760" cy="43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hteck 18"/>
          <p:cNvSpPr/>
          <p:nvPr/>
        </p:nvSpPr>
        <p:spPr>
          <a:xfrm flipH="1" flipV="1">
            <a:off x="9551880" y="-360"/>
            <a:ext cx="2639520" cy="2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Bild 15"/>
          <p:cNvPicPr/>
          <p:nvPr/>
        </p:nvPicPr>
        <p:blipFill>
          <a:blip r:embed="rId14"/>
          <a:stretch/>
        </p:blipFill>
        <p:spPr>
          <a:xfrm>
            <a:off x="10748880" y="388800"/>
            <a:ext cx="1107720" cy="4838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397800" y="349200"/>
            <a:ext cx="8866080" cy="6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44546A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630080" y="1350000"/>
            <a:ext cx="9163080" cy="4495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44546A"/>
                </a:solidFill>
                <a:latin typeface="Segoe U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sldNum" idx="2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B9ED33F-1804-4765-8C73-501A5548FD53}" type="slidenum">
              <a:rPr lang="de-DE" sz="9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00" b="0" strike="noStrike" spc="-1">
                <a:solidFill>
                  <a:srgbClr val="FFFFFF"/>
                </a:solidFill>
                <a:latin typeface="Segoe U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18"/>
          <p:cNvSpPr/>
          <p:nvPr/>
        </p:nvSpPr>
        <p:spPr>
          <a:xfrm flipH="1">
            <a:off x="0" y="6261120"/>
            <a:ext cx="12191760" cy="59652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19406B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5" name="PlaceHolder 3"/>
          <p:cNvSpPr>
            <a:spLocks noGrp="1"/>
          </p:cNvSpPr>
          <p:nvPr>
            <p:ph type="sldNum" idx="5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FBCEC0CD-8264-40B3-B63D-A507366955A9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6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00" b="0" strike="noStrike" spc="-1">
                <a:solidFill>
                  <a:srgbClr val="FFFFFF"/>
                </a:solidFill>
                <a:latin typeface="Segoe U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pic>
        <p:nvPicPr>
          <p:cNvPr id="97" name="Grafik 9"/>
          <p:cNvPicPr/>
          <p:nvPr/>
        </p:nvPicPr>
        <p:blipFill>
          <a:blip r:embed="rId14"/>
          <a:srcRect l="-1605" b="54563"/>
          <a:stretch/>
        </p:blipFill>
        <p:spPr>
          <a:xfrm>
            <a:off x="3718800" y="3871800"/>
            <a:ext cx="4758480" cy="23886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8"/>
          <p:cNvSpPr/>
          <p:nvPr/>
        </p:nvSpPr>
        <p:spPr>
          <a:xfrm flipH="1">
            <a:off x="-7200" y="6254640"/>
            <a:ext cx="12204360" cy="60300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Rechteck 18"/>
          <p:cNvSpPr/>
          <p:nvPr/>
        </p:nvSpPr>
        <p:spPr>
          <a:xfrm flipH="1" flipV="1">
            <a:off x="-720" y="0"/>
            <a:ext cx="9554760" cy="43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Rechteck 18"/>
          <p:cNvSpPr/>
          <p:nvPr/>
        </p:nvSpPr>
        <p:spPr>
          <a:xfrm flipH="1" flipV="1">
            <a:off x="9551880" y="-360"/>
            <a:ext cx="2639520" cy="2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1" name="Bild 15"/>
          <p:cNvPicPr/>
          <p:nvPr/>
        </p:nvPicPr>
        <p:blipFill>
          <a:blip r:embed="rId14"/>
          <a:stretch/>
        </p:blipFill>
        <p:spPr>
          <a:xfrm>
            <a:off x="10748880" y="388800"/>
            <a:ext cx="1107720" cy="48384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397800" y="349200"/>
            <a:ext cx="8866080" cy="685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004877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630080" y="1350000"/>
            <a:ext cx="9163080" cy="449532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t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004877"/>
                </a:solidFill>
                <a:latin typeface="Segoe U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ftr" idx="7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5" name="PlaceHolder 4"/>
          <p:cNvSpPr>
            <a:spLocks noGrp="1"/>
          </p:cNvSpPr>
          <p:nvPr>
            <p:ph type="sldNum" idx="8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9B574944-A099-4C7F-A704-B9BB87FBE983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dt" idx="9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00" b="0" strike="noStrike" spc="-1">
                <a:solidFill>
                  <a:srgbClr val="FFFFFF"/>
                </a:solidFill>
                <a:latin typeface="Segoe U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247560" y="1269720"/>
            <a:ext cx="7330793" cy="269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algn="l"/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to apply the classical toolbox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b="0" i="0" dirty="0">
              <a:solidFill>
                <a:srgbClr val="0048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2107517" y="5980260"/>
            <a:ext cx="8824320" cy="43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r>
              <a:rPr lang="de-DE" sz="1800" b="0" i="1" strike="noStrike" spc="-1" dirty="0">
                <a:solidFill>
                  <a:srgbClr val="004877"/>
                </a:solidFill>
                <a:latin typeface="Segoe UI"/>
              </a:rPr>
              <a:t>UdS SoSe2025 - Intro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Untertitel 2"/>
          <p:cNvSpPr/>
          <p:nvPr/>
        </p:nvSpPr>
        <p:spPr>
          <a:xfrm>
            <a:off x="3247560" y="3962400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lnSpc>
                <a:spcPct val="13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4877"/>
                </a:solidFill>
                <a:latin typeface="Segoe UI"/>
              </a:rPr>
              <a:t>Giuseppe Carteny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Who am I?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02.04.2025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080247" y="1314575"/>
            <a:ext cx="10031506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Blabla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Blabla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indent="-342900" defTabSz="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GB" sz="2400" dirty="0" err="1">
                <a:latin typeface="Calibri"/>
              </a:rPr>
              <a:t>Blaaabla</a:t>
            </a:r>
            <a:endParaRPr lang="en-GB" sz="2400" dirty="0">
              <a:latin typeface="Calibri"/>
            </a:endParaRPr>
          </a:p>
          <a:p>
            <a:pPr marL="800100" lvl="1" indent="-342900" defTabSz="342900">
              <a:spcBef>
                <a:spcPct val="20000"/>
              </a:spcBef>
              <a:buFontTx/>
              <a:buChar char="-"/>
              <a:defRPr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Blablabla</a:t>
            </a:r>
            <a:endParaRPr lang="en-US" sz="20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defTabSz="342900">
              <a:spcBef>
                <a:spcPct val="20000"/>
              </a:spcBef>
              <a:buFontTx/>
              <a:buChar char="-"/>
              <a:defRPr/>
            </a:pPr>
            <a:endParaRPr lang="en-GB" sz="2000" dirty="0"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F5180-072E-4992-B56B-9EC27A898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018" y="750627"/>
            <a:ext cx="1798846" cy="17735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02.04.2025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0F34-2742-41F0-BD1B-21F549B9B920}"/>
              </a:ext>
            </a:extLst>
          </p:cNvPr>
          <p:cNvSpPr txBox="1"/>
          <p:nvPr/>
        </p:nvSpPr>
        <p:spPr>
          <a:xfrm>
            <a:off x="668740" y="1433015"/>
            <a:ext cx="54272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One of the main goals of science is </a:t>
            </a:r>
            <a:r>
              <a:rPr lang="en-GB" b="1" dirty="0"/>
              <a:t>generalisation </a:t>
            </a:r>
          </a:p>
          <a:p>
            <a:pPr marL="285750" indent="-285750">
              <a:buFontTx/>
              <a:buChar char="-"/>
            </a:pPr>
            <a:r>
              <a:rPr lang="en-GB" dirty="0"/>
              <a:t>Some political science questions aim to make generalisations about </a:t>
            </a:r>
            <a:r>
              <a:rPr lang="en-GB" b="1" dirty="0"/>
              <a:t>populations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If you want to make claims about populations you </a:t>
            </a:r>
            <a:r>
              <a:rPr lang="en-GB" b="1" dirty="0"/>
              <a:t>need</a:t>
            </a:r>
            <a:r>
              <a:rPr lang="en-GB" dirty="0"/>
              <a:t> </a:t>
            </a:r>
            <a:r>
              <a:rPr lang="en-GB" b="1" dirty="0"/>
              <a:t>tools </a:t>
            </a:r>
            <a:r>
              <a:rPr lang="en-GB" dirty="0"/>
              <a:t>for investigating them</a:t>
            </a:r>
          </a:p>
          <a:p>
            <a:pPr marL="285750" indent="-285750">
              <a:buFontTx/>
              <a:buChar char="-"/>
            </a:pPr>
            <a:r>
              <a:rPr lang="en-GB" dirty="0"/>
              <a:t>And you need to know idea about </a:t>
            </a:r>
            <a:r>
              <a:rPr lang="en-GB" b="1" dirty="0"/>
              <a:t>how </a:t>
            </a:r>
            <a:r>
              <a:rPr lang="en-GB" dirty="0"/>
              <a:t>these tools work!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For instance:</a:t>
            </a:r>
          </a:p>
          <a:p>
            <a:pPr marL="285750" indent="-285750">
              <a:buFontTx/>
              <a:buChar char="-"/>
            </a:pPr>
            <a:r>
              <a:rPr lang="en-GB" dirty="0"/>
              <a:t>Are democracies less prone to war?</a:t>
            </a:r>
          </a:p>
          <a:p>
            <a:pPr marL="285750" indent="-285750">
              <a:buFontTx/>
              <a:buChar char="-"/>
            </a:pPr>
            <a:r>
              <a:rPr lang="en-GB" dirty="0"/>
              <a:t>Are young voters more progressive than older ones? </a:t>
            </a:r>
          </a:p>
          <a:p>
            <a:pPr marL="285750" indent="-285750">
              <a:buFontTx/>
              <a:buChar char="-"/>
            </a:pPr>
            <a:r>
              <a:rPr lang="en-GB" dirty="0"/>
              <a:t>Are far-right actors spreading dis/misinformation more online than other actors?</a:t>
            </a:r>
          </a:p>
          <a:p>
            <a:pPr marL="285750" indent="-285750">
              <a:buFontTx/>
              <a:buChar char="-"/>
            </a:pPr>
            <a:r>
              <a:rPr lang="en-GB" strike="sngStrike" dirty="0"/>
              <a:t>Is Elon Musk a fascist? 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868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02.04.2025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2BD591-ED9C-42EA-9336-4C5C68776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381" y="1034640"/>
            <a:ext cx="5298478" cy="2620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0B0F34-2742-41F0-BD1B-21F549B9B920}"/>
              </a:ext>
            </a:extLst>
          </p:cNvPr>
          <p:cNvSpPr txBox="1"/>
          <p:nvPr/>
        </p:nvSpPr>
        <p:spPr>
          <a:xfrm>
            <a:off x="668740" y="1433015"/>
            <a:ext cx="5427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 if you don’t want to be a research or a scientist, and you want have a normal life, with a well-paid job,… you might still want to learn these skills!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B2B8D-101A-4561-99C8-4AF35D0E9206}"/>
              </a:ext>
            </a:extLst>
          </p:cNvPr>
          <p:cNvSpPr txBox="1"/>
          <p:nvPr/>
        </p:nvSpPr>
        <p:spPr>
          <a:xfrm>
            <a:off x="649208" y="3854726"/>
            <a:ext cx="11318865" cy="3001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Bayesian Inference                    Maximum Likelihood Estimation (MLE)   Hypothesis Testing (t-test)                                       Analysis of Variance (ANOVA)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   Principal Component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(PCA)                    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Factor Analysis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 Cluster Analysis (K-means)    Bootstrapping Time Series Analysis (ARIMA)       Time Series Analysis (ARIMA)           Multivariate Regression (Multiple Linear Regression)     Ridge/Lasso Regression                  </a:t>
            </a:r>
            <a:r>
              <a:rPr lang="en-GB" sz="160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Logistic Regression               Mixed Effects Models    Nonparametric Tests                    Monte Carlo Simulation    </a:t>
            </a:r>
            <a:r>
              <a:rPr lang="it-IT" sz="160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Markov Chain Monte Carlo (MCMC)</a:t>
            </a:r>
            <a:r>
              <a:rPr lang="en-GB" sz="160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   Robust Regression          Copulas               Generalized Additive Models (GAMs)</a:t>
            </a:r>
          </a:p>
          <a:p>
            <a:pPr>
              <a:lnSpc>
                <a:spcPct val="150000"/>
              </a:lnSpc>
            </a:pPr>
            <a:endParaRPr lang="en-GB" sz="1600" i="0" dirty="0"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4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02.04.2025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0F34-2742-41F0-BD1B-21F549B9B920}"/>
              </a:ext>
            </a:extLst>
          </p:cNvPr>
          <p:cNvSpPr txBox="1"/>
          <p:nvPr/>
        </p:nvSpPr>
        <p:spPr>
          <a:xfrm>
            <a:off x="3382370" y="1397895"/>
            <a:ext cx="542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But most importantly what you’ll learn is to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B3FC9-8FF5-44E0-AF52-D0E1D44E7786}"/>
              </a:ext>
            </a:extLst>
          </p:cNvPr>
          <p:cNvSpPr txBox="1"/>
          <p:nvPr/>
        </p:nvSpPr>
        <p:spPr>
          <a:xfrm>
            <a:off x="1900450" y="1868872"/>
            <a:ext cx="8391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THINKING CLEAR WITH DATA</a:t>
            </a:r>
          </a:p>
        </p:txBody>
      </p:sp>
    </p:spTree>
    <p:extLst>
      <p:ext uri="{BB962C8B-B14F-4D97-AF65-F5344CB8AC3E}">
        <p14:creationId xmlns:p14="http://schemas.microsoft.com/office/powerpoint/2010/main" val="41981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02.04.2025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Structure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of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83AF4-32F7-46E3-969F-11812D80E404}"/>
              </a:ext>
            </a:extLst>
          </p:cNvPr>
          <p:cNvSpPr txBox="1"/>
          <p:nvPr/>
        </p:nvSpPr>
        <p:spPr>
          <a:xfrm>
            <a:off x="668739" y="1433015"/>
            <a:ext cx="99219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First seminar – </a:t>
            </a:r>
            <a:r>
              <a:rPr lang="en-GB" dirty="0"/>
              <a:t>Intro: Motivation, materials, aims, requirements,… revising R basics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b="1" dirty="0"/>
              <a:t>Second seminar – </a:t>
            </a:r>
            <a:r>
              <a:rPr lang="en-GB" dirty="0"/>
              <a:t>The first bricks: Data structures, basic statistical concepts and measure, …. </a:t>
            </a:r>
          </a:p>
          <a:p>
            <a:endParaRPr lang="en-GB" dirty="0"/>
          </a:p>
          <a:p>
            <a:r>
              <a:rPr lang="en-GB" b="1" dirty="0"/>
              <a:t>Third seminar – </a:t>
            </a:r>
            <a:r>
              <a:rPr lang="en-GB" dirty="0"/>
              <a:t>Going multivariate! Generalised linear models, and the bread and butter of multivariate methods (i.e., </a:t>
            </a:r>
            <a:r>
              <a:rPr lang="en-GB" i="1" dirty="0"/>
              <a:t>the</a:t>
            </a:r>
            <a:r>
              <a:rPr lang="en-GB" dirty="0"/>
              <a:t> linear model)</a:t>
            </a:r>
          </a:p>
          <a:p>
            <a:endParaRPr lang="en-GB" dirty="0"/>
          </a:p>
          <a:p>
            <a:r>
              <a:rPr lang="en-GB" b="1" dirty="0"/>
              <a:t>Fourth seminar –</a:t>
            </a:r>
            <a:r>
              <a:rPr lang="en-GB" dirty="0"/>
              <a:t> Make your analyses understandable! Quantities of interest and how to visualize them</a:t>
            </a:r>
          </a:p>
          <a:p>
            <a:endParaRPr lang="en-GB" dirty="0"/>
          </a:p>
          <a:p>
            <a:r>
              <a:rPr lang="en-GB" b="1" dirty="0"/>
              <a:t>Fifth seminar</a:t>
            </a:r>
            <a:r>
              <a:rPr lang="en-GB" dirty="0"/>
              <a:t> </a:t>
            </a:r>
            <a:r>
              <a:rPr lang="en-GB" b="1" dirty="0"/>
              <a:t>–</a:t>
            </a:r>
            <a:r>
              <a:rPr lang="en-GB" dirty="0"/>
              <a:t> How to deal with categories and counts: </a:t>
            </a:r>
            <a:r>
              <a:rPr lang="en-GB" dirty="0" err="1"/>
              <a:t>Probit</a:t>
            </a:r>
            <a:r>
              <a:rPr lang="en-GB" dirty="0"/>
              <a:t>, Logit, and friends</a:t>
            </a:r>
          </a:p>
          <a:p>
            <a:endParaRPr lang="en-GB" dirty="0"/>
          </a:p>
          <a:p>
            <a:r>
              <a:rPr lang="en-GB" b="1" dirty="0"/>
              <a:t>Sixth seminar</a:t>
            </a:r>
            <a:r>
              <a:rPr lang="en-GB" dirty="0"/>
              <a:t> </a:t>
            </a:r>
            <a:r>
              <a:rPr lang="en-GB" b="1" dirty="0"/>
              <a:t>–</a:t>
            </a:r>
            <a:r>
              <a:rPr lang="en-GB" dirty="0"/>
              <a:t>  Outro: Open topic – might be something about additional models, additional visualization tools or techniques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83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02.04.2025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What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to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expect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32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116280" y="762480"/>
            <a:ext cx="12187080" cy="266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000" b="1" strike="noStrike" spc="-1" dirty="0" err="1">
                <a:solidFill>
                  <a:srgbClr val="19406B"/>
                </a:solidFill>
                <a:latin typeface="Segoe UI"/>
              </a:rPr>
              <a:t>Thank</a:t>
            </a:r>
            <a:r>
              <a:rPr lang="de-DE" sz="30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3000" b="1" strike="noStrike" spc="-1" dirty="0" err="1">
                <a:solidFill>
                  <a:srgbClr val="19406B"/>
                </a:solidFill>
                <a:latin typeface="Segoe UI"/>
              </a:rPr>
              <a:t>you</a:t>
            </a:r>
            <a:r>
              <a:rPr lang="de-DE" sz="30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3000" b="1" strike="noStrike" spc="-1" dirty="0" err="1">
                <a:solidFill>
                  <a:srgbClr val="19406B"/>
                </a:solidFill>
                <a:latin typeface="Segoe UI"/>
              </a:rPr>
              <a:t>for</a:t>
            </a:r>
            <a:r>
              <a:rPr lang="de-DE" sz="30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3000" b="1" strike="noStrike" spc="-1" dirty="0" err="1">
                <a:solidFill>
                  <a:srgbClr val="19406B"/>
                </a:solidFill>
                <a:latin typeface="Segoe UI"/>
              </a:rPr>
              <a:t>your</a:t>
            </a:r>
            <a:r>
              <a:rPr lang="de-DE" sz="30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3000" b="1" strike="noStrike" spc="-1" dirty="0" err="1">
                <a:solidFill>
                  <a:srgbClr val="19406B"/>
                </a:solidFill>
                <a:latin typeface="Segoe UI"/>
              </a:rPr>
              <a:t>attention</a:t>
            </a:r>
            <a:r>
              <a:rPr lang="de-DE" sz="3000" b="1" strike="noStrike" spc="-1" dirty="0">
                <a:solidFill>
                  <a:srgbClr val="19406B"/>
                </a:solidFill>
                <a:latin typeface="Segoe UI"/>
              </a:rPr>
              <a:t>!</a:t>
            </a:r>
            <a:endParaRPr lang="de-DE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2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57BB37E-8E49-42D7-B526-EBA47C0B32D0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2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12C1513-A0CE-4ADA-BA5C-E7F491D6A710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02.04.2025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398</Words>
  <Application>Microsoft Office PowerPoint</Application>
  <PresentationFormat>Widescreen</PresentationFormat>
  <Paragraphs>64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Poppins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Quantitative Research in Political Science How to apply the classical toolbox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Daniela Braun</dc:creator>
  <dc:description/>
  <cp:lastModifiedBy>Giuseppe Carteny</cp:lastModifiedBy>
  <cp:revision>350</cp:revision>
  <dcterms:created xsi:type="dcterms:W3CDTF">2022-08-22T14:53:08Z</dcterms:created>
  <dcterms:modified xsi:type="dcterms:W3CDTF">2025-04-02T11:17:00Z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