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257" r:id="rId5"/>
    <p:sldId id="303" r:id="rId6"/>
    <p:sldId id="287" r:id="rId7"/>
    <p:sldId id="312" r:id="rId8"/>
    <p:sldId id="313" r:id="rId9"/>
    <p:sldId id="299" r:id="rId10"/>
    <p:sldId id="315" r:id="rId11"/>
    <p:sldId id="316" r:id="rId12"/>
    <p:sldId id="320" r:id="rId13"/>
    <p:sldId id="321" r:id="rId14"/>
    <p:sldId id="323" r:id="rId15"/>
    <p:sldId id="324" r:id="rId16"/>
    <p:sldId id="326" r:id="rId17"/>
    <p:sldId id="325" r:id="rId18"/>
    <p:sldId id="319" r:id="rId19"/>
    <p:sldId id="317" r:id="rId20"/>
    <p:sldId id="318" r:id="rId21"/>
    <p:sldId id="314" r:id="rId22"/>
    <p:sldId id="262" r:id="rId23"/>
    <p:sldId id="30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6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22601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581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9730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7296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063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9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8304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847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30464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Separation of concern </a:t>
            </a:r>
            <a:r>
              <a:rPr lang="en-GB" sz="3200" dirty="0">
                <a:latin typeface="Segoe UI" panose="020B0502040204020203" pitchFamily="34" charset="0"/>
                <a:cs typeface="Segoe UI" panose="020B0502040204020203" pitchFamily="34" charset="0"/>
              </a:rPr>
              <a:t>so that different individual can take care of different parts of a project without worrying about other parts of the project.</a:t>
            </a:r>
          </a:p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3361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13.04.2025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hyperlink" Target="https://git-scm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esktop.github.com/download/" TargetMode="External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ic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-graphic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998/mpub.23784" TargetMode="External"/><Relationship Id="rId2" Type="http://schemas.openxmlformats.org/officeDocument/2006/relationships/hyperlink" Target="https://press.princeton.edu/books/hardcover/9780691214368/thinking-clearly-with-data?srsltid=AfmBOoqwY6fSr3YJFgSsaneRNFDLxGfbRMD52Lxe1aWqhbPCkLS-63OG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tsandr.com/blog/descriptive-statistics-in-r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2 (2025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.04.14)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your life 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project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structure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Keep different file types in different folder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Create sub-folders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naming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84141" y="2348753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6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102870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developers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84141" y="2348753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 rot="19037485">
            <a:off x="5837736" y="1116014"/>
            <a:ext cx="11172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latin typeface="Segoe UI" panose="020B0502040204020203" pitchFamily="34" charset="0"/>
                <a:cs typeface="Segoe UI" panose="020B0502040204020203" pitchFamily="34" charset="0"/>
              </a:rPr>
              <a:t>Even if it’s a bit painful</a:t>
            </a:r>
            <a:endParaRPr lang="en-GB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93" y="4613750"/>
            <a:ext cx="734400" cy="6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844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12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Hands-on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practice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9123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r>
              <a:rPr lang="de-DE" sz="4800" spc="-1" dirty="0">
                <a:solidFill>
                  <a:schemeClr val="tx2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chemeClr val="tx2"/>
                </a:solidFill>
                <a:latin typeface="Segoe UI"/>
              </a:rPr>
              <a:t>Git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DCF40D46-4EC9-4822-845D-C12C4BBB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730" y="1619949"/>
            <a:ext cx="6962948" cy="367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Download Git: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Go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https://git-scm.com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download the latest version for your operating system (Windows, macOS, or Linux).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Install Git: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Run the downloaded installer.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Use default settings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Verify Installation: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Open a terminal (or Git Bash on Windows) and type: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2748FC-E0FC-4234-993C-FA8C1FE49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30" y="204029"/>
            <a:ext cx="856539" cy="8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42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r>
              <a:rPr lang="de-DE" sz="4800" spc="-1" dirty="0">
                <a:solidFill>
                  <a:schemeClr val="tx2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chemeClr val="tx2"/>
                </a:solidFill>
                <a:latin typeface="Segoe UI"/>
              </a:rPr>
              <a:t>Git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70CC9-382A-4367-9AFC-5004724DA2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38" y="263158"/>
            <a:ext cx="812524" cy="758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91582C7-9AA7-45AB-BB12-04B56BA8DB1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519"/>
          <a:stretch/>
        </p:blipFill>
        <p:spPr>
          <a:xfrm>
            <a:off x="1160745" y="3988866"/>
            <a:ext cx="5766853" cy="6333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25815D-FB76-4470-A53C-8D7017C49896}"/>
              </a:ext>
            </a:extLst>
          </p:cNvPr>
          <p:cNvSpPr txBox="1"/>
          <p:nvPr/>
        </p:nvSpPr>
        <p:spPr>
          <a:xfrm>
            <a:off x="600180" y="1619947"/>
            <a:ext cx="651326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sz="2000" b="1" dirty="0"/>
              <a:t>Create a GitHub account - </a:t>
            </a:r>
            <a:r>
              <a:rPr lang="en-GB" sz="2000" dirty="0">
                <a:hlinkClick r:id="rId6"/>
              </a:rPr>
              <a:t>https://github.com</a:t>
            </a:r>
            <a:r>
              <a:rPr lang="en-GB" sz="2000" dirty="0"/>
              <a:t>.</a:t>
            </a:r>
            <a:endParaRPr lang="en-US" alt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Install Git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Run the downloaded installer.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Use default settings 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Verify Installation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Open a terminal and type: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Pro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: generate an </a:t>
            </a:r>
            <a:r>
              <a:rPr lang="en-US" alt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ssh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for security reasons)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7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management</a:t>
            </a:r>
            <a:r>
              <a:rPr lang="de-DE" sz="4800" spc="-1" dirty="0">
                <a:solidFill>
                  <a:schemeClr val="tx2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chemeClr val="tx2"/>
                </a:solidFill>
                <a:latin typeface="Segoe UI"/>
              </a:rPr>
              <a:t>Git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820E15-0CD8-4505-9831-1AAC7DFA82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738" y="263158"/>
            <a:ext cx="812524" cy="7583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A02EA3-F733-46D5-B34C-0C418502CB1D}"/>
              </a:ext>
            </a:extLst>
          </p:cNvPr>
          <p:cNvSpPr txBox="1"/>
          <p:nvPr/>
        </p:nvSpPr>
        <p:spPr>
          <a:xfrm>
            <a:off x="600180" y="1619947"/>
            <a:ext cx="6513268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Download GitHub Desktop: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sz="2000" dirty="0"/>
              <a:t>Visit the </a:t>
            </a:r>
            <a:r>
              <a:rPr lang="en-GB" sz="2000" dirty="0">
                <a:hlinkClick r:id="rId5"/>
              </a:rPr>
              <a:t>official GitHub Desktop download page</a:t>
            </a:r>
            <a:r>
              <a:rPr lang="en-GB" sz="2000" dirty="0"/>
              <a:t> and download the installer for your operating system (Windows or macOS).​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Install the Application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Open GitHub Desktop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Sign In to GitHub</a:t>
            </a:r>
            <a:endParaRPr lang="en-US" alt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30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13268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 few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rules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can make your life easier:</a:t>
            </a:r>
            <a:endParaRPr lang="en-GB" sz="24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project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Create a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rational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folder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structure – e.g. keep different file types in different folder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[pic]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Keep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it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tidy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In naming there are no wrong answers,…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 all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lower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upper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case ( helps you in never forgetting the cases )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use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underscore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between </a:t>
            </a:r>
          </a:p>
          <a:p>
            <a:pPr marL="1200150" lvl="1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but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make the name as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as possible </a:t>
            </a: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programming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665D6-8DDA-4454-8B70-004CD301079C}"/>
              </a:ext>
            </a:extLst>
          </p:cNvPr>
          <p:cNvSpPr txBox="1"/>
          <p:nvPr/>
        </p:nvSpPr>
        <p:spPr>
          <a:xfrm>
            <a:off x="7584141" y="2348753"/>
            <a:ext cx="2788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! </a:t>
            </a:r>
            <a:r>
              <a:rPr lang="en-GB" dirty="0"/>
              <a:t>You can create it with R!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076EA-7B1E-4C6B-BE53-39FBDDD276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2" r="19508"/>
          <a:stretch/>
        </p:blipFill>
        <p:spPr>
          <a:xfrm>
            <a:off x="7719067" y="1259056"/>
            <a:ext cx="3872753" cy="359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60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7571105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DIY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o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 by </a:t>
            </a:r>
            <a:r>
              <a:rPr lang="en-GB" sz="2800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Yourself</a:t>
            </a:r>
          </a:p>
          <a:p>
            <a:pPr marL="285750">
              <a:spcAft>
                <a:spcPts val="600"/>
              </a:spcAft>
            </a:pPr>
            <a:endParaRPr lang="en-GB" sz="2800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Graphics Cookbook</a:t>
            </a:r>
            <a:endParaRPr lang="en-GB" sz="24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create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rules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coding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71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757110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You can explore a bit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: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Graphics Cookbook</a:t>
            </a:r>
            <a:endParaRPr lang="en-GB" sz="24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create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Useful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links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343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191223" y="1894820"/>
            <a:ext cx="5853953" cy="646331"/>
          </a:xfrm>
          <a:custGeom>
            <a:avLst/>
            <a:gdLst>
              <a:gd name="connsiteX0" fmla="*/ 0 w 5853953"/>
              <a:gd name="connsiteY0" fmla="*/ 0 h 646331"/>
              <a:gd name="connsiteX1" fmla="*/ 708979 w 5853953"/>
              <a:gd name="connsiteY1" fmla="*/ 0 h 646331"/>
              <a:gd name="connsiteX2" fmla="*/ 1300878 w 5853953"/>
              <a:gd name="connsiteY2" fmla="*/ 0 h 646331"/>
              <a:gd name="connsiteX3" fmla="*/ 2009857 w 5853953"/>
              <a:gd name="connsiteY3" fmla="*/ 0 h 646331"/>
              <a:gd name="connsiteX4" fmla="*/ 2543217 w 5853953"/>
              <a:gd name="connsiteY4" fmla="*/ 0 h 646331"/>
              <a:gd name="connsiteX5" fmla="*/ 3193657 w 5853953"/>
              <a:gd name="connsiteY5" fmla="*/ 0 h 646331"/>
              <a:gd name="connsiteX6" fmla="*/ 3961175 w 5853953"/>
              <a:gd name="connsiteY6" fmla="*/ 0 h 646331"/>
              <a:gd name="connsiteX7" fmla="*/ 4435995 w 5853953"/>
              <a:gd name="connsiteY7" fmla="*/ 0 h 646331"/>
              <a:gd name="connsiteX8" fmla="*/ 5144974 w 5853953"/>
              <a:gd name="connsiteY8" fmla="*/ 0 h 646331"/>
              <a:gd name="connsiteX9" fmla="*/ 5853953 w 5853953"/>
              <a:gd name="connsiteY9" fmla="*/ 0 h 646331"/>
              <a:gd name="connsiteX10" fmla="*/ 5853953 w 5853953"/>
              <a:gd name="connsiteY10" fmla="*/ 646331 h 646331"/>
              <a:gd name="connsiteX11" fmla="*/ 5320593 w 5853953"/>
              <a:gd name="connsiteY11" fmla="*/ 646331 h 646331"/>
              <a:gd name="connsiteX12" fmla="*/ 4611614 w 5853953"/>
              <a:gd name="connsiteY12" fmla="*/ 646331 h 646331"/>
              <a:gd name="connsiteX13" fmla="*/ 4019714 w 5853953"/>
              <a:gd name="connsiteY13" fmla="*/ 646331 h 646331"/>
              <a:gd name="connsiteX14" fmla="*/ 3427815 w 5853953"/>
              <a:gd name="connsiteY14" fmla="*/ 646331 h 646331"/>
              <a:gd name="connsiteX15" fmla="*/ 2952994 w 5853953"/>
              <a:gd name="connsiteY15" fmla="*/ 646331 h 646331"/>
              <a:gd name="connsiteX16" fmla="*/ 2478173 w 5853953"/>
              <a:gd name="connsiteY16" fmla="*/ 646331 h 646331"/>
              <a:gd name="connsiteX17" fmla="*/ 1827734 w 5853953"/>
              <a:gd name="connsiteY17" fmla="*/ 646331 h 646331"/>
              <a:gd name="connsiteX18" fmla="*/ 1235835 w 5853953"/>
              <a:gd name="connsiteY18" fmla="*/ 646331 h 646331"/>
              <a:gd name="connsiteX19" fmla="*/ 702474 w 5853953"/>
              <a:gd name="connsiteY19" fmla="*/ 646331 h 646331"/>
              <a:gd name="connsiteX20" fmla="*/ 0 w 5853953"/>
              <a:gd name="connsiteY20" fmla="*/ 646331 h 646331"/>
              <a:gd name="connsiteX21" fmla="*/ 0 w 5853953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53953" h="646331" extrusionOk="0">
                <a:moveTo>
                  <a:pt x="0" y="0"/>
                </a:moveTo>
                <a:cubicBezTo>
                  <a:pt x="198516" y="4249"/>
                  <a:pt x="500236" y="22909"/>
                  <a:pt x="708979" y="0"/>
                </a:cubicBezTo>
                <a:cubicBezTo>
                  <a:pt x="917722" y="-22909"/>
                  <a:pt x="1150798" y="14004"/>
                  <a:pt x="1300878" y="0"/>
                </a:cubicBezTo>
                <a:cubicBezTo>
                  <a:pt x="1450958" y="-14004"/>
                  <a:pt x="1763114" y="-14793"/>
                  <a:pt x="2009857" y="0"/>
                </a:cubicBezTo>
                <a:cubicBezTo>
                  <a:pt x="2256600" y="14793"/>
                  <a:pt x="2418940" y="24063"/>
                  <a:pt x="2543217" y="0"/>
                </a:cubicBezTo>
                <a:cubicBezTo>
                  <a:pt x="2667494" y="-24063"/>
                  <a:pt x="3011679" y="9730"/>
                  <a:pt x="3193657" y="0"/>
                </a:cubicBezTo>
                <a:cubicBezTo>
                  <a:pt x="3375635" y="-9730"/>
                  <a:pt x="3681330" y="16761"/>
                  <a:pt x="3961175" y="0"/>
                </a:cubicBezTo>
                <a:cubicBezTo>
                  <a:pt x="4241020" y="-16761"/>
                  <a:pt x="4314062" y="-1006"/>
                  <a:pt x="4435995" y="0"/>
                </a:cubicBezTo>
                <a:cubicBezTo>
                  <a:pt x="4557928" y="1006"/>
                  <a:pt x="4926068" y="-20873"/>
                  <a:pt x="5144974" y="0"/>
                </a:cubicBezTo>
                <a:cubicBezTo>
                  <a:pt x="5363880" y="20873"/>
                  <a:pt x="5649609" y="-18169"/>
                  <a:pt x="5853953" y="0"/>
                </a:cubicBezTo>
                <a:cubicBezTo>
                  <a:pt x="5843892" y="135526"/>
                  <a:pt x="5828615" y="438213"/>
                  <a:pt x="5853953" y="646331"/>
                </a:cubicBezTo>
                <a:cubicBezTo>
                  <a:pt x="5633333" y="631501"/>
                  <a:pt x="5446079" y="626389"/>
                  <a:pt x="5320593" y="646331"/>
                </a:cubicBezTo>
                <a:cubicBezTo>
                  <a:pt x="5195107" y="666273"/>
                  <a:pt x="4838840" y="667037"/>
                  <a:pt x="4611614" y="646331"/>
                </a:cubicBezTo>
                <a:cubicBezTo>
                  <a:pt x="4384388" y="625625"/>
                  <a:pt x="4278960" y="652848"/>
                  <a:pt x="4019714" y="646331"/>
                </a:cubicBezTo>
                <a:cubicBezTo>
                  <a:pt x="3760468" y="639814"/>
                  <a:pt x="3713234" y="638694"/>
                  <a:pt x="3427815" y="646331"/>
                </a:cubicBezTo>
                <a:cubicBezTo>
                  <a:pt x="3142396" y="653968"/>
                  <a:pt x="3048146" y="644448"/>
                  <a:pt x="2952994" y="646331"/>
                </a:cubicBezTo>
                <a:cubicBezTo>
                  <a:pt x="2857842" y="648214"/>
                  <a:pt x="2661272" y="627837"/>
                  <a:pt x="2478173" y="646331"/>
                </a:cubicBezTo>
                <a:cubicBezTo>
                  <a:pt x="2295074" y="664825"/>
                  <a:pt x="1968328" y="659286"/>
                  <a:pt x="1827734" y="646331"/>
                </a:cubicBezTo>
                <a:cubicBezTo>
                  <a:pt x="1687140" y="633376"/>
                  <a:pt x="1391413" y="648801"/>
                  <a:pt x="1235835" y="646331"/>
                </a:cubicBezTo>
                <a:cubicBezTo>
                  <a:pt x="1080257" y="643861"/>
                  <a:pt x="936840" y="642437"/>
                  <a:pt x="702474" y="646331"/>
                </a:cubicBezTo>
                <a:cubicBezTo>
                  <a:pt x="468108" y="650225"/>
                  <a:pt x="209007" y="618557"/>
                  <a:pt x="0" y="646331"/>
                </a:cubicBezTo>
                <a:cubicBezTo>
                  <a:pt x="-7409" y="479364"/>
                  <a:pt x="19712" y="23822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building your </a:t>
            </a:r>
            <a:r>
              <a:rPr lang="en-GB" sz="36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Model!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6137F415-7244-4A16-9C42-18164B1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7779" y="2962146"/>
            <a:ext cx="2815920" cy="2709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2FCAB-F95B-4FA5-B070-556C2AF12FFB}"/>
              </a:ext>
            </a:extLst>
          </p:cNvPr>
          <p:cNvSpPr txBox="1"/>
          <p:nvPr/>
        </p:nvSpPr>
        <p:spPr>
          <a:xfrm>
            <a:off x="7293699" y="4740235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</a:t>
            </a:r>
            <a:r>
              <a:rPr lang="en-GB" dirty="0"/>
              <a:t>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F1C8-4CBF-42F3-906F-49267E800B27}"/>
              </a:ext>
            </a:extLst>
          </p:cNvPr>
          <p:cNvSpPr txBox="1"/>
          <p:nvPr/>
        </p:nvSpPr>
        <p:spPr>
          <a:xfrm>
            <a:off x="3100763" y="4741282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</a:t>
            </a:r>
            <a:r>
              <a:rPr lang="en-GB" dirty="0"/>
              <a:t>ndependent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13166-0A60-42BA-B2E6-6B48564EF387}"/>
              </a:ext>
            </a:extLst>
          </p:cNvPr>
          <p:cNvSpPr txBox="1"/>
          <p:nvPr/>
        </p:nvSpPr>
        <p:spPr>
          <a:xfrm>
            <a:off x="6118199" y="315467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r>
              <a:rPr lang="en-GB" dirty="0"/>
              <a:t>onfounder</a:t>
            </a:r>
          </a:p>
        </p:txBody>
      </p:sp>
    </p:spTree>
    <p:extLst>
      <p:ext uri="{BB962C8B-B14F-4D97-AF65-F5344CB8AC3E}">
        <p14:creationId xmlns:p14="http://schemas.microsoft.com/office/powerpoint/2010/main" val="148461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29858"/>
            <a:ext cx="645564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</a:t>
            </a:r>
            <a:r>
              <a:rPr lang="en-GB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Carteny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</a:t>
            </a:r>
            <a:r>
              <a:rPr lang="en-US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at the chair of Prof. Dr. Daniela Braun since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Mannheim Centre for European Social Research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MZES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from 2021 to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Political Studies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University of Milan,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political science at the LUISS University of Rome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how far-right is twisting these - for the </a:t>
            </a:r>
            <a:r>
              <a:rPr lang="en-US" b="1" dirty="0">
                <a:solidFill>
                  <a:srgbClr val="CC6A93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TW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project…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…but also party competition, political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attitudes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behaviour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Europe and East Asia using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Segoe UI" panose="020B0502040204020203" pitchFamily="34" charset="0"/>
              </a:rPr>
              <a:t>public opinion surveys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experts’ data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party manifestos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,…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C066F9-9681-48CC-A834-C60FE0662BCC}"/>
              </a:ext>
            </a:extLst>
          </p:cNvPr>
          <p:cNvSpPr txBox="1">
            <a:spLocks/>
          </p:cNvSpPr>
          <p:nvPr/>
        </p:nvSpPr>
        <p:spPr>
          <a:xfrm>
            <a:off x="0" y="508480"/>
            <a:ext cx="12187080" cy="9012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References</a:t>
            </a:r>
            <a:endParaRPr lang="de-DE" sz="4800" spc="-1" dirty="0">
              <a:solidFill>
                <a:srgbClr val="004876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3D8C-C328-445A-AE6D-0E5278A991B3}"/>
              </a:ext>
            </a:extLst>
          </p:cNvPr>
          <p:cNvSpPr txBox="1"/>
          <p:nvPr/>
        </p:nvSpPr>
        <p:spPr>
          <a:xfrm>
            <a:off x="3263900" y="1621135"/>
            <a:ext cx="82169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68000" algn="just">
              <a:spcBef>
                <a:spcPts val="600"/>
              </a:spcBef>
            </a:pP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Bueno de Mesquita, E., &amp; Fowler, A. (2021). </a:t>
            </a:r>
            <a:r>
              <a:rPr lang="en-GB" sz="2400" i="1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 clearly with data: A guide to quantitative reasoning and analysis</a:t>
            </a:r>
            <a:r>
              <a:rPr lang="en-GB" sz="2400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Princeton University Press.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468000" algn="just">
              <a:spcBef>
                <a:spcPts val="600"/>
              </a:spcBef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King, G. (1998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GB" sz="2400" i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Unifying Political Methodology: The Likelihood Theory of Statistical Inference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University of Michigan Press. 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1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18149" y="1367190"/>
            <a:ext cx="64556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#1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(quick)</a:t>
            </a:r>
            <a:endParaRPr lang="en-US" sz="3200" dirty="0">
              <a:solidFill>
                <a:srgbClr val="004876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 </a:t>
            </a:r>
            <a:r>
              <a:rPr lang="en-US" sz="3200" b="1" dirty="0">
                <a:solidFill>
                  <a:schemeClr val="tx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programming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Review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#2 </a:t>
            </a:r>
            <a:r>
              <a:rPr lang="en-US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(quick)</a:t>
            </a:r>
            <a:endParaRPr lang="en-US" sz="32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Univariate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statistics’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Hands-on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practice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C00000"/>
                </a:solidFill>
                <a:latin typeface="Segoe UI"/>
              </a:rPr>
              <a:t>Review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37961" y="1870146"/>
            <a:ext cx="4516077" cy="1077218"/>
          </a:xfrm>
          <a:custGeom>
            <a:avLst/>
            <a:gdLst>
              <a:gd name="connsiteX0" fmla="*/ 0 w 4516077"/>
              <a:gd name="connsiteY0" fmla="*/ 0 h 1077218"/>
              <a:gd name="connsiteX1" fmla="*/ 690315 w 4516077"/>
              <a:gd name="connsiteY1" fmla="*/ 0 h 1077218"/>
              <a:gd name="connsiteX2" fmla="*/ 1290308 w 4516077"/>
              <a:gd name="connsiteY2" fmla="*/ 0 h 1077218"/>
              <a:gd name="connsiteX3" fmla="*/ 1980622 w 4516077"/>
              <a:gd name="connsiteY3" fmla="*/ 0 h 1077218"/>
              <a:gd name="connsiteX4" fmla="*/ 2535455 w 4516077"/>
              <a:gd name="connsiteY4" fmla="*/ 0 h 1077218"/>
              <a:gd name="connsiteX5" fmla="*/ 3180609 w 4516077"/>
              <a:gd name="connsiteY5" fmla="*/ 0 h 1077218"/>
              <a:gd name="connsiteX6" fmla="*/ 3916084 w 4516077"/>
              <a:gd name="connsiteY6" fmla="*/ 0 h 1077218"/>
              <a:gd name="connsiteX7" fmla="*/ 4516077 w 4516077"/>
              <a:gd name="connsiteY7" fmla="*/ 0 h 1077218"/>
              <a:gd name="connsiteX8" fmla="*/ 4516077 w 4516077"/>
              <a:gd name="connsiteY8" fmla="*/ 549381 h 1077218"/>
              <a:gd name="connsiteX9" fmla="*/ 4516077 w 4516077"/>
              <a:gd name="connsiteY9" fmla="*/ 1077218 h 1077218"/>
              <a:gd name="connsiteX10" fmla="*/ 3961245 w 4516077"/>
              <a:gd name="connsiteY10" fmla="*/ 1077218 h 1077218"/>
              <a:gd name="connsiteX11" fmla="*/ 3270930 w 4516077"/>
              <a:gd name="connsiteY11" fmla="*/ 1077218 h 1077218"/>
              <a:gd name="connsiteX12" fmla="*/ 2580615 w 4516077"/>
              <a:gd name="connsiteY12" fmla="*/ 1077218 h 1077218"/>
              <a:gd name="connsiteX13" fmla="*/ 1980622 w 4516077"/>
              <a:gd name="connsiteY13" fmla="*/ 1077218 h 1077218"/>
              <a:gd name="connsiteX14" fmla="*/ 1380629 w 4516077"/>
              <a:gd name="connsiteY14" fmla="*/ 1077218 h 1077218"/>
              <a:gd name="connsiteX15" fmla="*/ 870958 w 4516077"/>
              <a:gd name="connsiteY15" fmla="*/ 1077218 h 1077218"/>
              <a:gd name="connsiteX16" fmla="*/ 0 w 4516077"/>
              <a:gd name="connsiteY16" fmla="*/ 1077218 h 1077218"/>
              <a:gd name="connsiteX17" fmla="*/ 0 w 4516077"/>
              <a:gd name="connsiteY17" fmla="*/ 538609 h 1077218"/>
              <a:gd name="connsiteX18" fmla="*/ 0 w 4516077"/>
              <a:gd name="connsiteY18" fmla="*/ 0 h 1077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516077" h="1077218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29945" y="238676"/>
                  <a:pt x="4521190" y="329846"/>
                  <a:pt x="4516077" y="549381"/>
                </a:cubicBezTo>
                <a:cubicBezTo>
                  <a:pt x="4510964" y="768916"/>
                  <a:pt x="4494253" y="845576"/>
                  <a:pt x="4516077" y="1077218"/>
                </a:cubicBezTo>
                <a:cubicBezTo>
                  <a:pt x="4247499" y="1068164"/>
                  <a:pt x="4116970" y="1064120"/>
                  <a:pt x="3961245" y="1077218"/>
                </a:cubicBezTo>
                <a:cubicBezTo>
                  <a:pt x="3805520" y="1090316"/>
                  <a:pt x="3452842" y="1085695"/>
                  <a:pt x="3270930" y="1077218"/>
                </a:cubicBezTo>
                <a:cubicBezTo>
                  <a:pt x="3089018" y="1068741"/>
                  <a:pt x="2790797" y="1043887"/>
                  <a:pt x="2580615" y="1077218"/>
                </a:cubicBezTo>
                <a:cubicBezTo>
                  <a:pt x="2370434" y="1110549"/>
                  <a:pt x="2103235" y="1056108"/>
                  <a:pt x="1980622" y="1077218"/>
                </a:cubicBezTo>
                <a:cubicBezTo>
                  <a:pt x="1858009" y="1098328"/>
                  <a:pt x="1618856" y="1061104"/>
                  <a:pt x="1380629" y="1077218"/>
                </a:cubicBezTo>
                <a:cubicBezTo>
                  <a:pt x="1142402" y="1093332"/>
                  <a:pt x="1043003" y="1085446"/>
                  <a:pt x="870958" y="1077218"/>
                </a:cubicBezTo>
                <a:cubicBezTo>
                  <a:pt x="698913" y="1068990"/>
                  <a:pt x="356321" y="1116027"/>
                  <a:pt x="0" y="1077218"/>
                </a:cubicBezTo>
                <a:cubicBezTo>
                  <a:pt x="25761" y="968496"/>
                  <a:pt x="2375" y="668632"/>
                  <a:pt x="0" y="538609"/>
                </a:cubicBezTo>
                <a:cubicBezTo>
                  <a:pt x="-2375" y="408586"/>
                  <a:pt x="-23391" y="151757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  <a:p>
            <a:pPr algn="ctr"/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How it was?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492188" y="3482547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37961" y="3429000"/>
            <a:ext cx="64862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platform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without installation: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https://adp-cvk.quarto.pub/r-for-social-science-data-analysis/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Some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basic statistics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with R: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https://statsandr.com/blog/descriptive-statistics-in-r/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Did you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read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Bueno de Mesquita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&amp; Fowlers (2021) - Chapters 2, 3, and 5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(1998) – Chapter 1 </a:t>
            </a:r>
          </a:p>
          <a:p>
            <a:pPr marL="342900" indent="-342900">
              <a:buFontTx/>
              <a:buChar char="-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(I’ll share them via Teams later today)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6D4CC-7334-4849-8120-B7B007D2288D}"/>
              </a:ext>
            </a:extLst>
          </p:cNvPr>
          <p:cNvSpPr txBox="1"/>
          <p:nvPr/>
        </p:nvSpPr>
        <p:spPr>
          <a:xfrm>
            <a:off x="3959246" y="1578188"/>
            <a:ext cx="4051835" cy="1200329"/>
          </a:xfrm>
          <a:custGeom>
            <a:avLst/>
            <a:gdLst>
              <a:gd name="connsiteX0" fmla="*/ 0 w 4051835"/>
              <a:gd name="connsiteY0" fmla="*/ 0 h 1200329"/>
              <a:gd name="connsiteX1" fmla="*/ 715824 w 4051835"/>
              <a:gd name="connsiteY1" fmla="*/ 0 h 1200329"/>
              <a:gd name="connsiteX2" fmla="*/ 1350612 w 4051835"/>
              <a:gd name="connsiteY2" fmla="*/ 0 h 1200329"/>
              <a:gd name="connsiteX3" fmla="*/ 2066436 w 4051835"/>
              <a:gd name="connsiteY3" fmla="*/ 0 h 1200329"/>
              <a:gd name="connsiteX4" fmla="*/ 2660705 w 4051835"/>
              <a:gd name="connsiteY4" fmla="*/ 0 h 1200329"/>
              <a:gd name="connsiteX5" fmla="*/ 3336011 w 4051835"/>
              <a:gd name="connsiteY5" fmla="*/ 0 h 1200329"/>
              <a:gd name="connsiteX6" fmla="*/ 4051835 w 4051835"/>
              <a:gd name="connsiteY6" fmla="*/ 0 h 1200329"/>
              <a:gd name="connsiteX7" fmla="*/ 4051835 w 4051835"/>
              <a:gd name="connsiteY7" fmla="*/ 564155 h 1200329"/>
              <a:gd name="connsiteX8" fmla="*/ 4051835 w 4051835"/>
              <a:gd name="connsiteY8" fmla="*/ 1200329 h 1200329"/>
              <a:gd name="connsiteX9" fmla="*/ 3295492 w 4051835"/>
              <a:gd name="connsiteY9" fmla="*/ 1200329 h 1200329"/>
              <a:gd name="connsiteX10" fmla="*/ 2741742 w 4051835"/>
              <a:gd name="connsiteY10" fmla="*/ 1200329 h 1200329"/>
              <a:gd name="connsiteX11" fmla="*/ 2025918 w 4051835"/>
              <a:gd name="connsiteY11" fmla="*/ 1200329 h 1200329"/>
              <a:gd name="connsiteX12" fmla="*/ 1310093 w 4051835"/>
              <a:gd name="connsiteY12" fmla="*/ 1200329 h 1200329"/>
              <a:gd name="connsiteX13" fmla="*/ 675306 w 4051835"/>
              <a:gd name="connsiteY13" fmla="*/ 1200329 h 1200329"/>
              <a:gd name="connsiteX14" fmla="*/ 0 w 4051835"/>
              <a:gd name="connsiteY14" fmla="*/ 1200329 h 1200329"/>
              <a:gd name="connsiteX15" fmla="*/ 0 w 4051835"/>
              <a:gd name="connsiteY15" fmla="*/ 636174 h 1200329"/>
              <a:gd name="connsiteX16" fmla="*/ 0 w 4051835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51835" h="1200329" extrusionOk="0">
                <a:moveTo>
                  <a:pt x="0" y="0"/>
                </a:moveTo>
                <a:cubicBezTo>
                  <a:pt x="238560" y="-22359"/>
                  <a:pt x="397125" y="20979"/>
                  <a:pt x="715824" y="0"/>
                </a:cubicBezTo>
                <a:cubicBezTo>
                  <a:pt x="1034523" y="-20979"/>
                  <a:pt x="1155908" y="15509"/>
                  <a:pt x="1350612" y="0"/>
                </a:cubicBezTo>
                <a:cubicBezTo>
                  <a:pt x="1545316" y="-15509"/>
                  <a:pt x="1764388" y="-13184"/>
                  <a:pt x="2066436" y="0"/>
                </a:cubicBezTo>
                <a:cubicBezTo>
                  <a:pt x="2368484" y="13184"/>
                  <a:pt x="2460244" y="16206"/>
                  <a:pt x="2660705" y="0"/>
                </a:cubicBezTo>
                <a:cubicBezTo>
                  <a:pt x="2861166" y="-16206"/>
                  <a:pt x="2998429" y="-25948"/>
                  <a:pt x="3336011" y="0"/>
                </a:cubicBezTo>
                <a:cubicBezTo>
                  <a:pt x="3673593" y="25948"/>
                  <a:pt x="3707988" y="-30247"/>
                  <a:pt x="4051835" y="0"/>
                </a:cubicBezTo>
                <a:cubicBezTo>
                  <a:pt x="4025514" y="196861"/>
                  <a:pt x="4046612" y="342455"/>
                  <a:pt x="4051835" y="564155"/>
                </a:cubicBezTo>
                <a:cubicBezTo>
                  <a:pt x="4057058" y="785856"/>
                  <a:pt x="4029540" y="900368"/>
                  <a:pt x="4051835" y="1200329"/>
                </a:cubicBezTo>
                <a:cubicBezTo>
                  <a:pt x="3716272" y="1205716"/>
                  <a:pt x="3651747" y="1203615"/>
                  <a:pt x="3295492" y="1200329"/>
                </a:cubicBezTo>
                <a:cubicBezTo>
                  <a:pt x="2939237" y="1197043"/>
                  <a:pt x="2896920" y="1192113"/>
                  <a:pt x="2741742" y="1200329"/>
                </a:cubicBezTo>
                <a:cubicBezTo>
                  <a:pt x="2586564" y="1208546"/>
                  <a:pt x="2228317" y="1226521"/>
                  <a:pt x="2025918" y="1200329"/>
                </a:cubicBezTo>
                <a:cubicBezTo>
                  <a:pt x="1823519" y="1174137"/>
                  <a:pt x="1586462" y="1196171"/>
                  <a:pt x="1310093" y="1200329"/>
                </a:cubicBezTo>
                <a:cubicBezTo>
                  <a:pt x="1033725" y="1204487"/>
                  <a:pt x="939487" y="1219465"/>
                  <a:pt x="675306" y="1200329"/>
                </a:cubicBezTo>
                <a:cubicBezTo>
                  <a:pt x="411125" y="1181193"/>
                  <a:pt x="312936" y="1174595"/>
                  <a:pt x="0" y="1200329"/>
                </a:cubicBezTo>
                <a:cubicBezTo>
                  <a:pt x="17778" y="937936"/>
                  <a:pt x="18186" y="875685"/>
                  <a:pt x="0" y="636174"/>
                </a:cubicBezTo>
                <a:cubicBezTo>
                  <a:pt x="-18186" y="396663"/>
                  <a:pt x="-16243" y="204953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How is it going with your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AB799A2F-8474-4F4B-9E88-744917ACB6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22028" y="2853757"/>
            <a:ext cx="2815920" cy="2709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09C44F-1F5B-4B0F-BFC9-9C15059E1D2B}"/>
              </a:ext>
            </a:extLst>
          </p:cNvPr>
          <p:cNvSpPr txBox="1"/>
          <p:nvPr/>
        </p:nvSpPr>
        <p:spPr>
          <a:xfrm>
            <a:off x="7437948" y="4631846"/>
            <a:ext cx="1433406" cy="83099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ependent </a:t>
            </a:r>
            <a:b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b="1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</a:t>
            </a:r>
            <a:r>
              <a:rPr lang="en-GB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C59CF1-A89B-4040-A961-0333FD0C798B}"/>
              </a:ext>
            </a:extLst>
          </p:cNvPr>
          <p:cNvSpPr txBox="1"/>
          <p:nvPr/>
        </p:nvSpPr>
        <p:spPr>
          <a:xfrm>
            <a:off x="3245012" y="4632893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ndependent </a:t>
            </a:r>
            <a:b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15071-764B-4561-A793-210EE61CBD97}"/>
              </a:ext>
            </a:extLst>
          </p:cNvPr>
          <p:cNvSpPr txBox="1"/>
          <p:nvPr/>
        </p:nvSpPr>
        <p:spPr>
          <a:xfrm>
            <a:off x="6262448" y="3046289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onfounder</a:t>
            </a:r>
          </a:p>
        </p:txBody>
      </p:sp>
      <p:sp>
        <p:nvSpPr>
          <p:cNvPr id="14" name="PlaceHolder 1">
            <a:extLst>
              <a:ext uri="{FF2B5EF4-FFF2-40B4-BE49-F238E27FC236}">
                <a16:creationId xmlns:a16="http://schemas.microsoft.com/office/drawing/2014/main" id="{F427C6E3-57E7-49BE-B581-580697DD86C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8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13.04.2025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 </a:t>
            </a:r>
            <a:r>
              <a:rPr lang="en-US" sz="4800" b="1" dirty="0">
                <a:solidFill>
                  <a:schemeClr val="tx2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</a:t>
            </a:r>
            <a:r>
              <a:rPr lang="en-US" sz="48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programming </a:t>
            </a:r>
            <a:r>
              <a:rPr lang="en-US" sz="48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552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13.04.2025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Checkpoint 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5BAC91-305D-41CA-9DC5-488F62DEBA8F}"/>
              </a:ext>
            </a:extLst>
          </p:cNvPr>
          <p:cNvSpPr txBox="1"/>
          <p:nvPr/>
        </p:nvSpPr>
        <p:spPr>
          <a:xfrm>
            <a:off x="1625400" y="2967335"/>
            <a:ext cx="1649506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CAE83-C265-4959-A625-39E61661E49C}"/>
              </a:ext>
            </a:extLst>
          </p:cNvPr>
          <p:cNvSpPr txBox="1"/>
          <p:nvPr/>
        </p:nvSpPr>
        <p:spPr>
          <a:xfrm>
            <a:off x="3549215" y="2998112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R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installed on your computer/laptop?</a:t>
            </a:r>
          </a:p>
        </p:txBody>
      </p:sp>
    </p:spTree>
    <p:extLst>
      <p:ext uri="{BB962C8B-B14F-4D97-AF65-F5344CB8AC3E}">
        <p14:creationId xmlns:p14="http://schemas.microsoft.com/office/powerpoint/2010/main" val="341601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1255</Words>
  <Application>Microsoft Office PowerPoint</Application>
  <PresentationFormat>Widescreen</PresentationFormat>
  <Paragraphs>203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Bahnschrift SemiBold Condensed</vt:lpstr>
      <vt:lpstr>Calibri</vt:lpstr>
      <vt:lpstr>Comic Sans MS</vt:lpstr>
      <vt:lpstr>Garamond</vt:lpstr>
      <vt:lpstr>Lucida Sans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471</cp:revision>
  <dcterms:created xsi:type="dcterms:W3CDTF">2022-08-22T14:53:08Z</dcterms:created>
  <dcterms:modified xsi:type="dcterms:W3CDTF">2025-04-13T22:51:51Z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